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06_0.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04" r:id="rId2"/>
    <p:sldId id="305" r:id="rId3"/>
    <p:sldId id="302" r:id="rId4"/>
    <p:sldId id="303" r:id="rId5"/>
    <p:sldId id="309" r:id="rId6"/>
    <p:sldId id="310" r:id="rId7"/>
    <p:sldId id="323" r:id="rId8"/>
    <p:sldId id="322" r:id="rId9"/>
    <p:sldId id="276" r:id="rId10"/>
    <p:sldId id="315" r:id="rId11"/>
    <p:sldId id="278" r:id="rId12"/>
    <p:sldId id="266" r:id="rId13"/>
    <p:sldId id="262" r:id="rId14"/>
    <p:sldId id="281" r:id="rId15"/>
    <p:sldId id="259" r:id="rId16"/>
    <p:sldId id="256" r:id="rId17"/>
    <p:sldId id="257" r:id="rId18"/>
    <p:sldId id="258" r:id="rId19"/>
    <p:sldId id="279" r:id="rId20"/>
    <p:sldId id="269" r:id="rId21"/>
    <p:sldId id="288" r:id="rId22"/>
    <p:sldId id="283" r:id="rId23"/>
    <p:sldId id="286" r:id="rId24"/>
    <p:sldId id="287" r:id="rId25"/>
    <p:sldId id="307" r:id="rId26"/>
    <p:sldId id="272" r:id="rId27"/>
    <p:sldId id="273" r:id="rId28"/>
    <p:sldId id="274" r:id="rId29"/>
    <p:sldId id="280" r:id="rId30"/>
    <p:sldId id="275" r:id="rId31"/>
    <p:sldId id="314" r:id="rId32"/>
    <p:sldId id="271" r:id="rId33"/>
    <p:sldId id="317" r:id="rId34"/>
    <p:sldId id="318" r:id="rId35"/>
    <p:sldId id="316" r:id="rId36"/>
    <p:sldId id="311" r:id="rId37"/>
    <p:sldId id="312" r:id="rId38"/>
    <p:sldId id="321" r:id="rId39"/>
    <p:sldId id="270" r:id="rId40"/>
    <p:sldId id="289" r:id="rId41"/>
    <p:sldId id="290" r:id="rId42"/>
    <p:sldId id="291" r:id="rId43"/>
    <p:sldId id="292" r:id="rId44"/>
    <p:sldId id="293" r:id="rId45"/>
    <p:sldId id="294" r:id="rId46"/>
    <p:sldId id="298" r:id="rId47"/>
    <p:sldId id="297" r:id="rId48"/>
    <p:sldId id="299" r:id="rId49"/>
    <p:sldId id="295" r:id="rId50"/>
    <p:sldId id="296" r:id="rId51"/>
    <p:sldId id="306" r:id="rId52"/>
    <p:sldId id="320"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F6969C-98A9-41E0-AD6D-74A5ADE0635F}">
          <p14:sldIdLst>
            <p14:sldId id="304"/>
            <p14:sldId id="305"/>
            <p14:sldId id="302"/>
            <p14:sldId id="303"/>
            <p14:sldId id="309"/>
            <p14:sldId id="310"/>
            <p14:sldId id="323"/>
            <p14:sldId id="322"/>
            <p14:sldId id="276"/>
            <p14:sldId id="315"/>
            <p14:sldId id="278"/>
            <p14:sldId id="266"/>
            <p14:sldId id="262"/>
            <p14:sldId id="281"/>
            <p14:sldId id="259"/>
            <p14:sldId id="256"/>
            <p14:sldId id="257"/>
            <p14:sldId id="258"/>
            <p14:sldId id="279"/>
            <p14:sldId id="269"/>
            <p14:sldId id="288"/>
            <p14:sldId id="283"/>
            <p14:sldId id="286"/>
            <p14:sldId id="287"/>
            <p14:sldId id="307"/>
            <p14:sldId id="272"/>
            <p14:sldId id="273"/>
            <p14:sldId id="274"/>
            <p14:sldId id="280"/>
            <p14:sldId id="275"/>
            <p14:sldId id="314"/>
            <p14:sldId id="271"/>
            <p14:sldId id="317"/>
            <p14:sldId id="318"/>
            <p14:sldId id="316"/>
            <p14:sldId id="311"/>
            <p14:sldId id="312"/>
            <p14:sldId id="321"/>
            <p14:sldId id="270"/>
            <p14:sldId id="289"/>
            <p14:sldId id="290"/>
            <p14:sldId id="291"/>
            <p14:sldId id="292"/>
            <p14:sldId id="293"/>
            <p14:sldId id="294"/>
            <p14:sldId id="298"/>
            <p14:sldId id="297"/>
            <p14:sldId id="299"/>
            <p14:sldId id="295"/>
            <p14:sldId id="296"/>
            <p14:sldId id="306"/>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7403A-8FEE-AE17-7A41-5ECEA0B067D7}" name="David James" initials="DJ" userId="S::David@davidejamesconsulting.co.uk::75de5008-0599-4fd6-9e00-023b50aea0c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snapToObjects="1">
      <p:cViewPr varScale="1">
        <p:scale>
          <a:sx n="78" d="100"/>
          <a:sy n="78" d="100"/>
        </p:scale>
        <p:origin x="1483"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P\OneDrive%20-%20David%20James%20Consulting\Documents\GO-WIPES-2025-Presentation\Slide%20deck%20materials\Charts%20google-alerts\Wet_wipes_google_alerts_with_chart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HP\OneDrive%20-%20David%20James%20Consulting\Documents\GO-WIPES-2025-Presentation\Slide%20deck%20materials\Charts%20google-alerts\Wet_wipes_google_alerts_with_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Total Alerts</a:t>
            </a:r>
          </a:p>
        </c:rich>
      </c:tx>
      <c:overlay val="0"/>
    </c:title>
    <c:autoTitleDeleted val="0"/>
    <c:plotArea>
      <c:layout/>
      <c:lineChart>
        <c:grouping val="standard"/>
        <c:varyColors val="0"/>
        <c:ser>
          <c:idx val="0"/>
          <c:order val="0"/>
          <c:tx>
            <c:strRef>
              <c:f>'Total Alerts'!$B$1</c:f>
              <c:strCache>
                <c:ptCount val="1"/>
                <c:pt idx="0">
                  <c:v>UK Water companies pollution incidents </c:v>
                </c:pt>
              </c:strCache>
            </c:strRef>
          </c:tx>
          <c:spPr>
            <a:ln>
              <a:prstDash val="solid"/>
            </a:ln>
          </c:spPr>
          <c:marker>
            <c:symbol val="none"/>
          </c:marker>
          <c:cat>
            <c:strRef>
              <c:f>'Total Alerts'!$A$2:$A$4</c:f>
              <c:strCache>
                <c:ptCount val="3"/>
                <c:pt idx="0">
                  <c:v>August</c:v>
                </c:pt>
                <c:pt idx="1">
                  <c:v>September</c:v>
                </c:pt>
                <c:pt idx="2">
                  <c:v>October</c:v>
                </c:pt>
              </c:strCache>
            </c:strRef>
          </c:cat>
          <c:val>
            <c:numRef>
              <c:f>'Total Alerts'!$B$2:$B$4</c:f>
              <c:numCache>
                <c:formatCode>General</c:formatCode>
                <c:ptCount val="3"/>
                <c:pt idx="0">
                  <c:v>69</c:v>
                </c:pt>
                <c:pt idx="1">
                  <c:v>43</c:v>
                </c:pt>
                <c:pt idx="2">
                  <c:v>124</c:v>
                </c:pt>
              </c:numCache>
            </c:numRef>
          </c:val>
          <c:smooth val="0"/>
          <c:extLst>
            <c:ext xmlns:c16="http://schemas.microsoft.com/office/drawing/2014/chart" uri="{C3380CC4-5D6E-409C-BE32-E72D297353CC}">
              <c16:uniqueId val="{00000000-058D-4867-BE33-817D0BF53136}"/>
            </c:ext>
          </c:extLst>
        </c:ser>
        <c:ser>
          <c:idx val="1"/>
          <c:order val="1"/>
          <c:tx>
            <c:strRef>
              <c:f>'Total Alerts'!$C$1</c:f>
              <c:strCache>
                <c:ptCount val="1"/>
                <c:pt idx="0">
                  <c:v>Water UK / Wet wipes</c:v>
                </c:pt>
              </c:strCache>
            </c:strRef>
          </c:tx>
          <c:spPr>
            <a:ln>
              <a:prstDash val="solid"/>
            </a:ln>
          </c:spPr>
          <c:marker>
            <c:symbol val="none"/>
          </c:marker>
          <c:cat>
            <c:strRef>
              <c:f>'Total Alerts'!$A$2:$A$4</c:f>
              <c:strCache>
                <c:ptCount val="3"/>
                <c:pt idx="0">
                  <c:v>August</c:v>
                </c:pt>
                <c:pt idx="1">
                  <c:v>September</c:v>
                </c:pt>
                <c:pt idx="2">
                  <c:v>October</c:v>
                </c:pt>
              </c:strCache>
            </c:strRef>
          </c:cat>
          <c:val>
            <c:numRef>
              <c:f>'Total Alerts'!$C$2:$C$4</c:f>
              <c:numCache>
                <c:formatCode>General</c:formatCode>
                <c:ptCount val="3"/>
                <c:pt idx="0">
                  <c:v>47</c:v>
                </c:pt>
                <c:pt idx="1">
                  <c:v>28</c:v>
                </c:pt>
                <c:pt idx="2">
                  <c:v>30</c:v>
                </c:pt>
              </c:numCache>
            </c:numRef>
          </c:val>
          <c:smooth val="0"/>
          <c:extLst>
            <c:ext xmlns:c16="http://schemas.microsoft.com/office/drawing/2014/chart" uri="{C3380CC4-5D6E-409C-BE32-E72D297353CC}">
              <c16:uniqueId val="{00000001-058D-4867-BE33-817D0BF53136}"/>
            </c:ext>
          </c:extLst>
        </c:ser>
        <c:ser>
          <c:idx val="2"/>
          <c:order val="2"/>
          <c:tx>
            <c:strRef>
              <c:f>'Total Alerts'!$D$1</c:f>
              <c:strCache>
                <c:ptCount val="1"/>
                <c:pt idx="0">
                  <c:v>Wet wipes Environmental concerns</c:v>
                </c:pt>
              </c:strCache>
            </c:strRef>
          </c:tx>
          <c:spPr>
            <a:ln>
              <a:prstDash val="solid"/>
            </a:ln>
          </c:spPr>
          <c:marker>
            <c:symbol val="none"/>
          </c:marker>
          <c:cat>
            <c:strRef>
              <c:f>'Total Alerts'!$A$2:$A$4</c:f>
              <c:strCache>
                <c:ptCount val="3"/>
                <c:pt idx="0">
                  <c:v>August</c:v>
                </c:pt>
                <c:pt idx="1">
                  <c:v>September</c:v>
                </c:pt>
                <c:pt idx="2">
                  <c:v>October</c:v>
                </c:pt>
              </c:strCache>
            </c:strRef>
          </c:cat>
          <c:val>
            <c:numRef>
              <c:f>'Total Alerts'!$D$2:$D$4</c:f>
              <c:numCache>
                <c:formatCode>General</c:formatCode>
                <c:ptCount val="3"/>
                <c:pt idx="0">
                  <c:v>23</c:v>
                </c:pt>
                <c:pt idx="1">
                  <c:v>7</c:v>
                </c:pt>
                <c:pt idx="2">
                  <c:v>7</c:v>
                </c:pt>
              </c:numCache>
            </c:numRef>
          </c:val>
          <c:smooth val="0"/>
          <c:extLst>
            <c:ext xmlns:c16="http://schemas.microsoft.com/office/drawing/2014/chart" uri="{C3380CC4-5D6E-409C-BE32-E72D297353CC}">
              <c16:uniqueId val="{00000002-058D-4867-BE33-817D0BF53136}"/>
            </c:ext>
          </c:extLst>
        </c:ser>
        <c:ser>
          <c:idx val="3"/>
          <c:order val="3"/>
          <c:tx>
            <c:strRef>
              <c:f>'Total Alerts'!$E$1</c:f>
              <c:strCache>
                <c:ptCount val="1"/>
                <c:pt idx="0">
                  <c:v>Flushing wet wipes</c:v>
                </c:pt>
              </c:strCache>
            </c:strRef>
          </c:tx>
          <c:spPr>
            <a:ln>
              <a:prstDash val="solid"/>
            </a:ln>
          </c:spPr>
          <c:marker>
            <c:symbol val="none"/>
          </c:marker>
          <c:cat>
            <c:strRef>
              <c:f>'Total Alerts'!$A$2:$A$4</c:f>
              <c:strCache>
                <c:ptCount val="3"/>
                <c:pt idx="0">
                  <c:v>August</c:v>
                </c:pt>
                <c:pt idx="1">
                  <c:v>September</c:v>
                </c:pt>
                <c:pt idx="2">
                  <c:v>October</c:v>
                </c:pt>
              </c:strCache>
            </c:strRef>
          </c:cat>
          <c:val>
            <c:numRef>
              <c:f>'Total Alerts'!$E$2:$E$4</c:f>
              <c:numCache>
                <c:formatCode>General</c:formatCode>
                <c:ptCount val="3"/>
                <c:pt idx="0">
                  <c:v>30</c:v>
                </c:pt>
                <c:pt idx="1">
                  <c:v>28</c:v>
                </c:pt>
                <c:pt idx="2">
                  <c:v>23</c:v>
                </c:pt>
              </c:numCache>
            </c:numRef>
          </c:val>
          <c:smooth val="0"/>
          <c:extLst>
            <c:ext xmlns:c16="http://schemas.microsoft.com/office/drawing/2014/chart" uri="{C3380CC4-5D6E-409C-BE32-E72D297353CC}">
              <c16:uniqueId val="{00000003-058D-4867-BE33-817D0BF53136}"/>
            </c:ext>
          </c:extLst>
        </c:ser>
        <c:dLbls>
          <c:showLegendKey val="0"/>
          <c:showVal val="0"/>
          <c:showCatName val="0"/>
          <c:showSerName val="0"/>
          <c:showPercent val="0"/>
          <c:showBubbleSize val="0"/>
        </c:dLbls>
        <c:smooth val="0"/>
        <c:axId val="10"/>
        <c:axId val="100"/>
      </c:lineChart>
      <c:catAx>
        <c:axId val="10"/>
        <c:scaling>
          <c:orientation val="minMax"/>
        </c:scaling>
        <c:delete val="0"/>
        <c:axPos val="b"/>
        <c:title>
          <c:tx>
            <c:rich>
              <a:bodyPr/>
              <a:lstStyle/>
              <a:p>
                <a:pPr>
                  <a:defRPr/>
                </a:pPr>
                <a:r>
                  <a:rPr lang="en-GB"/>
                  <a:t>Month</a:t>
                </a:r>
              </a:p>
            </c:rich>
          </c:tx>
          <c:overlay val="0"/>
        </c:title>
        <c:numFmt formatCode="General" sourceLinked="1"/>
        <c:majorTickMark val="none"/>
        <c:minorTickMark val="none"/>
        <c:tickLblPos val="low"/>
        <c:crossAx val="100"/>
        <c:crosses val="autoZero"/>
        <c:auto val="0"/>
        <c:lblAlgn val="ctr"/>
        <c:lblOffset val="100"/>
        <c:tickLblSkip val="1"/>
        <c:noMultiLvlLbl val="0"/>
      </c:catAx>
      <c:valAx>
        <c:axId val="100"/>
        <c:scaling>
          <c:orientation val="minMax"/>
        </c:scaling>
        <c:delete val="0"/>
        <c:axPos val="l"/>
        <c:majorGridlines/>
        <c:title>
          <c:tx>
            <c:rich>
              <a:bodyPr/>
              <a:lstStyle/>
              <a:p>
                <a:pPr>
                  <a:defRPr/>
                </a:pPr>
                <a:r>
                  <a:rPr lang="en-GB"/>
                  <a:t>Alerts</a:t>
                </a:r>
              </a:p>
            </c:rich>
          </c:tx>
          <c:overlay val="0"/>
        </c:title>
        <c:numFmt formatCode="General" sourceLinked="1"/>
        <c:majorTickMark val="none"/>
        <c:minorTickMark val="none"/>
        <c:tickLblPos val="nextTo"/>
        <c:crossAx val="1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Daily Average Alerts</a:t>
            </a:r>
          </a:p>
        </c:rich>
      </c:tx>
      <c:overlay val="0"/>
    </c:title>
    <c:autoTitleDeleted val="0"/>
    <c:plotArea>
      <c:layout/>
      <c:lineChart>
        <c:grouping val="standard"/>
        <c:varyColors val="0"/>
        <c:ser>
          <c:idx val="0"/>
          <c:order val="0"/>
          <c:tx>
            <c:strRef>
              <c:f>'Average Alerts'!$B$1</c:f>
              <c:strCache>
                <c:ptCount val="1"/>
                <c:pt idx="0">
                  <c:v>UK Water companies pollution incidents </c:v>
                </c:pt>
              </c:strCache>
            </c:strRef>
          </c:tx>
          <c:spPr>
            <a:ln>
              <a:prstDash val="solid"/>
            </a:ln>
          </c:spPr>
          <c:marker>
            <c:symbol val="none"/>
          </c:marker>
          <c:cat>
            <c:strRef>
              <c:f>'Average Alerts'!$A$2:$A$4</c:f>
              <c:strCache>
                <c:ptCount val="3"/>
                <c:pt idx="0">
                  <c:v>August</c:v>
                </c:pt>
                <c:pt idx="1">
                  <c:v>September</c:v>
                </c:pt>
                <c:pt idx="2">
                  <c:v>October</c:v>
                </c:pt>
              </c:strCache>
            </c:strRef>
          </c:cat>
          <c:val>
            <c:numRef>
              <c:f>'Average Alerts'!$B$2:$B$4</c:f>
              <c:numCache>
                <c:formatCode>General</c:formatCode>
                <c:ptCount val="3"/>
                <c:pt idx="0">
                  <c:v>2.23</c:v>
                </c:pt>
                <c:pt idx="1">
                  <c:v>1.43</c:v>
                </c:pt>
                <c:pt idx="2">
                  <c:v>4</c:v>
                </c:pt>
              </c:numCache>
            </c:numRef>
          </c:val>
          <c:smooth val="0"/>
          <c:extLst>
            <c:ext xmlns:c16="http://schemas.microsoft.com/office/drawing/2014/chart" uri="{C3380CC4-5D6E-409C-BE32-E72D297353CC}">
              <c16:uniqueId val="{00000000-631E-4987-8D9C-29F8BE099D0B}"/>
            </c:ext>
          </c:extLst>
        </c:ser>
        <c:ser>
          <c:idx val="1"/>
          <c:order val="1"/>
          <c:tx>
            <c:strRef>
              <c:f>'Average Alerts'!$C$1</c:f>
              <c:strCache>
                <c:ptCount val="1"/>
                <c:pt idx="0">
                  <c:v>Water UK / Wet wipes</c:v>
                </c:pt>
              </c:strCache>
            </c:strRef>
          </c:tx>
          <c:spPr>
            <a:ln>
              <a:prstDash val="solid"/>
            </a:ln>
          </c:spPr>
          <c:marker>
            <c:symbol val="none"/>
          </c:marker>
          <c:cat>
            <c:strRef>
              <c:f>'Average Alerts'!$A$2:$A$4</c:f>
              <c:strCache>
                <c:ptCount val="3"/>
                <c:pt idx="0">
                  <c:v>August</c:v>
                </c:pt>
                <c:pt idx="1">
                  <c:v>September</c:v>
                </c:pt>
                <c:pt idx="2">
                  <c:v>October</c:v>
                </c:pt>
              </c:strCache>
            </c:strRef>
          </c:cat>
          <c:val>
            <c:numRef>
              <c:f>'Average Alerts'!$C$2:$C$4</c:f>
              <c:numCache>
                <c:formatCode>General</c:formatCode>
                <c:ptCount val="3"/>
                <c:pt idx="0">
                  <c:v>1.52</c:v>
                </c:pt>
                <c:pt idx="1">
                  <c:v>0.93300000000000005</c:v>
                </c:pt>
                <c:pt idx="2">
                  <c:v>0.96799999999999997</c:v>
                </c:pt>
              </c:numCache>
            </c:numRef>
          </c:val>
          <c:smooth val="0"/>
          <c:extLst>
            <c:ext xmlns:c16="http://schemas.microsoft.com/office/drawing/2014/chart" uri="{C3380CC4-5D6E-409C-BE32-E72D297353CC}">
              <c16:uniqueId val="{00000001-631E-4987-8D9C-29F8BE099D0B}"/>
            </c:ext>
          </c:extLst>
        </c:ser>
        <c:ser>
          <c:idx val="2"/>
          <c:order val="2"/>
          <c:tx>
            <c:strRef>
              <c:f>'Average Alerts'!$D$1</c:f>
              <c:strCache>
                <c:ptCount val="1"/>
                <c:pt idx="0">
                  <c:v>Wet wipes Environmental concerns</c:v>
                </c:pt>
              </c:strCache>
            </c:strRef>
          </c:tx>
          <c:spPr>
            <a:ln>
              <a:prstDash val="solid"/>
            </a:ln>
          </c:spPr>
          <c:marker>
            <c:symbol val="none"/>
          </c:marker>
          <c:cat>
            <c:strRef>
              <c:f>'Average Alerts'!$A$2:$A$4</c:f>
              <c:strCache>
                <c:ptCount val="3"/>
                <c:pt idx="0">
                  <c:v>August</c:v>
                </c:pt>
                <c:pt idx="1">
                  <c:v>September</c:v>
                </c:pt>
                <c:pt idx="2">
                  <c:v>October</c:v>
                </c:pt>
              </c:strCache>
            </c:strRef>
          </c:cat>
          <c:val>
            <c:numRef>
              <c:f>'Average Alerts'!$D$2:$D$4</c:f>
              <c:numCache>
                <c:formatCode>General</c:formatCode>
                <c:ptCount val="3"/>
                <c:pt idx="0">
                  <c:v>0.74</c:v>
                </c:pt>
                <c:pt idx="1">
                  <c:v>0.23300000000000001</c:v>
                </c:pt>
                <c:pt idx="2">
                  <c:v>0.22600000000000001</c:v>
                </c:pt>
              </c:numCache>
            </c:numRef>
          </c:val>
          <c:smooth val="0"/>
          <c:extLst>
            <c:ext xmlns:c16="http://schemas.microsoft.com/office/drawing/2014/chart" uri="{C3380CC4-5D6E-409C-BE32-E72D297353CC}">
              <c16:uniqueId val="{00000002-631E-4987-8D9C-29F8BE099D0B}"/>
            </c:ext>
          </c:extLst>
        </c:ser>
        <c:ser>
          <c:idx val="3"/>
          <c:order val="3"/>
          <c:tx>
            <c:strRef>
              <c:f>'Average Alerts'!$E$1</c:f>
              <c:strCache>
                <c:ptCount val="1"/>
                <c:pt idx="0">
                  <c:v>Flushing wet wipes</c:v>
                </c:pt>
              </c:strCache>
            </c:strRef>
          </c:tx>
          <c:spPr>
            <a:ln>
              <a:prstDash val="solid"/>
            </a:ln>
          </c:spPr>
          <c:marker>
            <c:symbol val="none"/>
          </c:marker>
          <c:cat>
            <c:strRef>
              <c:f>'Average Alerts'!$A$2:$A$4</c:f>
              <c:strCache>
                <c:ptCount val="3"/>
                <c:pt idx="0">
                  <c:v>August</c:v>
                </c:pt>
                <c:pt idx="1">
                  <c:v>September</c:v>
                </c:pt>
                <c:pt idx="2">
                  <c:v>October</c:v>
                </c:pt>
              </c:strCache>
            </c:strRef>
          </c:cat>
          <c:val>
            <c:numRef>
              <c:f>'Average Alerts'!$E$2:$E$4</c:f>
              <c:numCache>
                <c:formatCode>General</c:formatCode>
                <c:ptCount val="3"/>
                <c:pt idx="0">
                  <c:v>0.97</c:v>
                </c:pt>
                <c:pt idx="1">
                  <c:v>0.93300000000000005</c:v>
                </c:pt>
                <c:pt idx="2">
                  <c:v>0.74199999999999999</c:v>
                </c:pt>
              </c:numCache>
            </c:numRef>
          </c:val>
          <c:smooth val="0"/>
          <c:extLst>
            <c:ext xmlns:c16="http://schemas.microsoft.com/office/drawing/2014/chart" uri="{C3380CC4-5D6E-409C-BE32-E72D297353CC}">
              <c16:uniqueId val="{00000003-631E-4987-8D9C-29F8BE099D0B}"/>
            </c:ext>
          </c:extLst>
        </c:ser>
        <c:dLbls>
          <c:showLegendKey val="0"/>
          <c:showVal val="0"/>
          <c:showCatName val="0"/>
          <c:showSerName val="0"/>
          <c:showPercent val="0"/>
          <c:showBubbleSize val="0"/>
        </c:dLbls>
        <c:smooth val="0"/>
        <c:axId val="10"/>
        <c:axId val="100"/>
      </c:lineChart>
      <c:catAx>
        <c:axId val="10"/>
        <c:scaling>
          <c:orientation val="minMax"/>
        </c:scaling>
        <c:delete val="0"/>
        <c:axPos val="b"/>
        <c:title>
          <c:tx>
            <c:rich>
              <a:bodyPr/>
              <a:lstStyle/>
              <a:p>
                <a:pPr>
                  <a:defRPr/>
                </a:pPr>
                <a:r>
                  <a:rPr lang="en-GB"/>
                  <a:t>Month</a:t>
                </a:r>
              </a:p>
            </c:rich>
          </c:tx>
          <c:overlay val="0"/>
        </c:title>
        <c:numFmt formatCode="General" sourceLinked="1"/>
        <c:majorTickMark val="none"/>
        <c:minorTickMark val="none"/>
        <c:tickLblPos val="low"/>
        <c:crossAx val="100"/>
        <c:crosses val="autoZero"/>
        <c:auto val="0"/>
        <c:lblAlgn val="ctr"/>
        <c:lblOffset val="100"/>
        <c:tickLblSkip val="1"/>
        <c:noMultiLvlLbl val="0"/>
      </c:catAx>
      <c:valAx>
        <c:axId val="100"/>
        <c:scaling>
          <c:orientation val="minMax"/>
        </c:scaling>
        <c:delete val="0"/>
        <c:axPos val="l"/>
        <c:majorGridlines/>
        <c:title>
          <c:tx>
            <c:rich>
              <a:bodyPr/>
              <a:lstStyle/>
              <a:p>
                <a:pPr>
                  <a:defRPr/>
                </a:pPr>
                <a:r>
                  <a:rPr lang="en-GB"/>
                  <a:t>Alerts</a:t>
                </a:r>
              </a:p>
            </c:rich>
          </c:tx>
          <c:overlay val="0"/>
        </c:title>
        <c:numFmt formatCode="General" sourceLinked="1"/>
        <c:majorTickMark val="none"/>
        <c:minorTickMark val="none"/>
        <c:tickLblPos val="nextTo"/>
        <c:crossAx val="10"/>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Max Alerts</a:t>
            </a:r>
          </a:p>
        </c:rich>
      </c:tx>
      <c:overlay val="0"/>
    </c:title>
    <c:autoTitleDeleted val="0"/>
    <c:plotArea>
      <c:layout/>
      <c:lineChart>
        <c:grouping val="standard"/>
        <c:varyColors val="0"/>
        <c:ser>
          <c:idx val="0"/>
          <c:order val="0"/>
          <c:tx>
            <c:strRef>
              <c:f>'Max Alerts'!$B$1</c:f>
              <c:strCache>
                <c:ptCount val="1"/>
                <c:pt idx="0">
                  <c:v>UK Water companies pollution incidents </c:v>
                </c:pt>
              </c:strCache>
            </c:strRef>
          </c:tx>
          <c:spPr>
            <a:ln>
              <a:prstDash val="solid"/>
            </a:ln>
          </c:spPr>
          <c:marker>
            <c:symbol val="none"/>
          </c:marker>
          <c:cat>
            <c:strRef>
              <c:f>'Max Alerts'!$A$2:$A$4</c:f>
              <c:strCache>
                <c:ptCount val="3"/>
                <c:pt idx="0">
                  <c:v>August</c:v>
                </c:pt>
                <c:pt idx="1">
                  <c:v>September</c:v>
                </c:pt>
                <c:pt idx="2">
                  <c:v>October</c:v>
                </c:pt>
              </c:strCache>
            </c:strRef>
          </c:cat>
          <c:val>
            <c:numRef>
              <c:f>'Max Alerts'!$B$2:$B$4</c:f>
              <c:numCache>
                <c:formatCode>General</c:formatCode>
                <c:ptCount val="3"/>
                <c:pt idx="0">
                  <c:v>9</c:v>
                </c:pt>
                <c:pt idx="1">
                  <c:v>10</c:v>
                </c:pt>
                <c:pt idx="2">
                  <c:v>10</c:v>
                </c:pt>
              </c:numCache>
            </c:numRef>
          </c:val>
          <c:smooth val="0"/>
          <c:extLst>
            <c:ext xmlns:c16="http://schemas.microsoft.com/office/drawing/2014/chart" uri="{C3380CC4-5D6E-409C-BE32-E72D297353CC}">
              <c16:uniqueId val="{00000000-79A9-4F08-80E7-381D9DD0BCB4}"/>
            </c:ext>
          </c:extLst>
        </c:ser>
        <c:ser>
          <c:idx val="1"/>
          <c:order val="1"/>
          <c:tx>
            <c:strRef>
              <c:f>'Max Alerts'!$C$1</c:f>
              <c:strCache>
                <c:ptCount val="1"/>
                <c:pt idx="0">
                  <c:v>Water UK / Wet wipes</c:v>
                </c:pt>
              </c:strCache>
            </c:strRef>
          </c:tx>
          <c:spPr>
            <a:ln>
              <a:prstDash val="solid"/>
            </a:ln>
          </c:spPr>
          <c:marker>
            <c:symbol val="none"/>
          </c:marker>
          <c:cat>
            <c:strRef>
              <c:f>'Max Alerts'!$A$2:$A$4</c:f>
              <c:strCache>
                <c:ptCount val="3"/>
                <c:pt idx="0">
                  <c:v>August</c:v>
                </c:pt>
                <c:pt idx="1">
                  <c:v>September</c:v>
                </c:pt>
                <c:pt idx="2">
                  <c:v>October</c:v>
                </c:pt>
              </c:strCache>
            </c:strRef>
          </c:cat>
          <c:val>
            <c:numRef>
              <c:f>'Max Alerts'!$C$2:$C$4</c:f>
              <c:numCache>
                <c:formatCode>General</c:formatCode>
                <c:ptCount val="3"/>
                <c:pt idx="0">
                  <c:v>13</c:v>
                </c:pt>
                <c:pt idx="1">
                  <c:v>10</c:v>
                </c:pt>
                <c:pt idx="2">
                  <c:v>7</c:v>
                </c:pt>
              </c:numCache>
            </c:numRef>
          </c:val>
          <c:smooth val="0"/>
          <c:extLst>
            <c:ext xmlns:c16="http://schemas.microsoft.com/office/drawing/2014/chart" uri="{C3380CC4-5D6E-409C-BE32-E72D297353CC}">
              <c16:uniqueId val="{00000001-79A9-4F08-80E7-381D9DD0BCB4}"/>
            </c:ext>
          </c:extLst>
        </c:ser>
        <c:ser>
          <c:idx val="2"/>
          <c:order val="2"/>
          <c:tx>
            <c:strRef>
              <c:f>'Max Alerts'!$D$1</c:f>
              <c:strCache>
                <c:ptCount val="1"/>
                <c:pt idx="0">
                  <c:v>Wet wipes Environmental concerns</c:v>
                </c:pt>
              </c:strCache>
            </c:strRef>
          </c:tx>
          <c:spPr>
            <a:ln>
              <a:prstDash val="solid"/>
            </a:ln>
          </c:spPr>
          <c:marker>
            <c:symbol val="none"/>
          </c:marker>
          <c:cat>
            <c:strRef>
              <c:f>'Max Alerts'!$A$2:$A$4</c:f>
              <c:strCache>
                <c:ptCount val="3"/>
                <c:pt idx="0">
                  <c:v>August</c:v>
                </c:pt>
                <c:pt idx="1">
                  <c:v>September</c:v>
                </c:pt>
                <c:pt idx="2">
                  <c:v>October</c:v>
                </c:pt>
              </c:strCache>
            </c:strRef>
          </c:cat>
          <c:val>
            <c:numRef>
              <c:f>'Max Alerts'!$D$2:$D$4</c:f>
              <c:numCache>
                <c:formatCode>General</c:formatCode>
                <c:ptCount val="3"/>
                <c:pt idx="0">
                  <c:v>8</c:v>
                </c:pt>
                <c:pt idx="1">
                  <c:v>3</c:v>
                </c:pt>
                <c:pt idx="2">
                  <c:v>4</c:v>
                </c:pt>
              </c:numCache>
            </c:numRef>
          </c:val>
          <c:smooth val="0"/>
          <c:extLst>
            <c:ext xmlns:c16="http://schemas.microsoft.com/office/drawing/2014/chart" uri="{C3380CC4-5D6E-409C-BE32-E72D297353CC}">
              <c16:uniqueId val="{00000002-79A9-4F08-80E7-381D9DD0BCB4}"/>
            </c:ext>
          </c:extLst>
        </c:ser>
        <c:ser>
          <c:idx val="3"/>
          <c:order val="3"/>
          <c:tx>
            <c:strRef>
              <c:f>'Max Alerts'!$E$1</c:f>
              <c:strCache>
                <c:ptCount val="1"/>
                <c:pt idx="0">
                  <c:v>Flushing wet wipes</c:v>
                </c:pt>
              </c:strCache>
            </c:strRef>
          </c:tx>
          <c:spPr>
            <a:ln>
              <a:prstDash val="solid"/>
            </a:ln>
          </c:spPr>
          <c:marker>
            <c:symbol val="none"/>
          </c:marker>
          <c:cat>
            <c:strRef>
              <c:f>'Max Alerts'!$A$2:$A$4</c:f>
              <c:strCache>
                <c:ptCount val="3"/>
                <c:pt idx="0">
                  <c:v>August</c:v>
                </c:pt>
                <c:pt idx="1">
                  <c:v>September</c:v>
                </c:pt>
                <c:pt idx="2">
                  <c:v>October</c:v>
                </c:pt>
              </c:strCache>
            </c:strRef>
          </c:cat>
          <c:val>
            <c:numRef>
              <c:f>'Max Alerts'!$E$2:$E$4</c:f>
              <c:numCache>
                <c:formatCode>General</c:formatCode>
                <c:ptCount val="3"/>
                <c:pt idx="0">
                  <c:v>7</c:v>
                </c:pt>
                <c:pt idx="1">
                  <c:v>6</c:v>
                </c:pt>
                <c:pt idx="2">
                  <c:v>6</c:v>
                </c:pt>
              </c:numCache>
            </c:numRef>
          </c:val>
          <c:smooth val="0"/>
          <c:extLst>
            <c:ext xmlns:c16="http://schemas.microsoft.com/office/drawing/2014/chart" uri="{C3380CC4-5D6E-409C-BE32-E72D297353CC}">
              <c16:uniqueId val="{00000003-79A9-4F08-80E7-381D9DD0BCB4}"/>
            </c:ext>
          </c:extLst>
        </c:ser>
        <c:dLbls>
          <c:showLegendKey val="0"/>
          <c:showVal val="0"/>
          <c:showCatName val="0"/>
          <c:showSerName val="0"/>
          <c:showPercent val="0"/>
          <c:showBubbleSize val="0"/>
        </c:dLbls>
        <c:smooth val="0"/>
        <c:axId val="10"/>
        <c:axId val="100"/>
      </c:lineChart>
      <c:catAx>
        <c:axId val="10"/>
        <c:scaling>
          <c:orientation val="minMax"/>
        </c:scaling>
        <c:delete val="0"/>
        <c:axPos val="b"/>
        <c:title>
          <c:tx>
            <c:rich>
              <a:bodyPr/>
              <a:lstStyle/>
              <a:p>
                <a:pPr>
                  <a:defRPr/>
                </a:pPr>
                <a:r>
                  <a:rPr lang="en-GB"/>
                  <a:t>Month</a:t>
                </a:r>
              </a:p>
            </c:rich>
          </c:tx>
          <c:overlay val="0"/>
        </c:title>
        <c:numFmt formatCode="General" sourceLinked="1"/>
        <c:majorTickMark val="none"/>
        <c:minorTickMark val="none"/>
        <c:tickLblPos val="low"/>
        <c:crossAx val="100"/>
        <c:crosses val="autoZero"/>
        <c:auto val="0"/>
        <c:lblAlgn val="ctr"/>
        <c:lblOffset val="100"/>
        <c:tickLblSkip val="1"/>
        <c:noMultiLvlLbl val="0"/>
      </c:catAx>
      <c:valAx>
        <c:axId val="100"/>
        <c:scaling>
          <c:orientation val="minMax"/>
        </c:scaling>
        <c:delete val="0"/>
        <c:axPos val="l"/>
        <c:majorGridlines/>
        <c:title>
          <c:tx>
            <c:rich>
              <a:bodyPr/>
              <a:lstStyle/>
              <a:p>
                <a:pPr>
                  <a:defRPr/>
                </a:pPr>
                <a:r>
                  <a:rPr lang="en-GB"/>
                  <a:t>Alerts</a:t>
                </a:r>
              </a:p>
            </c:rich>
          </c:tx>
          <c:overlay val="0"/>
        </c:title>
        <c:numFmt formatCode="General" sourceLinked="1"/>
        <c:majorTickMark val="none"/>
        <c:minorTickMark val="none"/>
        <c:tickLblPos val="nextTo"/>
        <c:crossAx val="10"/>
        <c:crosses val="autoZero"/>
        <c:crossBetween val="between"/>
      </c:valAx>
    </c:plotArea>
    <c:legend>
      <c:legendPos val="r"/>
      <c:overlay val="0"/>
    </c:legend>
    <c:plotVisOnly val="1"/>
    <c:dispBlanksAs val="gap"/>
    <c:showDLblsOverMax val="0"/>
  </c:chart>
  <c:externalData r:id="rId1">
    <c:autoUpdate val="0"/>
  </c:externalData>
</c:chartSpace>
</file>

<file path=ppt/comments/modernComment_106_0.xml><?xml version="1.0" encoding="utf-8"?>
<p188:cmLst xmlns:a="http://schemas.openxmlformats.org/drawingml/2006/main" xmlns:r="http://schemas.openxmlformats.org/officeDocument/2006/relationships" xmlns:p188="http://schemas.microsoft.com/office/powerpoint/2018/8/main">
  <p188:cm id="{16358C78-CA2C-4101-86C4-0823E620857C}" authorId="{2F47403A-8FEE-AE17-7A41-5ECEA0B067D7}" created="2025-08-29T08:56:47.385">
    <pc:sldMkLst xmlns:pc="http://schemas.microsoft.com/office/powerpoint/2013/main/command">
      <pc:docMk/>
      <pc:sldMk cId="0" sldId="262"/>
    </pc:sldMkLst>
    <p188:txBody>
      <a:bodyPr/>
      <a:lstStyle/>
      <a:p>
        <a:r>
          <a:rPr lang="en-GB"/>
          <a:t>Add  standard time line 3 years , acceleration and or extension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1506F-7020-41C6-9D63-E426A4742EA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A389EB-1D64-4FC1-B8FE-AD56BDB25CC1}">
      <dgm:prSet/>
      <dgm:spPr/>
      <dgm:t>
        <a:bodyPr/>
        <a:lstStyle/>
        <a:p>
          <a:pPr>
            <a:lnSpc>
              <a:spcPct val="100000"/>
            </a:lnSpc>
          </a:pPr>
          <a:r>
            <a:rPr lang="en-GB" b="1" dirty="0"/>
            <a:t>International Standards</a:t>
          </a:r>
          <a:br>
            <a:rPr lang="en-GB" dirty="0"/>
          </a:br>
          <a:r>
            <a:rPr lang="en-GB" dirty="0"/>
            <a:t>An International Standard provides rules, guidelines or characteristics for activities or for their results, </a:t>
          </a:r>
          <a:r>
            <a:rPr lang="en-GB" dirty="0">
              <a:solidFill>
                <a:srgbClr val="FF0000"/>
              </a:solidFill>
            </a:rPr>
            <a:t>aimed at achieving the optimum degree of order in a given context. </a:t>
          </a:r>
          <a:r>
            <a:rPr lang="en-GB" dirty="0"/>
            <a:t>It can take many forms. Apart from product standards, other examples include: test methods, codes of practice, guideline standards and management systems standards. </a:t>
          </a:r>
          <a:endParaRPr lang="en-US" dirty="0"/>
        </a:p>
      </dgm:t>
    </dgm:pt>
    <dgm:pt modelId="{AC54E6A3-BB00-4DB4-8DD6-02E84C49B9EF}" type="parTrans" cxnId="{D24AD81A-7304-469A-9CD6-FE2A2933E1EA}">
      <dgm:prSet/>
      <dgm:spPr/>
      <dgm:t>
        <a:bodyPr/>
        <a:lstStyle/>
        <a:p>
          <a:endParaRPr lang="en-US"/>
        </a:p>
      </dgm:t>
    </dgm:pt>
    <dgm:pt modelId="{044D2DE4-1C5C-4CBA-9884-BB5E1C21B92B}" type="sibTrans" cxnId="{D24AD81A-7304-469A-9CD6-FE2A2933E1EA}">
      <dgm:prSet/>
      <dgm:spPr/>
      <dgm:t>
        <a:bodyPr/>
        <a:lstStyle/>
        <a:p>
          <a:endParaRPr lang="en-US"/>
        </a:p>
      </dgm:t>
    </dgm:pt>
    <dgm:pt modelId="{4346CC3F-9C8F-41F1-AFFD-4A61D60A25FA}">
      <dgm:prSet/>
      <dgm:spPr/>
      <dgm:t>
        <a:bodyPr/>
        <a:lstStyle/>
        <a:p>
          <a:pPr>
            <a:lnSpc>
              <a:spcPct val="100000"/>
            </a:lnSpc>
          </a:pPr>
          <a:r>
            <a:rPr lang="en-GB" b="1" dirty="0"/>
            <a:t>Technical Specification</a:t>
          </a:r>
          <a:br>
            <a:rPr lang="en-GB" dirty="0"/>
          </a:br>
          <a:r>
            <a:rPr lang="en-GB" dirty="0"/>
            <a:t>A Technical Specification</a:t>
          </a:r>
          <a:r>
            <a:rPr lang="en-GB" dirty="0">
              <a:highlight>
                <a:srgbClr val="FFFF00"/>
              </a:highlight>
            </a:rPr>
            <a:t> addresses work still under technical development, or where it is believed that there will be a future, but not immediate, possibility of agreement on an International Standard</a:t>
          </a:r>
          <a:r>
            <a:rPr lang="en-GB" dirty="0"/>
            <a:t>. A Technical Specification is published for immediate use, but it also provides a means to obtain feedback. </a:t>
          </a:r>
          <a:r>
            <a:rPr lang="en-GB" dirty="0">
              <a:highlight>
                <a:srgbClr val="FFFF00"/>
              </a:highlight>
            </a:rPr>
            <a:t>The aim is that it will eventually be transformed and republished as an International Standard</a:t>
          </a:r>
          <a:r>
            <a:rPr lang="en-GB" dirty="0"/>
            <a:t>. </a:t>
          </a:r>
          <a:endParaRPr lang="en-US" dirty="0"/>
        </a:p>
      </dgm:t>
    </dgm:pt>
    <dgm:pt modelId="{F8E2A491-99A7-4D52-9584-92D392B9E163}" type="parTrans" cxnId="{2F93ED69-2289-4057-9338-D0E738BFF49E}">
      <dgm:prSet/>
      <dgm:spPr/>
      <dgm:t>
        <a:bodyPr/>
        <a:lstStyle/>
        <a:p>
          <a:endParaRPr lang="en-US"/>
        </a:p>
      </dgm:t>
    </dgm:pt>
    <dgm:pt modelId="{B7AA230B-A30E-4A61-9112-9B0E45CF1CF7}" type="sibTrans" cxnId="{2F93ED69-2289-4057-9338-D0E738BFF49E}">
      <dgm:prSet/>
      <dgm:spPr/>
      <dgm:t>
        <a:bodyPr/>
        <a:lstStyle/>
        <a:p>
          <a:endParaRPr lang="en-US"/>
        </a:p>
      </dgm:t>
    </dgm:pt>
    <dgm:pt modelId="{CD9A7126-C57D-43C2-B9B2-1DAFB8EDD9AC}">
      <dgm:prSet/>
      <dgm:spPr/>
      <dgm:t>
        <a:bodyPr/>
        <a:lstStyle/>
        <a:p>
          <a:pPr>
            <a:lnSpc>
              <a:spcPct val="100000"/>
            </a:lnSpc>
          </a:pPr>
          <a:r>
            <a:rPr lang="en-GB" b="1" dirty="0"/>
            <a:t>Technical Report</a:t>
          </a:r>
          <a:br>
            <a:rPr lang="en-GB" dirty="0"/>
          </a:br>
          <a:r>
            <a:rPr lang="en-GB" dirty="0"/>
            <a:t>A Technical Report contains information of a different kind from that of the previous two publications. It may include data obtained from a survey, for example, or from an </a:t>
          </a:r>
          <a:r>
            <a:rPr lang="en-GB" dirty="0">
              <a:solidFill>
                <a:srgbClr val="FF0000"/>
              </a:solidFill>
            </a:rPr>
            <a:t>informative report</a:t>
          </a:r>
          <a:r>
            <a:rPr lang="en-GB" dirty="0"/>
            <a:t>, or information of the perceived “</a:t>
          </a:r>
          <a:r>
            <a:rPr lang="en-GB" dirty="0">
              <a:solidFill>
                <a:srgbClr val="FF0000"/>
              </a:solidFill>
            </a:rPr>
            <a:t>state of the art</a:t>
          </a:r>
          <a:r>
            <a:rPr lang="en-GB" dirty="0"/>
            <a:t>”. </a:t>
          </a:r>
          <a:endParaRPr lang="en-US" dirty="0"/>
        </a:p>
      </dgm:t>
    </dgm:pt>
    <dgm:pt modelId="{AC5EC1F6-B6B3-4254-8411-9D8165FA6752}" type="parTrans" cxnId="{A8A7B7E5-C329-4899-BD40-1CD68408C74D}">
      <dgm:prSet/>
      <dgm:spPr/>
      <dgm:t>
        <a:bodyPr/>
        <a:lstStyle/>
        <a:p>
          <a:endParaRPr lang="en-US"/>
        </a:p>
      </dgm:t>
    </dgm:pt>
    <dgm:pt modelId="{569CE175-9027-4C43-AB0C-B4DF55CC6533}" type="sibTrans" cxnId="{A8A7B7E5-C329-4899-BD40-1CD68408C74D}">
      <dgm:prSet/>
      <dgm:spPr/>
      <dgm:t>
        <a:bodyPr/>
        <a:lstStyle/>
        <a:p>
          <a:endParaRPr lang="en-US"/>
        </a:p>
      </dgm:t>
    </dgm:pt>
    <dgm:pt modelId="{A41254EB-A341-4ABF-957F-F2624DEE2D07}" type="pres">
      <dgm:prSet presAssocID="{2B91506F-7020-41C6-9D63-E426A4742EA2}" presName="root" presStyleCnt="0">
        <dgm:presLayoutVars>
          <dgm:dir/>
          <dgm:resizeHandles val="exact"/>
        </dgm:presLayoutVars>
      </dgm:prSet>
      <dgm:spPr/>
    </dgm:pt>
    <dgm:pt modelId="{05270789-6C21-4E9C-B98B-C9D72D25CA52}" type="pres">
      <dgm:prSet presAssocID="{56A389EB-1D64-4FC1-B8FE-AD56BDB25CC1}" presName="compNode" presStyleCnt="0"/>
      <dgm:spPr/>
    </dgm:pt>
    <dgm:pt modelId="{21111616-1282-48A9-B06D-130BA93572B9}" type="pres">
      <dgm:prSet presAssocID="{56A389EB-1D64-4FC1-B8FE-AD56BDB25CC1}" presName="bgRect" presStyleLbl="bgShp" presStyleIdx="0" presStyleCnt="3"/>
      <dgm:spPr/>
    </dgm:pt>
    <dgm:pt modelId="{ECFAE5CC-4B36-421D-9454-6B3B957BD082}" type="pres">
      <dgm:prSet presAssocID="{56A389EB-1D64-4FC1-B8FE-AD56BDB25C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D7A2ABAA-591A-4375-BCE9-8C5310800940}" type="pres">
      <dgm:prSet presAssocID="{56A389EB-1D64-4FC1-B8FE-AD56BDB25CC1}" presName="spaceRect" presStyleCnt="0"/>
      <dgm:spPr/>
    </dgm:pt>
    <dgm:pt modelId="{4D571D7B-8B32-46B4-993F-3CA856C3828A}" type="pres">
      <dgm:prSet presAssocID="{56A389EB-1D64-4FC1-B8FE-AD56BDB25CC1}" presName="parTx" presStyleLbl="revTx" presStyleIdx="0" presStyleCnt="3">
        <dgm:presLayoutVars>
          <dgm:chMax val="0"/>
          <dgm:chPref val="0"/>
        </dgm:presLayoutVars>
      </dgm:prSet>
      <dgm:spPr/>
    </dgm:pt>
    <dgm:pt modelId="{22E28CD6-4EFF-485C-A7F8-4BA95B0BFADE}" type="pres">
      <dgm:prSet presAssocID="{044D2DE4-1C5C-4CBA-9884-BB5E1C21B92B}" presName="sibTrans" presStyleCnt="0"/>
      <dgm:spPr/>
    </dgm:pt>
    <dgm:pt modelId="{74F60A0A-738F-4B51-8136-086674FCD70A}" type="pres">
      <dgm:prSet presAssocID="{4346CC3F-9C8F-41F1-AFFD-4A61D60A25FA}" presName="compNode" presStyleCnt="0"/>
      <dgm:spPr/>
    </dgm:pt>
    <dgm:pt modelId="{4BFCCC29-FC2D-41C8-90C9-03D23BD184D2}" type="pres">
      <dgm:prSet presAssocID="{4346CC3F-9C8F-41F1-AFFD-4A61D60A25FA}" presName="bgRect" presStyleLbl="bgShp" presStyleIdx="1" presStyleCnt="3"/>
      <dgm:spPr/>
    </dgm:pt>
    <dgm:pt modelId="{F74C7E02-55E8-490F-86EC-464A9C0D34D2}" type="pres">
      <dgm:prSet presAssocID="{4346CC3F-9C8F-41F1-AFFD-4A61D60A25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0EF86CC7-824D-4D54-B63F-764913BC95CA}" type="pres">
      <dgm:prSet presAssocID="{4346CC3F-9C8F-41F1-AFFD-4A61D60A25FA}" presName="spaceRect" presStyleCnt="0"/>
      <dgm:spPr/>
    </dgm:pt>
    <dgm:pt modelId="{75EAF649-0EFD-4815-89D8-87F2FA2D9308}" type="pres">
      <dgm:prSet presAssocID="{4346CC3F-9C8F-41F1-AFFD-4A61D60A25FA}" presName="parTx" presStyleLbl="revTx" presStyleIdx="1" presStyleCnt="3">
        <dgm:presLayoutVars>
          <dgm:chMax val="0"/>
          <dgm:chPref val="0"/>
        </dgm:presLayoutVars>
      </dgm:prSet>
      <dgm:spPr/>
    </dgm:pt>
    <dgm:pt modelId="{D70D6D6B-6797-43B8-A74A-DC5851E2E108}" type="pres">
      <dgm:prSet presAssocID="{B7AA230B-A30E-4A61-9112-9B0E45CF1CF7}" presName="sibTrans" presStyleCnt="0"/>
      <dgm:spPr/>
    </dgm:pt>
    <dgm:pt modelId="{F54B5B3B-E367-4BDC-9ABA-E70EAA3C3E39}" type="pres">
      <dgm:prSet presAssocID="{CD9A7126-C57D-43C2-B9B2-1DAFB8EDD9AC}" presName="compNode" presStyleCnt="0"/>
      <dgm:spPr/>
    </dgm:pt>
    <dgm:pt modelId="{A8BF9421-F410-411B-B817-38B084DD0977}" type="pres">
      <dgm:prSet presAssocID="{CD9A7126-C57D-43C2-B9B2-1DAFB8EDD9AC}" presName="bgRect" presStyleLbl="bgShp" presStyleIdx="2" presStyleCnt="3"/>
      <dgm:spPr/>
    </dgm:pt>
    <dgm:pt modelId="{56048A73-BE6E-4FB4-A32E-DBE1EB80C1FA}" type="pres">
      <dgm:prSet presAssocID="{CD9A7126-C57D-43C2-B9B2-1DAFB8EDD9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wspaper"/>
        </a:ext>
      </dgm:extLst>
    </dgm:pt>
    <dgm:pt modelId="{EB5BE636-B8DF-4364-8B06-5EF03CF0A4DC}" type="pres">
      <dgm:prSet presAssocID="{CD9A7126-C57D-43C2-B9B2-1DAFB8EDD9AC}" presName="spaceRect" presStyleCnt="0"/>
      <dgm:spPr/>
    </dgm:pt>
    <dgm:pt modelId="{2C924C6B-91C0-4B05-9D54-CE38C0C56B0A}" type="pres">
      <dgm:prSet presAssocID="{CD9A7126-C57D-43C2-B9B2-1DAFB8EDD9AC}" presName="parTx" presStyleLbl="revTx" presStyleIdx="2" presStyleCnt="3">
        <dgm:presLayoutVars>
          <dgm:chMax val="0"/>
          <dgm:chPref val="0"/>
        </dgm:presLayoutVars>
      </dgm:prSet>
      <dgm:spPr/>
    </dgm:pt>
  </dgm:ptLst>
  <dgm:cxnLst>
    <dgm:cxn modelId="{26688B17-1F35-4909-9F90-A3192301D34E}" type="presOf" srcId="{CD9A7126-C57D-43C2-B9B2-1DAFB8EDD9AC}" destId="{2C924C6B-91C0-4B05-9D54-CE38C0C56B0A}" srcOrd="0" destOrd="0" presId="urn:microsoft.com/office/officeart/2018/2/layout/IconVerticalSolidList"/>
    <dgm:cxn modelId="{D24AD81A-7304-469A-9CD6-FE2A2933E1EA}" srcId="{2B91506F-7020-41C6-9D63-E426A4742EA2}" destId="{56A389EB-1D64-4FC1-B8FE-AD56BDB25CC1}" srcOrd="0" destOrd="0" parTransId="{AC54E6A3-BB00-4DB4-8DD6-02E84C49B9EF}" sibTransId="{044D2DE4-1C5C-4CBA-9884-BB5E1C21B92B}"/>
    <dgm:cxn modelId="{2F93ED69-2289-4057-9338-D0E738BFF49E}" srcId="{2B91506F-7020-41C6-9D63-E426A4742EA2}" destId="{4346CC3F-9C8F-41F1-AFFD-4A61D60A25FA}" srcOrd="1" destOrd="0" parTransId="{F8E2A491-99A7-4D52-9584-92D392B9E163}" sibTransId="{B7AA230B-A30E-4A61-9112-9B0E45CF1CF7}"/>
    <dgm:cxn modelId="{1DD2BA79-8F8A-471F-B94F-3C16736FABF4}" type="presOf" srcId="{56A389EB-1D64-4FC1-B8FE-AD56BDB25CC1}" destId="{4D571D7B-8B32-46B4-993F-3CA856C3828A}" srcOrd="0" destOrd="0" presId="urn:microsoft.com/office/officeart/2018/2/layout/IconVerticalSolidList"/>
    <dgm:cxn modelId="{A8A7B7E5-C329-4899-BD40-1CD68408C74D}" srcId="{2B91506F-7020-41C6-9D63-E426A4742EA2}" destId="{CD9A7126-C57D-43C2-B9B2-1DAFB8EDD9AC}" srcOrd="2" destOrd="0" parTransId="{AC5EC1F6-B6B3-4254-8411-9D8165FA6752}" sibTransId="{569CE175-9027-4C43-AB0C-B4DF55CC6533}"/>
    <dgm:cxn modelId="{193E6EEC-516F-4508-A0BE-2EC15C34400A}" type="presOf" srcId="{4346CC3F-9C8F-41F1-AFFD-4A61D60A25FA}" destId="{75EAF649-0EFD-4815-89D8-87F2FA2D9308}" srcOrd="0" destOrd="0" presId="urn:microsoft.com/office/officeart/2018/2/layout/IconVerticalSolidList"/>
    <dgm:cxn modelId="{443FA4FB-39C6-414E-8425-F6CB2BCB45C7}" type="presOf" srcId="{2B91506F-7020-41C6-9D63-E426A4742EA2}" destId="{A41254EB-A341-4ABF-957F-F2624DEE2D07}" srcOrd="0" destOrd="0" presId="urn:microsoft.com/office/officeart/2018/2/layout/IconVerticalSolidList"/>
    <dgm:cxn modelId="{E5E186DD-CAE3-49BD-9210-CB46683AF726}" type="presParOf" srcId="{A41254EB-A341-4ABF-957F-F2624DEE2D07}" destId="{05270789-6C21-4E9C-B98B-C9D72D25CA52}" srcOrd="0" destOrd="0" presId="urn:microsoft.com/office/officeart/2018/2/layout/IconVerticalSolidList"/>
    <dgm:cxn modelId="{6744A7B3-6B07-44A6-A71F-3A0829002629}" type="presParOf" srcId="{05270789-6C21-4E9C-B98B-C9D72D25CA52}" destId="{21111616-1282-48A9-B06D-130BA93572B9}" srcOrd="0" destOrd="0" presId="urn:microsoft.com/office/officeart/2018/2/layout/IconVerticalSolidList"/>
    <dgm:cxn modelId="{8F42956A-1681-4B8C-AF17-EB6C9EDC1E18}" type="presParOf" srcId="{05270789-6C21-4E9C-B98B-C9D72D25CA52}" destId="{ECFAE5CC-4B36-421D-9454-6B3B957BD082}" srcOrd="1" destOrd="0" presId="urn:microsoft.com/office/officeart/2018/2/layout/IconVerticalSolidList"/>
    <dgm:cxn modelId="{6BC0FE22-F614-4212-906A-EF5F356ACF79}" type="presParOf" srcId="{05270789-6C21-4E9C-B98B-C9D72D25CA52}" destId="{D7A2ABAA-591A-4375-BCE9-8C5310800940}" srcOrd="2" destOrd="0" presId="urn:microsoft.com/office/officeart/2018/2/layout/IconVerticalSolidList"/>
    <dgm:cxn modelId="{9AB95D35-9BA7-4805-A7A7-25637AAE7AA4}" type="presParOf" srcId="{05270789-6C21-4E9C-B98B-C9D72D25CA52}" destId="{4D571D7B-8B32-46B4-993F-3CA856C3828A}" srcOrd="3" destOrd="0" presId="urn:microsoft.com/office/officeart/2018/2/layout/IconVerticalSolidList"/>
    <dgm:cxn modelId="{51AA0246-DE7D-4F10-B5C9-9AE44294AD23}" type="presParOf" srcId="{A41254EB-A341-4ABF-957F-F2624DEE2D07}" destId="{22E28CD6-4EFF-485C-A7F8-4BA95B0BFADE}" srcOrd="1" destOrd="0" presId="urn:microsoft.com/office/officeart/2018/2/layout/IconVerticalSolidList"/>
    <dgm:cxn modelId="{4CD1BE02-9900-494C-B902-7C5BDF412226}" type="presParOf" srcId="{A41254EB-A341-4ABF-957F-F2624DEE2D07}" destId="{74F60A0A-738F-4B51-8136-086674FCD70A}" srcOrd="2" destOrd="0" presId="urn:microsoft.com/office/officeart/2018/2/layout/IconVerticalSolidList"/>
    <dgm:cxn modelId="{4FA8AC55-1F36-44FB-A7A5-5AF4D8425253}" type="presParOf" srcId="{74F60A0A-738F-4B51-8136-086674FCD70A}" destId="{4BFCCC29-FC2D-41C8-90C9-03D23BD184D2}" srcOrd="0" destOrd="0" presId="urn:microsoft.com/office/officeart/2018/2/layout/IconVerticalSolidList"/>
    <dgm:cxn modelId="{980D5E66-0D70-45E5-8445-388B9731509B}" type="presParOf" srcId="{74F60A0A-738F-4B51-8136-086674FCD70A}" destId="{F74C7E02-55E8-490F-86EC-464A9C0D34D2}" srcOrd="1" destOrd="0" presId="urn:microsoft.com/office/officeart/2018/2/layout/IconVerticalSolidList"/>
    <dgm:cxn modelId="{A0EB3EEC-F6F3-4963-9633-66F4C7444174}" type="presParOf" srcId="{74F60A0A-738F-4B51-8136-086674FCD70A}" destId="{0EF86CC7-824D-4D54-B63F-764913BC95CA}" srcOrd="2" destOrd="0" presId="urn:microsoft.com/office/officeart/2018/2/layout/IconVerticalSolidList"/>
    <dgm:cxn modelId="{ACF596A4-914E-418E-B802-CBCF74CFECDA}" type="presParOf" srcId="{74F60A0A-738F-4B51-8136-086674FCD70A}" destId="{75EAF649-0EFD-4815-89D8-87F2FA2D9308}" srcOrd="3" destOrd="0" presId="urn:microsoft.com/office/officeart/2018/2/layout/IconVerticalSolidList"/>
    <dgm:cxn modelId="{4B23C985-50D7-4A27-8648-2DA1E2127CB8}" type="presParOf" srcId="{A41254EB-A341-4ABF-957F-F2624DEE2D07}" destId="{D70D6D6B-6797-43B8-A74A-DC5851E2E108}" srcOrd="3" destOrd="0" presId="urn:microsoft.com/office/officeart/2018/2/layout/IconVerticalSolidList"/>
    <dgm:cxn modelId="{BB9E1FA8-D28A-4B8A-8E65-31CDEAD1A371}" type="presParOf" srcId="{A41254EB-A341-4ABF-957F-F2624DEE2D07}" destId="{F54B5B3B-E367-4BDC-9ABA-E70EAA3C3E39}" srcOrd="4" destOrd="0" presId="urn:microsoft.com/office/officeart/2018/2/layout/IconVerticalSolidList"/>
    <dgm:cxn modelId="{E1B5E60A-5F44-45E3-8EA0-8E5E00D36393}" type="presParOf" srcId="{F54B5B3B-E367-4BDC-9ABA-E70EAA3C3E39}" destId="{A8BF9421-F410-411B-B817-38B084DD0977}" srcOrd="0" destOrd="0" presId="urn:microsoft.com/office/officeart/2018/2/layout/IconVerticalSolidList"/>
    <dgm:cxn modelId="{E7149E4B-CE04-4719-8B40-E66AD1C26ECC}" type="presParOf" srcId="{F54B5B3B-E367-4BDC-9ABA-E70EAA3C3E39}" destId="{56048A73-BE6E-4FB4-A32E-DBE1EB80C1FA}" srcOrd="1" destOrd="0" presId="urn:microsoft.com/office/officeart/2018/2/layout/IconVerticalSolidList"/>
    <dgm:cxn modelId="{6E96D695-8803-4596-AD56-B072F47F0480}" type="presParOf" srcId="{F54B5B3B-E367-4BDC-9ABA-E70EAA3C3E39}" destId="{EB5BE636-B8DF-4364-8B06-5EF03CF0A4DC}" srcOrd="2" destOrd="0" presId="urn:microsoft.com/office/officeart/2018/2/layout/IconVerticalSolidList"/>
    <dgm:cxn modelId="{6FCE3004-6E1F-4A95-9FB4-E6407BFFA0E5}" type="presParOf" srcId="{F54B5B3B-E367-4BDC-9ABA-E70EAA3C3E39}" destId="{2C924C6B-91C0-4B05-9D54-CE38C0C56B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D46E3F-43BE-4815-B4B2-12F7282E5B5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AB7D16B-A176-4F49-8D4A-5D2A45FE1215}">
      <dgm:prSet/>
      <dgm:spPr/>
      <dgm:t>
        <a:bodyPr/>
        <a:lstStyle/>
        <a:p>
          <a:r>
            <a:rPr lang="en-GB" dirty="0"/>
            <a:t>NWIP (TC 224/N666) proposing the development of a </a:t>
          </a:r>
          <a:r>
            <a:rPr lang="en-GB" dirty="0">
              <a:highlight>
                <a:srgbClr val="FFFF00"/>
              </a:highlight>
            </a:rPr>
            <a:t>TS </a:t>
          </a:r>
          <a:r>
            <a:rPr lang="en-GB" dirty="0"/>
            <a:t>with a scope: “</a:t>
          </a:r>
          <a:r>
            <a:rPr lang="en-GB" dirty="0">
              <a:solidFill>
                <a:srgbClr val="FF0000"/>
              </a:solidFill>
            </a:rPr>
            <a:t>to establish requirements concerning the quality and characteristics and for the certification of the performance of products that are declared to be flushable. Excluded from this standard are specifications or performance of the products for their advertised or intended use</a:t>
          </a:r>
          <a:r>
            <a:rPr lang="en-GB" dirty="0"/>
            <a:t>.” </a:t>
          </a:r>
          <a:endParaRPr lang="en-US" dirty="0"/>
        </a:p>
      </dgm:t>
    </dgm:pt>
    <dgm:pt modelId="{CE679E73-5DC8-4C15-BCCB-CE41AAD3DF76}" type="parTrans" cxnId="{FE3EC915-D615-4E5A-9542-82CBC12AC1E4}">
      <dgm:prSet/>
      <dgm:spPr/>
      <dgm:t>
        <a:bodyPr/>
        <a:lstStyle/>
        <a:p>
          <a:endParaRPr lang="en-US"/>
        </a:p>
      </dgm:t>
    </dgm:pt>
    <dgm:pt modelId="{A1A881DA-CF4C-44A5-98AF-37DEA40547A9}" type="sibTrans" cxnId="{FE3EC915-D615-4E5A-9542-82CBC12AC1E4}">
      <dgm:prSet/>
      <dgm:spPr/>
      <dgm:t>
        <a:bodyPr/>
        <a:lstStyle/>
        <a:p>
          <a:endParaRPr lang="en-US"/>
        </a:p>
      </dgm:t>
    </dgm:pt>
    <dgm:pt modelId="{F92A001C-3FDD-4E60-AA7F-453849282424}">
      <dgm:prSet/>
      <dgm:spPr/>
      <dgm:t>
        <a:bodyPr/>
        <a:lstStyle/>
        <a:p>
          <a:r>
            <a:rPr lang="en-GB" dirty="0">
              <a:solidFill>
                <a:srgbClr val="FF0000"/>
              </a:solidFill>
            </a:rPr>
            <a:t>35 P members </a:t>
          </a:r>
          <a:r>
            <a:rPr lang="en-GB" dirty="0"/>
            <a:t>of  ISOTC 224 the result of the CIB was 28 ballots cast, 15 in favour, 5 against and 8 abstentions. The rest (7) did not vote.</a:t>
          </a:r>
          <a:endParaRPr lang="en-US" dirty="0"/>
        </a:p>
      </dgm:t>
    </dgm:pt>
    <dgm:pt modelId="{5A5BC6F4-66B1-44D4-8234-F52369277DC8}" type="parTrans" cxnId="{6CB5F458-4A22-43B2-A32E-89627BD5B190}">
      <dgm:prSet/>
      <dgm:spPr/>
      <dgm:t>
        <a:bodyPr/>
        <a:lstStyle/>
        <a:p>
          <a:endParaRPr lang="en-US"/>
        </a:p>
      </dgm:t>
    </dgm:pt>
    <dgm:pt modelId="{6E1EBEF2-E62E-420D-BAB1-067383718319}" type="sibTrans" cxnId="{6CB5F458-4A22-43B2-A32E-89627BD5B190}">
      <dgm:prSet/>
      <dgm:spPr/>
      <dgm:t>
        <a:bodyPr/>
        <a:lstStyle/>
        <a:p>
          <a:endParaRPr lang="en-US"/>
        </a:p>
      </dgm:t>
    </dgm:pt>
    <dgm:pt modelId="{3FF14841-CD24-42B4-97E6-11FD59663FB5}" type="pres">
      <dgm:prSet presAssocID="{F1D46E3F-43BE-4815-B4B2-12F7282E5B57}" presName="hierChild1" presStyleCnt="0">
        <dgm:presLayoutVars>
          <dgm:chPref val="1"/>
          <dgm:dir/>
          <dgm:animOne val="branch"/>
          <dgm:animLvl val="lvl"/>
          <dgm:resizeHandles/>
        </dgm:presLayoutVars>
      </dgm:prSet>
      <dgm:spPr/>
    </dgm:pt>
    <dgm:pt modelId="{3F7FD0E3-57E7-484E-9A96-794970C4D7E4}" type="pres">
      <dgm:prSet presAssocID="{DAB7D16B-A176-4F49-8D4A-5D2A45FE1215}" presName="hierRoot1" presStyleCnt="0"/>
      <dgm:spPr/>
    </dgm:pt>
    <dgm:pt modelId="{B603E965-323E-4FBB-88D4-F42B8AE1994A}" type="pres">
      <dgm:prSet presAssocID="{DAB7D16B-A176-4F49-8D4A-5D2A45FE1215}" presName="composite" presStyleCnt="0"/>
      <dgm:spPr/>
    </dgm:pt>
    <dgm:pt modelId="{C6A496CA-167A-40C7-9F7B-DA90ACCBC088}" type="pres">
      <dgm:prSet presAssocID="{DAB7D16B-A176-4F49-8D4A-5D2A45FE1215}" presName="background" presStyleLbl="node0" presStyleIdx="0" presStyleCnt="2"/>
      <dgm:spPr/>
    </dgm:pt>
    <dgm:pt modelId="{BA515190-E211-46D8-8022-415305C5AAEC}" type="pres">
      <dgm:prSet presAssocID="{DAB7D16B-A176-4F49-8D4A-5D2A45FE1215}" presName="text" presStyleLbl="fgAcc0" presStyleIdx="0" presStyleCnt="2">
        <dgm:presLayoutVars>
          <dgm:chPref val="3"/>
        </dgm:presLayoutVars>
      </dgm:prSet>
      <dgm:spPr/>
    </dgm:pt>
    <dgm:pt modelId="{D972E376-0266-4972-8DE8-67B64BE46FB4}" type="pres">
      <dgm:prSet presAssocID="{DAB7D16B-A176-4F49-8D4A-5D2A45FE1215}" presName="hierChild2" presStyleCnt="0"/>
      <dgm:spPr/>
    </dgm:pt>
    <dgm:pt modelId="{8BA841BF-3E11-4173-B2FD-B0ED39BCDA1C}" type="pres">
      <dgm:prSet presAssocID="{F92A001C-3FDD-4E60-AA7F-453849282424}" presName="hierRoot1" presStyleCnt="0"/>
      <dgm:spPr/>
    </dgm:pt>
    <dgm:pt modelId="{9CBA2864-C739-48B5-9093-96F02D5236C2}" type="pres">
      <dgm:prSet presAssocID="{F92A001C-3FDD-4E60-AA7F-453849282424}" presName="composite" presStyleCnt="0"/>
      <dgm:spPr/>
    </dgm:pt>
    <dgm:pt modelId="{D4E4326B-DB64-44CD-8C3A-CC3364C6498A}" type="pres">
      <dgm:prSet presAssocID="{F92A001C-3FDD-4E60-AA7F-453849282424}" presName="background" presStyleLbl="node0" presStyleIdx="1" presStyleCnt="2"/>
      <dgm:spPr/>
    </dgm:pt>
    <dgm:pt modelId="{DA2FCF8D-1D13-44AD-B33C-052F2A6815FF}" type="pres">
      <dgm:prSet presAssocID="{F92A001C-3FDD-4E60-AA7F-453849282424}" presName="text" presStyleLbl="fgAcc0" presStyleIdx="1" presStyleCnt="2">
        <dgm:presLayoutVars>
          <dgm:chPref val="3"/>
        </dgm:presLayoutVars>
      </dgm:prSet>
      <dgm:spPr/>
    </dgm:pt>
    <dgm:pt modelId="{51B2BF74-29B0-4D38-B761-1604D2BAB18E}" type="pres">
      <dgm:prSet presAssocID="{F92A001C-3FDD-4E60-AA7F-453849282424}" presName="hierChild2" presStyleCnt="0"/>
      <dgm:spPr/>
    </dgm:pt>
  </dgm:ptLst>
  <dgm:cxnLst>
    <dgm:cxn modelId="{FE3EC915-D615-4E5A-9542-82CBC12AC1E4}" srcId="{F1D46E3F-43BE-4815-B4B2-12F7282E5B57}" destId="{DAB7D16B-A176-4F49-8D4A-5D2A45FE1215}" srcOrd="0" destOrd="0" parTransId="{CE679E73-5DC8-4C15-BCCB-CE41AAD3DF76}" sibTransId="{A1A881DA-CF4C-44A5-98AF-37DEA40547A9}"/>
    <dgm:cxn modelId="{DA89782F-251D-4EDB-B29F-BA3CE89E055E}" type="presOf" srcId="{F1D46E3F-43BE-4815-B4B2-12F7282E5B57}" destId="{3FF14841-CD24-42B4-97E6-11FD59663FB5}" srcOrd="0" destOrd="0" presId="urn:microsoft.com/office/officeart/2005/8/layout/hierarchy1"/>
    <dgm:cxn modelId="{EA9A7A68-BC23-4878-A8E5-0F6A4A938572}" type="presOf" srcId="{F92A001C-3FDD-4E60-AA7F-453849282424}" destId="{DA2FCF8D-1D13-44AD-B33C-052F2A6815FF}" srcOrd="0" destOrd="0" presId="urn:microsoft.com/office/officeart/2005/8/layout/hierarchy1"/>
    <dgm:cxn modelId="{6CB5F458-4A22-43B2-A32E-89627BD5B190}" srcId="{F1D46E3F-43BE-4815-B4B2-12F7282E5B57}" destId="{F92A001C-3FDD-4E60-AA7F-453849282424}" srcOrd="1" destOrd="0" parTransId="{5A5BC6F4-66B1-44D4-8234-F52369277DC8}" sibTransId="{6E1EBEF2-E62E-420D-BAB1-067383718319}"/>
    <dgm:cxn modelId="{4C061896-AE1D-43DA-8D26-2EA20B2BDB67}" type="presOf" srcId="{DAB7D16B-A176-4F49-8D4A-5D2A45FE1215}" destId="{BA515190-E211-46D8-8022-415305C5AAEC}" srcOrd="0" destOrd="0" presId="urn:microsoft.com/office/officeart/2005/8/layout/hierarchy1"/>
    <dgm:cxn modelId="{2529293B-CC1C-4FE3-8A34-941DC6635A46}" type="presParOf" srcId="{3FF14841-CD24-42B4-97E6-11FD59663FB5}" destId="{3F7FD0E3-57E7-484E-9A96-794970C4D7E4}" srcOrd="0" destOrd="0" presId="urn:microsoft.com/office/officeart/2005/8/layout/hierarchy1"/>
    <dgm:cxn modelId="{A98E26A7-77AB-4AEE-B968-F2D91482012F}" type="presParOf" srcId="{3F7FD0E3-57E7-484E-9A96-794970C4D7E4}" destId="{B603E965-323E-4FBB-88D4-F42B8AE1994A}" srcOrd="0" destOrd="0" presId="urn:microsoft.com/office/officeart/2005/8/layout/hierarchy1"/>
    <dgm:cxn modelId="{93817850-09D4-43EA-936D-6B6E7900CE3C}" type="presParOf" srcId="{B603E965-323E-4FBB-88D4-F42B8AE1994A}" destId="{C6A496CA-167A-40C7-9F7B-DA90ACCBC088}" srcOrd="0" destOrd="0" presId="urn:microsoft.com/office/officeart/2005/8/layout/hierarchy1"/>
    <dgm:cxn modelId="{97B9F175-9654-4C6B-9446-3C783D9CAB2B}" type="presParOf" srcId="{B603E965-323E-4FBB-88D4-F42B8AE1994A}" destId="{BA515190-E211-46D8-8022-415305C5AAEC}" srcOrd="1" destOrd="0" presId="urn:microsoft.com/office/officeart/2005/8/layout/hierarchy1"/>
    <dgm:cxn modelId="{8CBB3E6E-D04C-4E27-B2DA-90A470B4FD8D}" type="presParOf" srcId="{3F7FD0E3-57E7-484E-9A96-794970C4D7E4}" destId="{D972E376-0266-4972-8DE8-67B64BE46FB4}" srcOrd="1" destOrd="0" presId="urn:microsoft.com/office/officeart/2005/8/layout/hierarchy1"/>
    <dgm:cxn modelId="{5A081BD9-96AF-4C47-8DCF-A8B1C4CB2DA7}" type="presParOf" srcId="{3FF14841-CD24-42B4-97E6-11FD59663FB5}" destId="{8BA841BF-3E11-4173-B2FD-B0ED39BCDA1C}" srcOrd="1" destOrd="0" presId="urn:microsoft.com/office/officeart/2005/8/layout/hierarchy1"/>
    <dgm:cxn modelId="{A399E350-92BE-490F-BB1E-E0C3F02F4C9A}" type="presParOf" srcId="{8BA841BF-3E11-4173-B2FD-B0ED39BCDA1C}" destId="{9CBA2864-C739-48B5-9093-96F02D5236C2}" srcOrd="0" destOrd="0" presId="urn:microsoft.com/office/officeart/2005/8/layout/hierarchy1"/>
    <dgm:cxn modelId="{BC8782B7-2D83-4641-853A-FAF125835DD8}" type="presParOf" srcId="{9CBA2864-C739-48B5-9093-96F02D5236C2}" destId="{D4E4326B-DB64-44CD-8C3A-CC3364C6498A}" srcOrd="0" destOrd="0" presId="urn:microsoft.com/office/officeart/2005/8/layout/hierarchy1"/>
    <dgm:cxn modelId="{1D03E72A-725C-4B59-883C-073B5562787F}" type="presParOf" srcId="{9CBA2864-C739-48B5-9093-96F02D5236C2}" destId="{DA2FCF8D-1D13-44AD-B33C-052F2A6815FF}" srcOrd="1" destOrd="0" presId="urn:microsoft.com/office/officeart/2005/8/layout/hierarchy1"/>
    <dgm:cxn modelId="{9D537328-3B04-4F84-9060-0DEC7227EDA6}" type="presParOf" srcId="{8BA841BF-3E11-4173-B2FD-B0ED39BCDA1C}" destId="{51B2BF74-29B0-4D38-B761-1604D2BAB18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D399C-E17B-4F97-969F-97A074C5D2B4}"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A94853D-4DD2-4980-A637-93E0E2F5DAD4}">
      <dgm:prSet/>
      <dgm:spPr/>
      <dgm:t>
        <a:bodyPr/>
        <a:lstStyle/>
        <a:p>
          <a:r>
            <a:rPr lang="en-GB" dirty="0"/>
            <a:t>For  the UK  the focus  has to be  on </a:t>
          </a:r>
          <a:r>
            <a:rPr lang="en-GB" b="1" dirty="0">
              <a:solidFill>
                <a:srgbClr val="FF0000"/>
              </a:solidFill>
            </a:rPr>
            <a:t>behaviour  change- </a:t>
          </a:r>
          <a:r>
            <a:rPr lang="en-GB" dirty="0"/>
            <a:t>to develop strategies  to target  </a:t>
          </a:r>
          <a:r>
            <a:rPr lang="en-GB" dirty="0">
              <a:solidFill>
                <a:srgbClr val="FF0000"/>
              </a:solidFill>
            </a:rPr>
            <a:t>reducing inappropriate  disposal </a:t>
          </a:r>
          <a:r>
            <a:rPr lang="en-GB" dirty="0"/>
            <a:t>of  </a:t>
          </a:r>
          <a:r>
            <a:rPr lang="en-GB" u="sng" dirty="0">
              <a:solidFill>
                <a:srgbClr val="FF0000"/>
              </a:solidFill>
            </a:rPr>
            <a:t>non flushable  wipes </a:t>
          </a:r>
          <a:r>
            <a:rPr lang="en-GB" dirty="0"/>
            <a:t>.</a:t>
          </a:r>
          <a:endParaRPr lang="en-US" dirty="0"/>
        </a:p>
      </dgm:t>
    </dgm:pt>
    <dgm:pt modelId="{53DB1063-ADF9-486E-97EA-A5562D6BD0EB}" type="parTrans" cxnId="{E14F741B-D494-4AFB-B37A-04874BCA88D9}">
      <dgm:prSet/>
      <dgm:spPr/>
      <dgm:t>
        <a:bodyPr/>
        <a:lstStyle/>
        <a:p>
          <a:endParaRPr lang="en-US"/>
        </a:p>
      </dgm:t>
    </dgm:pt>
    <dgm:pt modelId="{1EF5EAFB-99D8-4B0A-9BAC-025CC6C3DC44}" type="sibTrans" cxnId="{E14F741B-D494-4AFB-B37A-04874BCA88D9}">
      <dgm:prSet/>
      <dgm:spPr/>
      <dgm:t>
        <a:bodyPr/>
        <a:lstStyle/>
        <a:p>
          <a:endParaRPr lang="en-US"/>
        </a:p>
      </dgm:t>
    </dgm:pt>
    <dgm:pt modelId="{79B441ED-ADC3-49E5-A2D5-2FA22EBB8FE5}">
      <dgm:prSet/>
      <dgm:spPr/>
      <dgm:t>
        <a:bodyPr/>
        <a:lstStyle/>
        <a:p>
          <a:r>
            <a:rPr lang="en-GB" dirty="0"/>
            <a:t>Requires multi stakeholder/ multidisciplinary team.- with  a</a:t>
          </a:r>
          <a:r>
            <a:rPr lang="en-GB" dirty="0">
              <a:solidFill>
                <a:srgbClr val="FF0000"/>
              </a:solidFill>
            </a:rPr>
            <a:t> facilitator</a:t>
          </a:r>
          <a:r>
            <a:rPr lang="en-GB" dirty="0"/>
            <a:t>. The “</a:t>
          </a:r>
          <a:r>
            <a:rPr lang="en-GB" i="1" dirty="0"/>
            <a:t>them</a:t>
          </a:r>
          <a:r>
            <a:rPr lang="en-GB" dirty="0"/>
            <a:t>”  and the “</a:t>
          </a:r>
          <a:r>
            <a:rPr lang="en-GB" i="1" dirty="0"/>
            <a:t>us</a:t>
          </a:r>
          <a:r>
            <a:rPr lang="en-GB" dirty="0"/>
            <a:t>” needs to become the  “we”.</a:t>
          </a:r>
          <a:endParaRPr lang="en-US" dirty="0"/>
        </a:p>
      </dgm:t>
    </dgm:pt>
    <dgm:pt modelId="{D482FB82-1DBB-4B69-B26F-DF3E01160460}" type="parTrans" cxnId="{9696A885-7261-47FA-B2EB-E58D4A1FA9B5}">
      <dgm:prSet/>
      <dgm:spPr/>
      <dgm:t>
        <a:bodyPr/>
        <a:lstStyle/>
        <a:p>
          <a:endParaRPr lang="en-US"/>
        </a:p>
      </dgm:t>
    </dgm:pt>
    <dgm:pt modelId="{D8D35270-A8D1-4130-BCA9-F6898E8CC56E}" type="sibTrans" cxnId="{9696A885-7261-47FA-B2EB-E58D4A1FA9B5}">
      <dgm:prSet/>
      <dgm:spPr/>
      <dgm:t>
        <a:bodyPr/>
        <a:lstStyle/>
        <a:p>
          <a:endParaRPr lang="en-US"/>
        </a:p>
      </dgm:t>
    </dgm:pt>
    <dgm:pt modelId="{C1C745A6-11E1-4886-B32B-82EE1E239896}">
      <dgm:prSet/>
      <dgm:spPr>
        <a:solidFill>
          <a:srgbClr val="002060"/>
        </a:solidFill>
      </dgm:spPr>
      <dgm:t>
        <a:bodyPr/>
        <a:lstStyle/>
        <a:p>
          <a:r>
            <a:rPr lang="en-GB" dirty="0"/>
            <a:t>Within the UK probably  moves to  apply legally prescribed  DNF labels to packs of wipes. I see this coming.</a:t>
          </a:r>
        </a:p>
      </dgm:t>
    </dgm:pt>
    <dgm:pt modelId="{D16F8F46-1CC8-487F-9E23-CD40DAE376B8}" type="parTrans" cxnId="{BB099280-6F9F-480E-8A8D-BCC8C14469BF}">
      <dgm:prSet/>
      <dgm:spPr/>
      <dgm:t>
        <a:bodyPr/>
        <a:lstStyle/>
        <a:p>
          <a:endParaRPr lang="en-GB"/>
        </a:p>
      </dgm:t>
    </dgm:pt>
    <dgm:pt modelId="{DC9B146E-78EA-4498-8C4F-18EEACCCAAD6}" type="sibTrans" cxnId="{BB099280-6F9F-480E-8A8D-BCC8C14469BF}">
      <dgm:prSet/>
      <dgm:spPr/>
      <dgm:t>
        <a:bodyPr/>
        <a:lstStyle/>
        <a:p>
          <a:endParaRPr lang="en-GB"/>
        </a:p>
      </dgm:t>
    </dgm:pt>
    <dgm:pt modelId="{B9044A03-F00C-4B8F-8B71-6F0D982030F7}">
      <dgm:prSet/>
      <dgm:spPr/>
      <dgm:t>
        <a:bodyPr/>
        <a:lstStyle/>
        <a:p>
          <a:r>
            <a:rPr lang="en-GB" dirty="0">
              <a:solidFill>
                <a:srgbClr val="FF0000"/>
              </a:solidFill>
            </a:rPr>
            <a:t>WHY: </a:t>
          </a:r>
          <a:r>
            <a:rPr lang="en-GB" dirty="0"/>
            <a:t>From factory gate to high volume retail shelf is  probably  6-8 weeks. We have  been “plastic free” for  some considerable time now. Have blockages gone away?</a:t>
          </a:r>
          <a:endParaRPr lang="en-US" dirty="0"/>
        </a:p>
      </dgm:t>
    </dgm:pt>
    <dgm:pt modelId="{44D1EF3E-6E16-4EB1-BEBF-A3E0E78617E8}" type="sibTrans" cxnId="{C0580A55-9244-4BF6-9259-78F581BA2C9F}">
      <dgm:prSet/>
      <dgm:spPr/>
      <dgm:t>
        <a:bodyPr/>
        <a:lstStyle/>
        <a:p>
          <a:endParaRPr lang="en-US"/>
        </a:p>
      </dgm:t>
    </dgm:pt>
    <dgm:pt modelId="{28E3C122-8A0B-41B6-AE71-F4967F6B6104}" type="parTrans" cxnId="{C0580A55-9244-4BF6-9259-78F581BA2C9F}">
      <dgm:prSet/>
      <dgm:spPr/>
      <dgm:t>
        <a:bodyPr/>
        <a:lstStyle/>
        <a:p>
          <a:endParaRPr lang="en-US"/>
        </a:p>
      </dgm:t>
    </dgm:pt>
    <dgm:pt modelId="{5A42E6BD-5B0B-42AA-AD6D-D8D74F8F1910}" type="pres">
      <dgm:prSet presAssocID="{4ABD399C-E17B-4F97-969F-97A074C5D2B4}" presName="linear" presStyleCnt="0">
        <dgm:presLayoutVars>
          <dgm:animLvl val="lvl"/>
          <dgm:resizeHandles val="exact"/>
        </dgm:presLayoutVars>
      </dgm:prSet>
      <dgm:spPr/>
    </dgm:pt>
    <dgm:pt modelId="{FFB08880-E56C-4826-854C-575DEBBFB80C}" type="pres">
      <dgm:prSet presAssocID="{6A94853D-4DD2-4980-A637-93E0E2F5DAD4}" presName="parentText" presStyleLbl="node1" presStyleIdx="0" presStyleCnt="4">
        <dgm:presLayoutVars>
          <dgm:chMax val="0"/>
          <dgm:bulletEnabled val="1"/>
        </dgm:presLayoutVars>
      </dgm:prSet>
      <dgm:spPr/>
    </dgm:pt>
    <dgm:pt modelId="{3073F74A-D47F-4090-B55D-421FF42B113B}" type="pres">
      <dgm:prSet presAssocID="{1EF5EAFB-99D8-4B0A-9BAC-025CC6C3DC44}" presName="spacer" presStyleCnt="0"/>
      <dgm:spPr/>
    </dgm:pt>
    <dgm:pt modelId="{F250AAD1-A854-4043-9B1E-B9E808FDF291}" type="pres">
      <dgm:prSet presAssocID="{79B441ED-ADC3-49E5-A2D5-2FA22EBB8FE5}" presName="parentText" presStyleLbl="node1" presStyleIdx="1" presStyleCnt="4">
        <dgm:presLayoutVars>
          <dgm:chMax val="0"/>
          <dgm:bulletEnabled val="1"/>
        </dgm:presLayoutVars>
      </dgm:prSet>
      <dgm:spPr/>
    </dgm:pt>
    <dgm:pt modelId="{CAD8DCFB-9AD9-40DD-87B3-8967A841D627}" type="pres">
      <dgm:prSet presAssocID="{D8D35270-A8D1-4130-BCA9-F6898E8CC56E}" presName="spacer" presStyleCnt="0"/>
      <dgm:spPr/>
    </dgm:pt>
    <dgm:pt modelId="{DA4C905D-6999-4B40-B4FC-E14C8C9FFF61}" type="pres">
      <dgm:prSet presAssocID="{B9044A03-F00C-4B8F-8B71-6F0D982030F7}" presName="parentText" presStyleLbl="node1" presStyleIdx="2" presStyleCnt="4">
        <dgm:presLayoutVars>
          <dgm:chMax val="0"/>
          <dgm:bulletEnabled val="1"/>
        </dgm:presLayoutVars>
      </dgm:prSet>
      <dgm:spPr/>
    </dgm:pt>
    <dgm:pt modelId="{612D8AB3-6EE6-4BDB-ACCE-2ED0FB6151D3}" type="pres">
      <dgm:prSet presAssocID="{44D1EF3E-6E16-4EB1-BEBF-A3E0E78617E8}" presName="spacer" presStyleCnt="0"/>
      <dgm:spPr/>
    </dgm:pt>
    <dgm:pt modelId="{B9A6D7AD-9ECF-4AB7-B7F1-CC792C639411}" type="pres">
      <dgm:prSet presAssocID="{C1C745A6-11E1-4886-B32B-82EE1E239896}" presName="parentText" presStyleLbl="node1" presStyleIdx="3" presStyleCnt="4" custLinFactNeighborX="-6348" custLinFactNeighborY="32799">
        <dgm:presLayoutVars>
          <dgm:chMax val="0"/>
          <dgm:bulletEnabled val="1"/>
        </dgm:presLayoutVars>
      </dgm:prSet>
      <dgm:spPr/>
    </dgm:pt>
  </dgm:ptLst>
  <dgm:cxnLst>
    <dgm:cxn modelId="{E14F741B-D494-4AFB-B37A-04874BCA88D9}" srcId="{4ABD399C-E17B-4F97-969F-97A074C5D2B4}" destId="{6A94853D-4DD2-4980-A637-93E0E2F5DAD4}" srcOrd="0" destOrd="0" parTransId="{53DB1063-ADF9-486E-97EA-A5562D6BD0EB}" sibTransId="{1EF5EAFB-99D8-4B0A-9BAC-025CC6C3DC44}"/>
    <dgm:cxn modelId="{C0580A55-9244-4BF6-9259-78F581BA2C9F}" srcId="{4ABD399C-E17B-4F97-969F-97A074C5D2B4}" destId="{B9044A03-F00C-4B8F-8B71-6F0D982030F7}" srcOrd="2" destOrd="0" parTransId="{28E3C122-8A0B-41B6-AE71-F4967F6B6104}" sibTransId="{44D1EF3E-6E16-4EB1-BEBF-A3E0E78617E8}"/>
    <dgm:cxn modelId="{BB099280-6F9F-480E-8A8D-BCC8C14469BF}" srcId="{4ABD399C-E17B-4F97-969F-97A074C5D2B4}" destId="{C1C745A6-11E1-4886-B32B-82EE1E239896}" srcOrd="3" destOrd="0" parTransId="{D16F8F46-1CC8-487F-9E23-CD40DAE376B8}" sibTransId="{DC9B146E-78EA-4498-8C4F-18EEACCCAAD6}"/>
    <dgm:cxn modelId="{D931C080-CD9C-45CE-A9F9-33A388296AB1}" type="presOf" srcId="{6A94853D-4DD2-4980-A637-93E0E2F5DAD4}" destId="{FFB08880-E56C-4826-854C-575DEBBFB80C}" srcOrd="0" destOrd="0" presId="urn:microsoft.com/office/officeart/2005/8/layout/vList2"/>
    <dgm:cxn modelId="{9696A885-7261-47FA-B2EB-E58D4A1FA9B5}" srcId="{4ABD399C-E17B-4F97-969F-97A074C5D2B4}" destId="{79B441ED-ADC3-49E5-A2D5-2FA22EBB8FE5}" srcOrd="1" destOrd="0" parTransId="{D482FB82-1DBB-4B69-B26F-DF3E01160460}" sibTransId="{D8D35270-A8D1-4130-BCA9-F6898E8CC56E}"/>
    <dgm:cxn modelId="{81E86B91-5549-4999-AC2A-DBC6B3508DA5}" type="presOf" srcId="{B9044A03-F00C-4B8F-8B71-6F0D982030F7}" destId="{DA4C905D-6999-4B40-B4FC-E14C8C9FFF61}" srcOrd="0" destOrd="0" presId="urn:microsoft.com/office/officeart/2005/8/layout/vList2"/>
    <dgm:cxn modelId="{9D590CB2-546A-412A-924F-9779B6A289F7}" type="presOf" srcId="{4ABD399C-E17B-4F97-969F-97A074C5D2B4}" destId="{5A42E6BD-5B0B-42AA-AD6D-D8D74F8F1910}" srcOrd="0" destOrd="0" presId="urn:microsoft.com/office/officeart/2005/8/layout/vList2"/>
    <dgm:cxn modelId="{116446B8-5BD2-4431-AF8C-E54109A157C4}" type="presOf" srcId="{79B441ED-ADC3-49E5-A2D5-2FA22EBB8FE5}" destId="{F250AAD1-A854-4043-9B1E-B9E808FDF291}" srcOrd="0" destOrd="0" presId="urn:microsoft.com/office/officeart/2005/8/layout/vList2"/>
    <dgm:cxn modelId="{D62BECED-3E7B-4994-A645-997DBBD9ACEC}" type="presOf" srcId="{C1C745A6-11E1-4886-B32B-82EE1E239896}" destId="{B9A6D7AD-9ECF-4AB7-B7F1-CC792C639411}" srcOrd="0" destOrd="0" presId="urn:microsoft.com/office/officeart/2005/8/layout/vList2"/>
    <dgm:cxn modelId="{59A8699B-5BE0-42A5-8F94-A1215DCC4069}" type="presParOf" srcId="{5A42E6BD-5B0B-42AA-AD6D-D8D74F8F1910}" destId="{FFB08880-E56C-4826-854C-575DEBBFB80C}" srcOrd="0" destOrd="0" presId="urn:microsoft.com/office/officeart/2005/8/layout/vList2"/>
    <dgm:cxn modelId="{B63883F2-426C-4537-8DAE-1E2B1EFDE0CF}" type="presParOf" srcId="{5A42E6BD-5B0B-42AA-AD6D-D8D74F8F1910}" destId="{3073F74A-D47F-4090-B55D-421FF42B113B}" srcOrd="1" destOrd="0" presId="urn:microsoft.com/office/officeart/2005/8/layout/vList2"/>
    <dgm:cxn modelId="{203ED1B2-0F03-4C47-9868-3BDAFE2361A5}" type="presParOf" srcId="{5A42E6BD-5B0B-42AA-AD6D-D8D74F8F1910}" destId="{F250AAD1-A854-4043-9B1E-B9E808FDF291}" srcOrd="2" destOrd="0" presId="urn:microsoft.com/office/officeart/2005/8/layout/vList2"/>
    <dgm:cxn modelId="{59021864-CB04-475B-B32D-F0E5974A8B20}" type="presParOf" srcId="{5A42E6BD-5B0B-42AA-AD6D-D8D74F8F1910}" destId="{CAD8DCFB-9AD9-40DD-87B3-8967A841D627}" srcOrd="3" destOrd="0" presId="urn:microsoft.com/office/officeart/2005/8/layout/vList2"/>
    <dgm:cxn modelId="{48A75AF7-68A7-44F2-8A8F-2CD5BC88EB72}" type="presParOf" srcId="{5A42E6BD-5B0B-42AA-AD6D-D8D74F8F1910}" destId="{DA4C905D-6999-4B40-B4FC-E14C8C9FFF61}" srcOrd="4" destOrd="0" presId="urn:microsoft.com/office/officeart/2005/8/layout/vList2"/>
    <dgm:cxn modelId="{28F3B6AF-C52F-4D16-8759-A3E9BC8B1D4B}" type="presParOf" srcId="{5A42E6BD-5B0B-42AA-AD6D-D8D74F8F1910}" destId="{612D8AB3-6EE6-4BDB-ACCE-2ED0FB6151D3}" srcOrd="5" destOrd="0" presId="urn:microsoft.com/office/officeart/2005/8/layout/vList2"/>
    <dgm:cxn modelId="{7D55B954-B475-4044-BFDC-CFC6CCA5F919}" type="presParOf" srcId="{5A42E6BD-5B0B-42AA-AD6D-D8D74F8F1910}" destId="{B9A6D7AD-9ECF-4AB7-B7F1-CC792C63941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46BE6B-F063-487C-A875-B59226D0D71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73AB205-752C-49C6-96D6-8C2C986C97FD}">
      <dgm:prSet/>
      <dgm:spPr/>
      <dgm:t>
        <a:bodyPr/>
        <a:lstStyle/>
        <a:p>
          <a:r>
            <a:rPr lang="en-GB" dirty="0"/>
            <a:t>1. </a:t>
          </a:r>
          <a:r>
            <a:rPr lang="en-GB" dirty="0">
              <a:solidFill>
                <a:srgbClr val="FF0000"/>
              </a:solidFill>
            </a:rPr>
            <a:t>UK</a:t>
          </a:r>
          <a:r>
            <a:rPr lang="en-GB" dirty="0"/>
            <a:t> Water companies pollution incidents</a:t>
          </a:r>
          <a:endParaRPr lang="en-US" dirty="0"/>
        </a:p>
      </dgm:t>
    </dgm:pt>
    <dgm:pt modelId="{312DB233-E9BD-4D01-8793-2CAD39DD7A9C}" type="parTrans" cxnId="{0D539EA5-0080-4095-8F04-689DFC10EDC8}">
      <dgm:prSet/>
      <dgm:spPr/>
      <dgm:t>
        <a:bodyPr/>
        <a:lstStyle/>
        <a:p>
          <a:endParaRPr lang="en-US"/>
        </a:p>
      </dgm:t>
    </dgm:pt>
    <dgm:pt modelId="{2FFD0336-4CA4-4339-BF6E-D4141934E55D}" type="sibTrans" cxnId="{0D539EA5-0080-4095-8F04-689DFC10EDC8}">
      <dgm:prSet/>
      <dgm:spPr/>
      <dgm:t>
        <a:bodyPr/>
        <a:lstStyle/>
        <a:p>
          <a:endParaRPr lang="en-US"/>
        </a:p>
      </dgm:t>
    </dgm:pt>
    <dgm:pt modelId="{33D5F383-85FB-41BD-AC23-95915AFDF120}">
      <dgm:prSet/>
      <dgm:spPr/>
      <dgm:t>
        <a:bodyPr/>
        <a:lstStyle/>
        <a:p>
          <a:r>
            <a:rPr lang="en-GB" dirty="0"/>
            <a:t>2. Water </a:t>
          </a:r>
          <a:r>
            <a:rPr lang="en-GB" dirty="0">
              <a:solidFill>
                <a:srgbClr val="FF0000"/>
              </a:solidFill>
            </a:rPr>
            <a:t>UK</a:t>
          </a:r>
          <a:r>
            <a:rPr lang="en-GB" dirty="0"/>
            <a:t> /Wet wipes</a:t>
          </a:r>
          <a:endParaRPr lang="en-US" dirty="0"/>
        </a:p>
      </dgm:t>
    </dgm:pt>
    <dgm:pt modelId="{DFE89493-29F8-4B57-9540-4ACFF2C1CDAE}" type="parTrans" cxnId="{EA2C734E-B096-4A77-A87C-AA8C8D0D60D2}">
      <dgm:prSet/>
      <dgm:spPr/>
      <dgm:t>
        <a:bodyPr/>
        <a:lstStyle/>
        <a:p>
          <a:endParaRPr lang="en-US"/>
        </a:p>
      </dgm:t>
    </dgm:pt>
    <dgm:pt modelId="{6403AD8B-04CD-4517-8A81-91365326FDC4}" type="sibTrans" cxnId="{EA2C734E-B096-4A77-A87C-AA8C8D0D60D2}">
      <dgm:prSet/>
      <dgm:spPr/>
      <dgm:t>
        <a:bodyPr/>
        <a:lstStyle/>
        <a:p>
          <a:endParaRPr lang="en-US"/>
        </a:p>
      </dgm:t>
    </dgm:pt>
    <dgm:pt modelId="{DC90E886-689B-419A-9ACF-D221C701D3FC}">
      <dgm:prSet/>
      <dgm:spPr/>
      <dgm:t>
        <a:bodyPr/>
        <a:lstStyle/>
        <a:p>
          <a:r>
            <a:rPr lang="en-GB"/>
            <a:t>3. Wet wipes Environmental concerns</a:t>
          </a:r>
          <a:endParaRPr lang="en-US"/>
        </a:p>
      </dgm:t>
    </dgm:pt>
    <dgm:pt modelId="{DA717CF9-8320-4195-9A5B-C01556478CA7}" type="parTrans" cxnId="{3023CBBA-AFDF-44B6-9F1E-0BF9F2D94422}">
      <dgm:prSet/>
      <dgm:spPr/>
      <dgm:t>
        <a:bodyPr/>
        <a:lstStyle/>
        <a:p>
          <a:endParaRPr lang="en-US"/>
        </a:p>
      </dgm:t>
    </dgm:pt>
    <dgm:pt modelId="{FE24116D-B95B-43B0-95EF-DAA60437BFFB}" type="sibTrans" cxnId="{3023CBBA-AFDF-44B6-9F1E-0BF9F2D94422}">
      <dgm:prSet/>
      <dgm:spPr/>
      <dgm:t>
        <a:bodyPr/>
        <a:lstStyle/>
        <a:p>
          <a:endParaRPr lang="en-US"/>
        </a:p>
      </dgm:t>
    </dgm:pt>
    <dgm:pt modelId="{B8875A4A-4803-477B-B873-793F3BA08684}">
      <dgm:prSet/>
      <dgm:spPr/>
      <dgm:t>
        <a:bodyPr/>
        <a:lstStyle/>
        <a:p>
          <a:r>
            <a:rPr lang="en-GB"/>
            <a:t>4. Flushing wet wipes.</a:t>
          </a:r>
          <a:endParaRPr lang="en-US"/>
        </a:p>
      </dgm:t>
    </dgm:pt>
    <dgm:pt modelId="{6D0C533E-4CAB-4F2D-8DF7-5E9DF09B6DA2}" type="parTrans" cxnId="{C0D85E19-BED9-4D34-B77D-DB6DE649DCC2}">
      <dgm:prSet/>
      <dgm:spPr/>
      <dgm:t>
        <a:bodyPr/>
        <a:lstStyle/>
        <a:p>
          <a:endParaRPr lang="en-US"/>
        </a:p>
      </dgm:t>
    </dgm:pt>
    <dgm:pt modelId="{99E49178-A80B-4B51-8AE7-FD20E59B7CB0}" type="sibTrans" cxnId="{C0D85E19-BED9-4D34-B77D-DB6DE649DCC2}">
      <dgm:prSet/>
      <dgm:spPr/>
      <dgm:t>
        <a:bodyPr/>
        <a:lstStyle/>
        <a:p>
          <a:endParaRPr lang="en-US"/>
        </a:p>
      </dgm:t>
    </dgm:pt>
    <dgm:pt modelId="{2A952E65-8E7C-4AD1-899F-D49AE3CA0559}" type="pres">
      <dgm:prSet presAssocID="{1946BE6B-F063-487C-A875-B59226D0D710}" presName="vert0" presStyleCnt="0">
        <dgm:presLayoutVars>
          <dgm:dir/>
          <dgm:animOne val="branch"/>
          <dgm:animLvl val="lvl"/>
        </dgm:presLayoutVars>
      </dgm:prSet>
      <dgm:spPr/>
    </dgm:pt>
    <dgm:pt modelId="{58F8B38A-3B19-451A-8845-AC9309FD8380}" type="pres">
      <dgm:prSet presAssocID="{E73AB205-752C-49C6-96D6-8C2C986C97FD}" presName="thickLine" presStyleLbl="alignNode1" presStyleIdx="0" presStyleCnt="4"/>
      <dgm:spPr/>
    </dgm:pt>
    <dgm:pt modelId="{158C8F28-1729-48D1-9469-41D9CC7C482A}" type="pres">
      <dgm:prSet presAssocID="{E73AB205-752C-49C6-96D6-8C2C986C97FD}" presName="horz1" presStyleCnt="0"/>
      <dgm:spPr/>
    </dgm:pt>
    <dgm:pt modelId="{B097C998-C4CA-4B5D-9124-994E2EF46820}" type="pres">
      <dgm:prSet presAssocID="{E73AB205-752C-49C6-96D6-8C2C986C97FD}" presName="tx1" presStyleLbl="revTx" presStyleIdx="0" presStyleCnt="4"/>
      <dgm:spPr/>
    </dgm:pt>
    <dgm:pt modelId="{434F2BDD-2003-45DD-B661-BEDC2E4CB79E}" type="pres">
      <dgm:prSet presAssocID="{E73AB205-752C-49C6-96D6-8C2C986C97FD}" presName="vert1" presStyleCnt="0"/>
      <dgm:spPr/>
    </dgm:pt>
    <dgm:pt modelId="{2C1D4630-98D8-4017-B201-E60E74CF2FDD}" type="pres">
      <dgm:prSet presAssocID="{33D5F383-85FB-41BD-AC23-95915AFDF120}" presName="thickLine" presStyleLbl="alignNode1" presStyleIdx="1" presStyleCnt="4"/>
      <dgm:spPr/>
    </dgm:pt>
    <dgm:pt modelId="{5F45A09A-2E65-4D25-AE76-9BC1681CAEB2}" type="pres">
      <dgm:prSet presAssocID="{33D5F383-85FB-41BD-AC23-95915AFDF120}" presName="horz1" presStyleCnt="0"/>
      <dgm:spPr/>
    </dgm:pt>
    <dgm:pt modelId="{52D16B0E-A740-45E9-A80E-D50A6A39682B}" type="pres">
      <dgm:prSet presAssocID="{33D5F383-85FB-41BD-AC23-95915AFDF120}" presName="tx1" presStyleLbl="revTx" presStyleIdx="1" presStyleCnt="4"/>
      <dgm:spPr/>
    </dgm:pt>
    <dgm:pt modelId="{55DBD9C1-0618-4C39-AB3F-87EC36FBE7AD}" type="pres">
      <dgm:prSet presAssocID="{33D5F383-85FB-41BD-AC23-95915AFDF120}" presName="vert1" presStyleCnt="0"/>
      <dgm:spPr/>
    </dgm:pt>
    <dgm:pt modelId="{8C5C6A17-621A-4F6A-8FF4-7608477DC2A4}" type="pres">
      <dgm:prSet presAssocID="{DC90E886-689B-419A-9ACF-D221C701D3FC}" presName="thickLine" presStyleLbl="alignNode1" presStyleIdx="2" presStyleCnt="4"/>
      <dgm:spPr/>
    </dgm:pt>
    <dgm:pt modelId="{C1CBE736-6922-4BAB-8C67-3CE13561385D}" type="pres">
      <dgm:prSet presAssocID="{DC90E886-689B-419A-9ACF-D221C701D3FC}" presName="horz1" presStyleCnt="0"/>
      <dgm:spPr/>
    </dgm:pt>
    <dgm:pt modelId="{E8A5A2FD-5EFF-4A18-AD2C-B896E5418C4C}" type="pres">
      <dgm:prSet presAssocID="{DC90E886-689B-419A-9ACF-D221C701D3FC}" presName="tx1" presStyleLbl="revTx" presStyleIdx="2" presStyleCnt="4"/>
      <dgm:spPr/>
    </dgm:pt>
    <dgm:pt modelId="{6D39D331-A169-469A-B3BA-79153F0D2B58}" type="pres">
      <dgm:prSet presAssocID="{DC90E886-689B-419A-9ACF-D221C701D3FC}" presName="vert1" presStyleCnt="0"/>
      <dgm:spPr/>
    </dgm:pt>
    <dgm:pt modelId="{75D6AE59-BAFF-4454-9F1B-1D4AF0EA6C72}" type="pres">
      <dgm:prSet presAssocID="{B8875A4A-4803-477B-B873-793F3BA08684}" presName="thickLine" presStyleLbl="alignNode1" presStyleIdx="3" presStyleCnt="4"/>
      <dgm:spPr/>
    </dgm:pt>
    <dgm:pt modelId="{1732B192-64A9-43F1-97E5-1AA62B8BC69B}" type="pres">
      <dgm:prSet presAssocID="{B8875A4A-4803-477B-B873-793F3BA08684}" presName="horz1" presStyleCnt="0"/>
      <dgm:spPr/>
    </dgm:pt>
    <dgm:pt modelId="{F92232F0-7AD9-41AA-89B8-C2C580FD5786}" type="pres">
      <dgm:prSet presAssocID="{B8875A4A-4803-477B-B873-793F3BA08684}" presName="tx1" presStyleLbl="revTx" presStyleIdx="3" presStyleCnt="4"/>
      <dgm:spPr/>
    </dgm:pt>
    <dgm:pt modelId="{44AC393C-9192-4D5B-A397-60D5984C1760}" type="pres">
      <dgm:prSet presAssocID="{B8875A4A-4803-477B-B873-793F3BA08684}" presName="vert1" presStyleCnt="0"/>
      <dgm:spPr/>
    </dgm:pt>
  </dgm:ptLst>
  <dgm:cxnLst>
    <dgm:cxn modelId="{C0D85E19-BED9-4D34-B77D-DB6DE649DCC2}" srcId="{1946BE6B-F063-487C-A875-B59226D0D710}" destId="{B8875A4A-4803-477B-B873-793F3BA08684}" srcOrd="3" destOrd="0" parTransId="{6D0C533E-4CAB-4F2D-8DF7-5E9DF09B6DA2}" sibTransId="{99E49178-A80B-4B51-8AE7-FD20E59B7CB0}"/>
    <dgm:cxn modelId="{85B4985F-EB9C-423C-807A-B02D1B60C292}" type="presOf" srcId="{B8875A4A-4803-477B-B873-793F3BA08684}" destId="{F92232F0-7AD9-41AA-89B8-C2C580FD5786}" srcOrd="0" destOrd="0" presId="urn:microsoft.com/office/officeart/2008/layout/LinedList"/>
    <dgm:cxn modelId="{EA2C734E-B096-4A77-A87C-AA8C8D0D60D2}" srcId="{1946BE6B-F063-487C-A875-B59226D0D710}" destId="{33D5F383-85FB-41BD-AC23-95915AFDF120}" srcOrd="1" destOrd="0" parTransId="{DFE89493-29F8-4B57-9540-4ACFF2C1CDAE}" sibTransId="{6403AD8B-04CD-4517-8A81-91365326FDC4}"/>
    <dgm:cxn modelId="{847B818B-0FDE-404F-B937-B0516BD99908}" type="presOf" srcId="{E73AB205-752C-49C6-96D6-8C2C986C97FD}" destId="{B097C998-C4CA-4B5D-9124-994E2EF46820}" srcOrd="0" destOrd="0" presId="urn:microsoft.com/office/officeart/2008/layout/LinedList"/>
    <dgm:cxn modelId="{C3F0AE9C-CC8F-495A-9363-9480FAEEAC97}" type="presOf" srcId="{DC90E886-689B-419A-9ACF-D221C701D3FC}" destId="{E8A5A2FD-5EFF-4A18-AD2C-B896E5418C4C}" srcOrd="0" destOrd="0" presId="urn:microsoft.com/office/officeart/2008/layout/LinedList"/>
    <dgm:cxn modelId="{0D539EA5-0080-4095-8F04-689DFC10EDC8}" srcId="{1946BE6B-F063-487C-A875-B59226D0D710}" destId="{E73AB205-752C-49C6-96D6-8C2C986C97FD}" srcOrd="0" destOrd="0" parTransId="{312DB233-E9BD-4D01-8793-2CAD39DD7A9C}" sibTransId="{2FFD0336-4CA4-4339-BF6E-D4141934E55D}"/>
    <dgm:cxn modelId="{3023CBBA-AFDF-44B6-9F1E-0BF9F2D94422}" srcId="{1946BE6B-F063-487C-A875-B59226D0D710}" destId="{DC90E886-689B-419A-9ACF-D221C701D3FC}" srcOrd="2" destOrd="0" parTransId="{DA717CF9-8320-4195-9A5B-C01556478CA7}" sibTransId="{FE24116D-B95B-43B0-95EF-DAA60437BFFB}"/>
    <dgm:cxn modelId="{69EC04C8-1D10-46A4-B1E3-BF106CF458AD}" type="presOf" srcId="{33D5F383-85FB-41BD-AC23-95915AFDF120}" destId="{52D16B0E-A740-45E9-A80E-D50A6A39682B}" srcOrd="0" destOrd="0" presId="urn:microsoft.com/office/officeart/2008/layout/LinedList"/>
    <dgm:cxn modelId="{0D7FCBDE-48AB-4D6B-98E6-DBA0440E5CA9}" type="presOf" srcId="{1946BE6B-F063-487C-A875-B59226D0D710}" destId="{2A952E65-8E7C-4AD1-899F-D49AE3CA0559}" srcOrd="0" destOrd="0" presId="urn:microsoft.com/office/officeart/2008/layout/LinedList"/>
    <dgm:cxn modelId="{7D0381DD-3D2C-4A88-88DB-6073626096BA}" type="presParOf" srcId="{2A952E65-8E7C-4AD1-899F-D49AE3CA0559}" destId="{58F8B38A-3B19-451A-8845-AC9309FD8380}" srcOrd="0" destOrd="0" presId="urn:microsoft.com/office/officeart/2008/layout/LinedList"/>
    <dgm:cxn modelId="{F9CBE668-B86E-4423-A249-1FFD3F6CE19F}" type="presParOf" srcId="{2A952E65-8E7C-4AD1-899F-D49AE3CA0559}" destId="{158C8F28-1729-48D1-9469-41D9CC7C482A}" srcOrd="1" destOrd="0" presId="urn:microsoft.com/office/officeart/2008/layout/LinedList"/>
    <dgm:cxn modelId="{DC61EBC9-7D1C-4E93-8252-6C08D852FE7C}" type="presParOf" srcId="{158C8F28-1729-48D1-9469-41D9CC7C482A}" destId="{B097C998-C4CA-4B5D-9124-994E2EF46820}" srcOrd="0" destOrd="0" presId="urn:microsoft.com/office/officeart/2008/layout/LinedList"/>
    <dgm:cxn modelId="{ED640442-8217-4BE5-B0DB-EECB035BA9CB}" type="presParOf" srcId="{158C8F28-1729-48D1-9469-41D9CC7C482A}" destId="{434F2BDD-2003-45DD-B661-BEDC2E4CB79E}" srcOrd="1" destOrd="0" presId="urn:microsoft.com/office/officeart/2008/layout/LinedList"/>
    <dgm:cxn modelId="{C2134486-6A47-4205-BDC5-D444F536F72C}" type="presParOf" srcId="{2A952E65-8E7C-4AD1-899F-D49AE3CA0559}" destId="{2C1D4630-98D8-4017-B201-E60E74CF2FDD}" srcOrd="2" destOrd="0" presId="urn:microsoft.com/office/officeart/2008/layout/LinedList"/>
    <dgm:cxn modelId="{9C261C77-3BE6-476D-A1BC-A8185252FE0F}" type="presParOf" srcId="{2A952E65-8E7C-4AD1-899F-D49AE3CA0559}" destId="{5F45A09A-2E65-4D25-AE76-9BC1681CAEB2}" srcOrd="3" destOrd="0" presId="urn:microsoft.com/office/officeart/2008/layout/LinedList"/>
    <dgm:cxn modelId="{DD2B37E2-AF9F-4D30-A8FA-EB9972B95F2B}" type="presParOf" srcId="{5F45A09A-2E65-4D25-AE76-9BC1681CAEB2}" destId="{52D16B0E-A740-45E9-A80E-D50A6A39682B}" srcOrd="0" destOrd="0" presId="urn:microsoft.com/office/officeart/2008/layout/LinedList"/>
    <dgm:cxn modelId="{91E22C7D-D13D-463E-9881-F0B027485A1F}" type="presParOf" srcId="{5F45A09A-2E65-4D25-AE76-9BC1681CAEB2}" destId="{55DBD9C1-0618-4C39-AB3F-87EC36FBE7AD}" srcOrd="1" destOrd="0" presId="urn:microsoft.com/office/officeart/2008/layout/LinedList"/>
    <dgm:cxn modelId="{FED12C96-C779-4724-9344-945645393B1F}" type="presParOf" srcId="{2A952E65-8E7C-4AD1-899F-D49AE3CA0559}" destId="{8C5C6A17-621A-4F6A-8FF4-7608477DC2A4}" srcOrd="4" destOrd="0" presId="urn:microsoft.com/office/officeart/2008/layout/LinedList"/>
    <dgm:cxn modelId="{1C33C39E-81AD-42F1-B7F9-8DBE2DC0014A}" type="presParOf" srcId="{2A952E65-8E7C-4AD1-899F-D49AE3CA0559}" destId="{C1CBE736-6922-4BAB-8C67-3CE13561385D}" srcOrd="5" destOrd="0" presId="urn:microsoft.com/office/officeart/2008/layout/LinedList"/>
    <dgm:cxn modelId="{4FD1CCF1-C608-45B3-824C-4A56E80DB948}" type="presParOf" srcId="{C1CBE736-6922-4BAB-8C67-3CE13561385D}" destId="{E8A5A2FD-5EFF-4A18-AD2C-B896E5418C4C}" srcOrd="0" destOrd="0" presId="urn:microsoft.com/office/officeart/2008/layout/LinedList"/>
    <dgm:cxn modelId="{39C4FF2B-F81A-46CA-83F5-32D5BD8E8471}" type="presParOf" srcId="{C1CBE736-6922-4BAB-8C67-3CE13561385D}" destId="{6D39D331-A169-469A-B3BA-79153F0D2B58}" srcOrd="1" destOrd="0" presId="urn:microsoft.com/office/officeart/2008/layout/LinedList"/>
    <dgm:cxn modelId="{F39E4022-C7C2-46D6-8D97-BD6BEEE57068}" type="presParOf" srcId="{2A952E65-8E7C-4AD1-899F-D49AE3CA0559}" destId="{75D6AE59-BAFF-4454-9F1B-1D4AF0EA6C72}" srcOrd="6" destOrd="0" presId="urn:microsoft.com/office/officeart/2008/layout/LinedList"/>
    <dgm:cxn modelId="{64DE88E8-5A74-4309-A7FC-FA8E616EA90D}" type="presParOf" srcId="{2A952E65-8E7C-4AD1-899F-D49AE3CA0559}" destId="{1732B192-64A9-43F1-97E5-1AA62B8BC69B}" srcOrd="7" destOrd="0" presId="urn:microsoft.com/office/officeart/2008/layout/LinedList"/>
    <dgm:cxn modelId="{6B4F01BF-0B90-4361-BFFC-F885BEDE4F9D}" type="presParOf" srcId="{1732B192-64A9-43F1-97E5-1AA62B8BC69B}" destId="{F92232F0-7AD9-41AA-89B8-C2C580FD5786}" srcOrd="0" destOrd="0" presId="urn:microsoft.com/office/officeart/2008/layout/LinedList"/>
    <dgm:cxn modelId="{96B68509-BE56-4D84-95F6-E0CC586F7AD6}" type="presParOf" srcId="{1732B192-64A9-43F1-97E5-1AA62B8BC69B}" destId="{44AC393C-9192-4D5B-A397-60D5984C17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C866C1-2D48-4B70-8E68-F801926B5B4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4BAC0BB-D93C-466B-97B9-FC49941F1BC9}">
      <dgm:prSet/>
      <dgm:spPr/>
      <dgm:t>
        <a:bodyPr/>
        <a:lstStyle/>
        <a:p>
          <a:r>
            <a:rPr lang="en-GB"/>
            <a:t>In Europe we need to work together- “wastewater” and  the  “manufacturers” (the broad  nonwovens industry).</a:t>
          </a:r>
          <a:endParaRPr lang="en-US"/>
        </a:p>
      </dgm:t>
    </dgm:pt>
    <dgm:pt modelId="{31663238-5B59-4AD9-8CB7-626FE616D345}" type="parTrans" cxnId="{96554FAE-5323-4866-863C-4F836B2746A9}">
      <dgm:prSet/>
      <dgm:spPr/>
      <dgm:t>
        <a:bodyPr/>
        <a:lstStyle/>
        <a:p>
          <a:endParaRPr lang="en-US"/>
        </a:p>
      </dgm:t>
    </dgm:pt>
    <dgm:pt modelId="{1A4BE324-A333-4F1E-89D1-780D8E7198E5}" type="sibTrans" cxnId="{96554FAE-5323-4866-863C-4F836B2746A9}">
      <dgm:prSet/>
      <dgm:spPr/>
      <dgm:t>
        <a:bodyPr/>
        <a:lstStyle/>
        <a:p>
          <a:endParaRPr lang="en-US"/>
        </a:p>
      </dgm:t>
    </dgm:pt>
    <dgm:pt modelId="{DB8AF85B-F71D-4474-9AA8-46BEBA24B825}">
      <dgm:prSet/>
      <dgm:spPr/>
      <dgm:t>
        <a:bodyPr/>
        <a:lstStyle/>
        <a:p>
          <a:r>
            <a:rPr lang="en-GB"/>
            <a:t>In my view  an independent facilitator / body  is  needed.</a:t>
          </a:r>
          <a:endParaRPr lang="en-US"/>
        </a:p>
      </dgm:t>
    </dgm:pt>
    <dgm:pt modelId="{E5128ADA-00BB-4EEF-BCE7-6AF65D4E638A}" type="parTrans" cxnId="{96A5DC0C-0D04-4621-9707-1E44C4D06CCF}">
      <dgm:prSet/>
      <dgm:spPr/>
      <dgm:t>
        <a:bodyPr/>
        <a:lstStyle/>
        <a:p>
          <a:endParaRPr lang="en-US"/>
        </a:p>
      </dgm:t>
    </dgm:pt>
    <dgm:pt modelId="{0CC10536-3175-4575-BA21-571154313A2B}" type="sibTrans" cxnId="{96A5DC0C-0D04-4621-9707-1E44C4D06CCF}">
      <dgm:prSet/>
      <dgm:spPr/>
      <dgm:t>
        <a:bodyPr/>
        <a:lstStyle/>
        <a:p>
          <a:endParaRPr lang="en-US"/>
        </a:p>
      </dgm:t>
    </dgm:pt>
    <dgm:pt modelId="{961904C5-4BFC-49CD-BB59-3084B3C166D5}">
      <dgm:prSet/>
      <dgm:spPr/>
      <dgm:t>
        <a:bodyPr/>
        <a:lstStyle/>
        <a:p>
          <a:r>
            <a:rPr lang="en-GB"/>
            <a:t>The UK could  be a useful starting  point.</a:t>
          </a:r>
          <a:endParaRPr lang="en-US"/>
        </a:p>
      </dgm:t>
    </dgm:pt>
    <dgm:pt modelId="{B1E80B87-0597-4B11-8A5E-53C9A166F2D8}" type="parTrans" cxnId="{3809F9D2-0C52-49D3-AB79-CCE94A652EE2}">
      <dgm:prSet/>
      <dgm:spPr/>
      <dgm:t>
        <a:bodyPr/>
        <a:lstStyle/>
        <a:p>
          <a:endParaRPr lang="en-US"/>
        </a:p>
      </dgm:t>
    </dgm:pt>
    <dgm:pt modelId="{B8D1C6BF-4850-4BD3-9631-0EB03C81B00A}" type="sibTrans" cxnId="{3809F9D2-0C52-49D3-AB79-CCE94A652EE2}">
      <dgm:prSet/>
      <dgm:spPr/>
      <dgm:t>
        <a:bodyPr/>
        <a:lstStyle/>
        <a:p>
          <a:endParaRPr lang="en-US"/>
        </a:p>
      </dgm:t>
    </dgm:pt>
    <dgm:pt modelId="{47A7E607-F6A6-4ADC-835A-9E6D6FA74B99}">
      <dgm:prSet/>
      <dgm:spPr/>
      <dgm:t>
        <a:bodyPr/>
        <a:lstStyle/>
        <a:p>
          <a:r>
            <a:rPr lang="en-GB" dirty="0"/>
            <a:t>The USA   with  Responsible Flushing Alliance  has done  some </a:t>
          </a:r>
          <a:r>
            <a:rPr lang="en-GB" dirty="0">
              <a:solidFill>
                <a:srgbClr val="FF0000"/>
              </a:solidFill>
            </a:rPr>
            <a:t>excellent work</a:t>
          </a:r>
          <a:r>
            <a:rPr lang="en-GB" dirty="0"/>
            <a:t>. Learnings  could usefully  be  transferred.</a:t>
          </a:r>
          <a:endParaRPr lang="en-US" dirty="0"/>
        </a:p>
      </dgm:t>
    </dgm:pt>
    <dgm:pt modelId="{48A7F1CB-FB50-468F-AC49-3A96472BAC70}" type="parTrans" cxnId="{00E54200-0296-4F0B-80F8-9F3F2053F150}">
      <dgm:prSet/>
      <dgm:spPr/>
      <dgm:t>
        <a:bodyPr/>
        <a:lstStyle/>
        <a:p>
          <a:endParaRPr lang="en-US"/>
        </a:p>
      </dgm:t>
    </dgm:pt>
    <dgm:pt modelId="{F2AE026A-3C19-413F-B4C4-B5463222412B}" type="sibTrans" cxnId="{00E54200-0296-4F0B-80F8-9F3F2053F150}">
      <dgm:prSet/>
      <dgm:spPr/>
      <dgm:t>
        <a:bodyPr/>
        <a:lstStyle/>
        <a:p>
          <a:endParaRPr lang="en-US"/>
        </a:p>
      </dgm:t>
    </dgm:pt>
    <dgm:pt modelId="{EF3E0D6D-8BBA-41C1-A29F-652819F9C368}" type="pres">
      <dgm:prSet presAssocID="{89C866C1-2D48-4B70-8E68-F801926B5B4E}" presName="linear" presStyleCnt="0">
        <dgm:presLayoutVars>
          <dgm:animLvl val="lvl"/>
          <dgm:resizeHandles val="exact"/>
        </dgm:presLayoutVars>
      </dgm:prSet>
      <dgm:spPr/>
    </dgm:pt>
    <dgm:pt modelId="{2D0AECDC-6C1F-4BD4-9BA9-7730E8EA36BF}" type="pres">
      <dgm:prSet presAssocID="{64BAC0BB-D93C-466B-97B9-FC49941F1BC9}" presName="parentText" presStyleLbl="node1" presStyleIdx="0" presStyleCnt="4">
        <dgm:presLayoutVars>
          <dgm:chMax val="0"/>
          <dgm:bulletEnabled val="1"/>
        </dgm:presLayoutVars>
      </dgm:prSet>
      <dgm:spPr/>
    </dgm:pt>
    <dgm:pt modelId="{B467195D-B624-4E75-A606-903F0AA3372B}" type="pres">
      <dgm:prSet presAssocID="{1A4BE324-A333-4F1E-89D1-780D8E7198E5}" presName="spacer" presStyleCnt="0"/>
      <dgm:spPr/>
    </dgm:pt>
    <dgm:pt modelId="{94499475-A67C-4C9E-B454-78C01CA9A4B2}" type="pres">
      <dgm:prSet presAssocID="{DB8AF85B-F71D-4474-9AA8-46BEBA24B825}" presName="parentText" presStyleLbl="node1" presStyleIdx="1" presStyleCnt="4">
        <dgm:presLayoutVars>
          <dgm:chMax val="0"/>
          <dgm:bulletEnabled val="1"/>
        </dgm:presLayoutVars>
      </dgm:prSet>
      <dgm:spPr/>
    </dgm:pt>
    <dgm:pt modelId="{DEE5D754-74EB-42D6-9E1F-F7D37E1F4048}" type="pres">
      <dgm:prSet presAssocID="{0CC10536-3175-4575-BA21-571154313A2B}" presName="spacer" presStyleCnt="0"/>
      <dgm:spPr/>
    </dgm:pt>
    <dgm:pt modelId="{26493D2E-FA1C-4B24-85E5-E375CE7AD76C}" type="pres">
      <dgm:prSet presAssocID="{961904C5-4BFC-49CD-BB59-3084B3C166D5}" presName="parentText" presStyleLbl="node1" presStyleIdx="2" presStyleCnt="4">
        <dgm:presLayoutVars>
          <dgm:chMax val="0"/>
          <dgm:bulletEnabled val="1"/>
        </dgm:presLayoutVars>
      </dgm:prSet>
      <dgm:spPr/>
    </dgm:pt>
    <dgm:pt modelId="{1F2EE5CC-3FA9-4238-B62C-B4EA6B73745D}" type="pres">
      <dgm:prSet presAssocID="{B8D1C6BF-4850-4BD3-9631-0EB03C81B00A}" presName="spacer" presStyleCnt="0"/>
      <dgm:spPr/>
    </dgm:pt>
    <dgm:pt modelId="{67BE7D7B-ABB3-4C19-9586-267633238A1A}" type="pres">
      <dgm:prSet presAssocID="{47A7E607-F6A6-4ADC-835A-9E6D6FA74B99}" presName="parentText" presStyleLbl="node1" presStyleIdx="3" presStyleCnt="4">
        <dgm:presLayoutVars>
          <dgm:chMax val="0"/>
          <dgm:bulletEnabled val="1"/>
        </dgm:presLayoutVars>
      </dgm:prSet>
      <dgm:spPr/>
    </dgm:pt>
  </dgm:ptLst>
  <dgm:cxnLst>
    <dgm:cxn modelId="{00E54200-0296-4F0B-80F8-9F3F2053F150}" srcId="{89C866C1-2D48-4B70-8E68-F801926B5B4E}" destId="{47A7E607-F6A6-4ADC-835A-9E6D6FA74B99}" srcOrd="3" destOrd="0" parTransId="{48A7F1CB-FB50-468F-AC49-3A96472BAC70}" sibTransId="{F2AE026A-3C19-413F-B4C4-B5463222412B}"/>
    <dgm:cxn modelId="{96A5DC0C-0D04-4621-9707-1E44C4D06CCF}" srcId="{89C866C1-2D48-4B70-8E68-F801926B5B4E}" destId="{DB8AF85B-F71D-4474-9AA8-46BEBA24B825}" srcOrd="1" destOrd="0" parTransId="{E5128ADA-00BB-4EEF-BCE7-6AF65D4E638A}" sibTransId="{0CC10536-3175-4575-BA21-571154313A2B}"/>
    <dgm:cxn modelId="{AE15A75F-C738-4372-B738-0830390A69FC}" type="presOf" srcId="{64BAC0BB-D93C-466B-97B9-FC49941F1BC9}" destId="{2D0AECDC-6C1F-4BD4-9BA9-7730E8EA36BF}" srcOrd="0" destOrd="0" presId="urn:microsoft.com/office/officeart/2005/8/layout/vList2"/>
    <dgm:cxn modelId="{99CA3171-6349-429F-840E-1BA8FE330D1D}" type="presOf" srcId="{89C866C1-2D48-4B70-8E68-F801926B5B4E}" destId="{EF3E0D6D-8BBA-41C1-A29F-652819F9C368}" srcOrd="0" destOrd="0" presId="urn:microsoft.com/office/officeart/2005/8/layout/vList2"/>
    <dgm:cxn modelId="{9A63E555-162E-4709-8D16-AD3A13B5FFD9}" type="presOf" srcId="{47A7E607-F6A6-4ADC-835A-9E6D6FA74B99}" destId="{67BE7D7B-ABB3-4C19-9586-267633238A1A}" srcOrd="0" destOrd="0" presId="urn:microsoft.com/office/officeart/2005/8/layout/vList2"/>
    <dgm:cxn modelId="{07529090-50C5-46EC-81BB-973638398A9C}" type="presOf" srcId="{DB8AF85B-F71D-4474-9AA8-46BEBA24B825}" destId="{94499475-A67C-4C9E-B454-78C01CA9A4B2}" srcOrd="0" destOrd="0" presId="urn:microsoft.com/office/officeart/2005/8/layout/vList2"/>
    <dgm:cxn modelId="{96554FAE-5323-4866-863C-4F836B2746A9}" srcId="{89C866C1-2D48-4B70-8E68-F801926B5B4E}" destId="{64BAC0BB-D93C-466B-97B9-FC49941F1BC9}" srcOrd="0" destOrd="0" parTransId="{31663238-5B59-4AD9-8CB7-626FE616D345}" sibTransId="{1A4BE324-A333-4F1E-89D1-780D8E7198E5}"/>
    <dgm:cxn modelId="{3809F9D2-0C52-49D3-AB79-CCE94A652EE2}" srcId="{89C866C1-2D48-4B70-8E68-F801926B5B4E}" destId="{961904C5-4BFC-49CD-BB59-3084B3C166D5}" srcOrd="2" destOrd="0" parTransId="{B1E80B87-0597-4B11-8A5E-53C9A166F2D8}" sibTransId="{B8D1C6BF-4850-4BD3-9631-0EB03C81B00A}"/>
    <dgm:cxn modelId="{FB6DF3E9-A8CF-4B84-AF4B-425F1F6E860E}" type="presOf" srcId="{961904C5-4BFC-49CD-BB59-3084B3C166D5}" destId="{26493D2E-FA1C-4B24-85E5-E375CE7AD76C}" srcOrd="0" destOrd="0" presId="urn:microsoft.com/office/officeart/2005/8/layout/vList2"/>
    <dgm:cxn modelId="{8DA96EFE-807B-4142-8B47-F335D6A382BF}" type="presParOf" srcId="{EF3E0D6D-8BBA-41C1-A29F-652819F9C368}" destId="{2D0AECDC-6C1F-4BD4-9BA9-7730E8EA36BF}" srcOrd="0" destOrd="0" presId="urn:microsoft.com/office/officeart/2005/8/layout/vList2"/>
    <dgm:cxn modelId="{F2B059AB-21CC-42F2-B852-96B04FBF9B79}" type="presParOf" srcId="{EF3E0D6D-8BBA-41C1-A29F-652819F9C368}" destId="{B467195D-B624-4E75-A606-903F0AA3372B}" srcOrd="1" destOrd="0" presId="urn:microsoft.com/office/officeart/2005/8/layout/vList2"/>
    <dgm:cxn modelId="{D838B90C-5639-4086-BC26-AD7C9474AD30}" type="presParOf" srcId="{EF3E0D6D-8BBA-41C1-A29F-652819F9C368}" destId="{94499475-A67C-4C9E-B454-78C01CA9A4B2}" srcOrd="2" destOrd="0" presId="urn:microsoft.com/office/officeart/2005/8/layout/vList2"/>
    <dgm:cxn modelId="{F73EA6C7-7090-4710-BE2E-DF8B09384504}" type="presParOf" srcId="{EF3E0D6D-8BBA-41C1-A29F-652819F9C368}" destId="{DEE5D754-74EB-42D6-9E1F-F7D37E1F4048}" srcOrd="3" destOrd="0" presId="urn:microsoft.com/office/officeart/2005/8/layout/vList2"/>
    <dgm:cxn modelId="{BB25272D-E0E8-49B1-92DC-77F0F24BC940}" type="presParOf" srcId="{EF3E0D6D-8BBA-41C1-A29F-652819F9C368}" destId="{26493D2E-FA1C-4B24-85E5-E375CE7AD76C}" srcOrd="4" destOrd="0" presId="urn:microsoft.com/office/officeart/2005/8/layout/vList2"/>
    <dgm:cxn modelId="{766E5806-2DBC-4BA6-AE3D-533FDDD5B593}" type="presParOf" srcId="{EF3E0D6D-8BBA-41C1-A29F-652819F9C368}" destId="{1F2EE5CC-3FA9-4238-B62C-B4EA6B73745D}" srcOrd="5" destOrd="0" presId="urn:microsoft.com/office/officeart/2005/8/layout/vList2"/>
    <dgm:cxn modelId="{CEA04379-CC35-46E9-B8FD-2F0F1A7C9C02}" type="presParOf" srcId="{EF3E0D6D-8BBA-41C1-A29F-652819F9C368}" destId="{67BE7D7B-ABB3-4C19-9586-267633238A1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11616-1282-48A9-B06D-130BA93572B9}">
      <dsp:nvSpPr>
        <dsp:cNvPr id="0" name=""/>
        <dsp:cNvSpPr/>
      </dsp:nvSpPr>
      <dsp:spPr>
        <a:xfrm>
          <a:off x="0" y="2886"/>
          <a:ext cx="8728363" cy="1379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AE5CC-4B36-421D-9454-6B3B957BD082}">
      <dsp:nvSpPr>
        <dsp:cNvPr id="0" name=""/>
        <dsp:cNvSpPr/>
      </dsp:nvSpPr>
      <dsp:spPr>
        <a:xfrm>
          <a:off x="417380" y="313335"/>
          <a:ext cx="759615" cy="7588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71D7B-8B32-46B4-993F-3CA856C3828A}">
      <dsp:nvSpPr>
        <dsp:cNvPr id="0" name=""/>
        <dsp:cNvSpPr/>
      </dsp:nvSpPr>
      <dsp:spPr>
        <a:xfrm>
          <a:off x="1594376" y="2886"/>
          <a:ext cx="6965056" cy="138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68" tIns="146168" rIns="146168" bIns="146168" numCol="1" spcCol="1270" anchor="ctr" anchorCtr="0">
          <a:noAutofit/>
        </a:bodyPr>
        <a:lstStyle/>
        <a:p>
          <a:pPr marL="0" lvl="0" indent="0" algn="l" defTabSz="622300">
            <a:lnSpc>
              <a:spcPct val="100000"/>
            </a:lnSpc>
            <a:spcBef>
              <a:spcPct val="0"/>
            </a:spcBef>
            <a:spcAft>
              <a:spcPct val="35000"/>
            </a:spcAft>
            <a:buNone/>
          </a:pPr>
          <a:r>
            <a:rPr lang="en-GB" sz="1400" b="1" kern="1200" dirty="0"/>
            <a:t>International Standards</a:t>
          </a:r>
          <a:br>
            <a:rPr lang="en-GB" sz="1400" kern="1200" dirty="0"/>
          </a:br>
          <a:r>
            <a:rPr lang="en-GB" sz="1400" kern="1200" dirty="0"/>
            <a:t>An International Standard provides rules, guidelines or characteristics for activities or for their results, </a:t>
          </a:r>
          <a:r>
            <a:rPr lang="en-GB" sz="1400" kern="1200" dirty="0">
              <a:solidFill>
                <a:srgbClr val="FF0000"/>
              </a:solidFill>
            </a:rPr>
            <a:t>aimed at achieving the optimum degree of order in a given context. </a:t>
          </a:r>
          <a:r>
            <a:rPr lang="en-GB" sz="1400" kern="1200" dirty="0"/>
            <a:t>It can take many forms. Apart from product standards, other examples include: test methods, codes of practice, guideline standards and management systems standards. </a:t>
          </a:r>
          <a:endParaRPr lang="en-US" sz="1400" kern="1200" dirty="0"/>
        </a:p>
      </dsp:txBody>
      <dsp:txXfrm>
        <a:off x="1594376" y="2886"/>
        <a:ext cx="6965056" cy="1381118"/>
      </dsp:txXfrm>
    </dsp:sp>
    <dsp:sp modelId="{4BFCCC29-FC2D-41C8-90C9-03D23BD184D2}">
      <dsp:nvSpPr>
        <dsp:cNvPr id="0" name=""/>
        <dsp:cNvSpPr/>
      </dsp:nvSpPr>
      <dsp:spPr>
        <a:xfrm>
          <a:off x="0" y="1674767"/>
          <a:ext cx="8728363" cy="1379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C7E02-55E8-490F-86EC-464A9C0D34D2}">
      <dsp:nvSpPr>
        <dsp:cNvPr id="0" name=""/>
        <dsp:cNvSpPr/>
      </dsp:nvSpPr>
      <dsp:spPr>
        <a:xfrm>
          <a:off x="417380" y="1985215"/>
          <a:ext cx="759615" cy="7588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AF649-0EFD-4815-89D8-87F2FA2D9308}">
      <dsp:nvSpPr>
        <dsp:cNvPr id="0" name=""/>
        <dsp:cNvSpPr/>
      </dsp:nvSpPr>
      <dsp:spPr>
        <a:xfrm>
          <a:off x="1594376" y="1674767"/>
          <a:ext cx="6965056" cy="138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68" tIns="146168" rIns="146168" bIns="146168" numCol="1" spcCol="1270" anchor="ctr" anchorCtr="0">
          <a:noAutofit/>
        </a:bodyPr>
        <a:lstStyle/>
        <a:p>
          <a:pPr marL="0" lvl="0" indent="0" algn="l" defTabSz="622300">
            <a:lnSpc>
              <a:spcPct val="100000"/>
            </a:lnSpc>
            <a:spcBef>
              <a:spcPct val="0"/>
            </a:spcBef>
            <a:spcAft>
              <a:spcPct val="35000"/>
            </a:spcAft>
            <a:buNone/>
          </a:pPr>
          <a:r>
            <a:rPr lang="en-GB" sz="1400" b="1" kern="1200" dirty="0"/>
            <a:t>Technical Specification</a:t>
          </a:r>
          <a:br>
            <a:rPr lang="en-GB" sz="1400" kern="1200" dirty="0"/>
          </a:br>
          <a:r>
            <a:rPr lang="en-GB" sz="1400" kern="1200" dirty="0"/>
            <a:t>A Technical Specification</a:t>
          </a:r>
          <a:r>
            <a:rPr lang="en-GB" sz="1400" kern="1200" dirty="0">
              <a:highlight>
                <a:srgbClr val="FFFF00"/>
              </a:highlight>
            </a:rPr>
            <a:t> addresses work still under technical development, or where it is believed that there will be a future, but not immediate, possibility of agreement on an International Standard</a:t>
          </a:r>
          <a:r>
            <a:rPr lang="en-GB" sz="1400" kern="1200" dirty="0"/>
            <a:t>. A Technical Specification is published for immediate use, but it also provides a means to obtain feedback. </a:t>
          </a:r>
          <a:r>
            <a:rPr lang="en-GB" sz="1400" kern="1200" dirty="0">
              <a:highlight>
                <a:srgbClr val="FFFF00"/>
              </a:highlight>
            </a:rPr>
            <a:t>The aim is that it will eventually be transformed and republished as an International Standard</a:t>
          </a:r>
          <a:r>
            <a:rPr lang="en-GB" sz="1400" kern="1200" dirty="0"/>
            <a:t>. </a:t>
          </a:r>
          <a:endParaRPr lang="en-US" sz="1400" kern="1200" dirty="0"/>
        </a:p>
      </dsp:txBody>
      <dsp:txXfrm>
        <a:off x="1594376" y="1674767"/>
        <a:ext cx="6965056" cy="1381118"/>
      </dsp:txXfrm>
    </dsp:sp>
    <dsp:sp modelId="{A8BF9421-F410-411B-B817-38B084DD0977}">
      <dsp:nvSpPr>
        <dsp:cNvPr id="0" name=""/>
        <dsp:cNvSpPr/>
      </dsp:nvSpPr>
      <dsp:spPr>
        <a:xfrm>
          <a:off x="0" y="3346648"/>
          <a:ext cx="8728363" cy="1379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48A73-BE6E-4FB4-A32E-DBE1EB80C1FA}">
      <dsp:nvSpPr>
        <dsp:cNvPr id="0" name=""/>
        <dsp:cNvSpPr/>
      </dsp:nvSpPr>
      <dsp:spPr>
        <a:xfrm>
          <a:off x="417380" y="3657096"/>
          <a:ext cx="759615" cy="7588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924C6B-91C0-4B05-9D54-CE38C0C56B0A}">
      <dsp:nvSpPr>
        <dsp:cNvPr id="0" name=""/>
        <dsp:cNvSpPr/>
      </dsp:nvSpPr>
      <dsp:spPr>
        <a:xfrm>
          <a:off x="1594376" y="3346648"/>
          <a:ext cx="6965056" cy="1381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68" tIns="146168" rIns="146168" bIns="146168" numCol="1" spcCol="1270" anchor="ctr" anchorCtr="0">
          <a:noAutofit/>
        </a:bodyPr>
        <a:lstStyle/>
        <a:p>
          <a:pPr marL="0" lvl="0" indent="0" algn="l" defTabSz="622300">
            <a:lnSpc>
              <a:spcPct val="100000"/>
            </a:lnSpc>
            <a:spcBef>
              <a:spcPct val="0"/>
            </a:spcBef>
            <a:spcAft>
              <a:spcPct val="35000"/>
            </a:spcAft>
            <a:buNone/>
          </a:pPr>
          <a:r>
            <a:rPr lang="en-GB" sz="1400" b="1" kern="1200" dirty="0"/>
            <a:t>Technical Report</a:t>
          </a:r>
          <a:br>
            <a:rPr lang="en-GB" sz="1400" kern="1200" dirty="0"/>
          </a:br>
          <a:r>
            <a:rPr lang="en-GB" sz="1400" kern="1200" dirty="0"/>
            <a:t>A Technical Report contains information of a different kind from that of the previous two publications. It may include data obtained from a survey, for example, or from an </a:t>
          </a:r>
          <a:r>
            <a:rPr lang="en-GB" sz="1400" kern="1200" dirty="0">
              <a:solidFill>
                <a:srgbClr val="FF0000"/>
              </a:solidFill>
            </a:rPr>
            <a:t>informative report</a:t>
          </a:r>
          <a:r>
            <a:rPr lang="en-GB" sz="1400" kern="1200" dirty="0"/>
            <a:t>, or information of the perceived “</a:t>
          </a:r>
          <a:r>
            <a:rPr lang="en-GB" sz="1400" kern="1200" dirty="0">
              <a:solidFill>
                <a:srgbClr val="FF0000"/>
              </a:solidFill>
            </a:rPr>
            <a:t>state of the art</a:t>
          </a:r>
          <a:r>
            <a:rPr lang="en-GB" sz="1400" kern="1200" dirty="0"/>
            <a:t>”. </a:t>
          </a:r>
          <a:endParaRPr lang="en-US" sz="1400" kern="1200" dirty="0"/>
        </a:p>
      </dsp:txBody>
      <dsp:txXfrm>
        <a:off x="1594376" y="3346648"/>
        <a:ext cx="6965056" cy="1381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496CA-167A-40C7-9F7B-DA90ACCBC088}">
      <dsp:nvSpPr>
        <dsp:cNvPr id="0" name=""/>
        <dsp:cNvSpPr/>
      </dsp:nvSpPr>
      <dsp:spPr>
        <a:xfrm>
          <a:off x="1000" y="544413"/>
          <a:ext cx="3511658" cy="2229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515190-E211-46D8-8022-415305C5AAEC}">
      <dsp:nvSpPr>
        <dsp:cNvPr id="0" name=""/>
        <dsp:cNvSpPr/>
      </dsp:nvSpPr>
      <dsp:spPr>
        <a:xfrm>
          <a:off x="391184" y="915088"/>
          <a:ext cx="3511658" cy="22299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NWIP (TC 224/N666) proposing the development of a </a:t>
          </a:r>
          <a:r>
            <a:rPr lang="en-GB" sz="1400" kern="1200" dirty="0">
              <a:highlight>
                <a:srgbClr val="FFFF00"/>
              </a:highlight>
            </a:rPr>
            <a:t>TS </a:t>
          </a:r>
          <a:r>
            <a:rPr lang="en-GB" sz="1400" kern="1200" dirty="0"/>
            <a:t>with a scope: “</a:t>
          </a:r>
          <a:r>
            <a:rPr lang="en-GB" sz="1400" kern="1200" dirty="0">
              <a:solidFill>
                <a:srgbClr val="FF0000"/>
              </a:solidFill>
            </a:rPr>
            <a:t>to establish requirements concerning the quality and characteristics and for the certification of the performance of products that are declared to be flushable. Excluded from this standard are specifications or performance of the products for their advertised or intended use</a:t>
          </a:r>
          <a:r>
            <a:rPr lang="en-GB" sz="1400" kern="1200" dirty="0"/>
            <a:t>.” </a:t>
          </a:r>
          <a:endParaRPr lang="en-US" sz="1400" kern="1200" dirty="0"/>
        </a:p>
      </dsp:txBody>
      <dsp:txXfrm>
        <a:off x="456496" y="980400"/>
        <a:ext cx="3381034" cy="2099279"/>
      </dsp:txXfrm>
    </dsp:sp>
    <dsp:sp modelId="{D4E4326B-DB64-44CD-8C3A-CC3364C6498A}">
      <dsp:nvSpPr>
        <dsp:cNvPr id="0" name=""/>
        <dsp:cNvSpPr/>
      </dsp:nvSpPr>
      <dsp:spPr>
        <a:xfrm>
          <a:off x="4293027" y="544413"/>
          <a:ext cx="3511658" cy="2229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2FCF8D-1D13-44AD-B33C-052F2A6815FF}">
      <dsp:nvSpPr>
        <dsp:cNvPr id="0" name=""/>
        <dsp:cNvSpPr/>
      </dsp:nvSpPr>
      <dsp:spPr>
        <a:xfrm>
          <a:off x="4683211" y="915088"/>
          <a:ext cx="3511658" cy="22299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0000"/>
              </a:solidFill>
            </a:rPr>
            <a:t>35 P members </a:t>
          </a:r>
          <a:r>
            <a:rPr lang="en-GB" sz="1400" kern="1200" dirty="0"/>
            <a:t>of  ISOTC 224 the result of the CIB was 28 ballots cast, 15 in favour, 5 against and 8 abstentions. The rest (7) did not vote.</a:t>
          </a:r>
          <a:endParaRPr lang="en-US" sz="1400" kern="1200" dirty="0"/>
        </a:p>
      </dsp:txBody>
      <dsp:txXfrm>
        <a:off x="4748523" y="980400"/>
        <a:ext cx="3381034" cy="2099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8880-E56C-4826-854C-575DEBBFB80C}">
      <dsp:nvSpPr>
        <dsp:cNvPr id="0" name=""/>
        <dsp:cNvSpPr/>
      </dsp:nvSpPr>
      <dsp:spPr>
        <a:xfrm>
          <a:off x="0" y="112786"/>
          <a:ext cx="5000124" cy="1268206"/>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For  the UK  the focus  has to be  on </a:t>
          </a:r>
          <a:r>
            <a:rPr lang="en-GB" sz="1800" b="1" kern="1200" dirty="0">
              <a:solidFill>
                <a:srgbClr val="FF0000"/>
              </a:solidFill>
            </a:rPr>
            <a:t>behaviour  change- </a:t>
          </a:r>
          <a:r>
            <a:rPr lang="en-GB" sz="1800" kern="1200" dirty="0"/>
            <a:t>to develop strategies  to target  </a:t>
          </a:r>
          <a:r>
            <a:rPr lang="en-GB" sz="1800" kern="1200" dirty="0">
              <a:solidFill>
                <a:srgbClr val="FF0000"/>
              </a:solidFill>
            </a:rPr>
            <a:t>reducing inappropriate  disposal </a:t>
          </a:r>
          <a:r>
            <a:rPr lang="en-GB" sz="1800" kern="1200" dirty="0"/>
            <a:t>of  </a:t>
          </a:r>
          <a:r>
            <a:rPr lang="en-GB" sz="1800" u="sng" kern="1200" dirty="0">
              <a:solidFill>
                <a:srgbClr val="FF0000"/>
              </a:solidFill>
            </a:rPr>
            <a:t>non flushable  wipes </a:t>
          </a:r>
          <a:r>
            <a:rPr lang="en-GB" sz="1800" kern="1200" dirty="0"/>
            <a:t>.</a:t>
          </a:r>
          <a:endParaRPr lang="en-US" sz="1800" kern="1200" dirty="0"/>
        </a:p>
      </dsp:txBody>
      <dsp:txXfrm>
        <a:off x="61909" y="174695"/>
        <a:ext cx="4876306" cy="1144388"/>
      </dsp:txXfrm>
    </dsp:sp>
    <dsp:sp modelId="{F250AAD1-A854-4043-9B1E-B9E808FDF291}">
      <dsp:nvSpPr>
        <dsp:cNvPr id="0" name=""/>
        <dsp:cNvSpPr/>
      </dsp:nvSpPr>
      <dsp:spPr>
        <a:xfrm>
          <a:off x="0" y="1432833"/>
          <a:ext cx="5000124" cy="1268206"/>
        </a:xfrm>
        <a:prstGeom prst="roundRect">
          <a:avLst/>
        </a:prstGeom>
        <a:gradFill rotWithShape="0">
          <a:gsLst>
            <a:gs pos="0">
              <a:schemeClr val="accent5">
                <a:hueOff val="-3311292"/>
                <a:satOff val="13270"/>
                <a:lumOff val="2876"/>
                <a:alphaOff val="0"/>
                <a:tint val="100000"/>
                <a:shade val="100000"/>
                <a:satMod val="130000"/>
              </a:schemeClr>
            </a:gs>
            <a:gs pos="100000">
              <a:schemeClr val="accent5">
                <a:hueOff val="-3311292"/>
                <a:satOff val="13270"/>
                <a:lumOff val="287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Requires multi stakeholder/ multidisciplinary team.- with  a</a:t>
          </a:r>
          <a:r>
            <a:rPr lang="en-GB" sz="1800" kern="1200" dirty="0">
              <a:solidFill>
                <a:srgbClr val="FF0000"/>
              </a:solidFill>
            </a:rPr>
            <a:t> facilitator</a:t>
          </a:r>
          <a:r>
            <a:rPr lang="en-GB" sz="1800" kern="1200" dirty="0"/>
            <a:t>. The “</a:t>
          </a:r>
          <a:r>
            <a:rPr lang="en-GB" sz="1800" i="1" kern="1200" dirty="0"/>
            <a:t>them</a:t>
          </a:r>
          <a:r>
            <a:rPr lang="en-GB" sz="1800" kern="1200" dirty="0"/>
            <a:t>”  and the “</a:t>
          </a:r>
          <a:r>
            <a:rPr lang="en-GB" sz="1800" i="1" kern="1200" dirty="0"/>
            <a:t>us</a:t>
          </a:r>
          <a:r>
            <a:rPr lang="en-GB" sz="1800" kern="1200" dirty="0"/>
            <a:t>” needs to become the  “we”.</a:t>
          </a:r>
          <a:endParaRPr lang="en-US" sz="1800" kern="1200" dirty="0"/>
        </a:p>
      </dsp:txBody>
      <dsp:txXfrm>
        <a:off x="61909" y="1494742"/>
        <a:ext cx="4876306" cy="1144388"/>
      </dsp:txXfrm>
    </dsp:sp>
    <dsp:sp modelId="{DA4C905D-6999-4B40-B4FC-E14C8C9FFF61}">
      <dsp:nvSpPr>
        <dsp:cNvPr id="0" name=""/>
        <dsp:cNvSpPr/>
      </dsp:nvSpPr>
      <dsp:spPr>
        <a:xfrm>
          <a:off x="0" y="2752880"/>
          <a:ext cx="5000124" cy="1268206"/>
        </a:xfrm>
        <a:prstGeom prst="roundRect">
          <a:avLst/>
        </a:prstGeom>
        <a:gradFill rotWithShape="0">
          <a:gsLst>
            <a:gs pos="0">
              <a:schemeClr val="accent5">
                <a:hueOff val="-6622584"/>
                <a:satOff val="26541"/>
                <a:lumOff val="5752"/>
                <a:alphaOff val="0"/>
                <a:tint val="100000"/>
                <a:shade val="100000"/>
                <a:satMod val="130000"/>
              </a:schemeClr>
            </a:gs>
            <a:gs pos="100000">
              <a:schemeClr val="accent5">
                <a:hueOff val="-6622584"/>
                <a:satOff val="26541"/>
                <a:lumOff val="575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solidFill>
                <a:srgbClr val="FF0000"/>
              </a:solidFill>
            </a:rPr>
            <a:t>WHY: </a:t>
          </a:r>
          <a:r>
            <a:rPr lang="en-GB" sz="1800" kern="1200" dirty="0"/>
            <a:t>From factory gate to high volume retail shelf is  probably  6-8 weeks. We have  been “plastic free” for  some considerable time now. Have blockages gone away?</a:t>
          </a:r>
          <a:endParaRPr lang="en-US" sz="1800" kern="1200" dirty="0"/>
        </a:p>
      </dsp:txBody>
      <dsp:txXfrm>
        <a:off x="61909" y="2814789"/>
        <a:ext cx="4876306" cy="1144388"/>
      </dsp:txXfrm>
    </dsp:sp>
    <dsp:sp modelId="{B9A6D7AD-9ECF-4AB7-B7F1-CC792C639411}">
      <dsp:nvSpPr>
        <dsp:cNvPr id="0" name=""/>
        <dsp:cNvSpPr/>
      </dsp:nvSpPr>
      <dsp:spPr>
        <a:xfrm>
          <a:off x="0" y="4089929"/>
          <a:ext cx="5000124" cy="1268206"/>
        </a:xfrm>
        <a:prstGeom prst="round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Within the UK probably  moves to  apply legally prescribed  DNF labels to packs of wipes. I see this coming.</a:t>
          </a:r>
        </a:p>
      </dsp:txBody>
      <dsp:txXfrm>
        <a:off x="61909" y="4151838"/>
        <a:ext cx="4876306" cy="1144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8B38A-3B19-451A-8845-AC9309FD8380}">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97C998-C4CA-4B5D-9124-994E2EF46820}">
      <dsp:nvSpPr>
        <dsp:cNvPr id="0" name=""/>
        <dsp:cNvSpPr/>
      </dsp:nvSpPr>
      <dsp:spPr>
        <a:xfrm>
          <a:off x="0" y="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t>1. </a:t>
          </a:r>
          <a:r>
            <a:rPr lang="en-GB" sz="3600" kern="1200" dirty="0">
              <a:solidFill>
                <a:srgbClr val="FF0000"/>
              </a:solidFill>
            </a:rPr>
            <a:t>UK</a:t>
          </a:r>
          <a:r>
            <a:rPr lang="en-GB" sz="3600" kern="1200" dirty="0"/>
            <a:t> Water companies pollution incidents</a:t>
          </a:r>
          <a:endParaRPr lang="en-US" sz="3600" kern="1200" dirty="0"/>
        </a:p>
      </dsp:txBody>
      <dsp:txXfrm>
        <a:off x="0" y="0"/>
        <a:ext cx="8229600" cy="1131490"/>
      </dsp:txXfrm>
    </dsp:sp>
    <dsp:sp modelId="{2C1D4630-98D8-4017-B201-E60E74CF2FDD}">
      <dsp:nvSpPr>
        <dsp:cNvPr id="0" name=""/>
        <dsp:cNvSpPr/>
      </dsp:nvSpPr>
      <dsp:spPr>
        <a:xfrm>
          <a:off x="0" y="11314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16B0E-A740-45E9-A80E-D50A6A39682B}">
      <dsp:nvSpPr>
        <dsp:cNvPr id="0" name=""/>
        <dsp:cNvSpPr/>
      </dsp:nvSpPr>
      <dsp:spPr>
        <a:xfrm>
          <a:off x="0" y="113149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t>2. Water </a:t>
          </a:r>
          <a:r>
            <a:rPr lang="en-GB" sz="3600" kern="1200" dirty="0">
              <a:solidFill>
                <a:srgbClr val="FF0000"/>
              </a:solidFill>
            </a:rPr>
            <a:t>UK</a:t>
          </a:r>
          <a:r>
            <a:rPr lang="en-GB" sz="3600" kern="1200" dirty="0"/>
            <a:t> /Wet wipes</a:t>
          </a:r>
          <a:endParaRPr lang="en-US" sz="3600" kern="1200" dirty="0"/>
        </a:p>
      </dsp:txBody>
      <dsp:txXfrm>
        <a:off x="0" y="1131490"/>
        <a:ext cx="8229600" cy="1131490"/>
      </dsp:txXfrm>
    </dsp:sp>
    <dsp:sp modelId="{8C5C6A17-621A-4F6A-8FF4-7608477DC2A4}">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5A2FD-5EFF-4A18-AD2C-B896E5418C4C}">
      <dsp:nvSpPr>
        <dsp:cNvPr id="0" name=""/>
        <dsp:cNvSpPr/>
      </dsp:nvSpPr>
      <dsp:spPr>
        <a:xfrm>
          <a:off x="0" y="2262981"/>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3. Wet wipes Environmental concerns</a:t>
          </a:r>
          <a:endParaRPr lang="en-US" sz="3600" kern="1200"/>
        </a:p>
      </dsp:txBody>
      <dsp:txXfrm>
        <a:off x="0" y="2262981"/>
        <a:ext cx="8229600" cy="1131490"/>
      </dsp:txXfrm>
    </dsp:sp>
    <dsp:sp modelId="{75D6AE59-BAFF-4454-9F1B-1D4AF0EA6C72}">
      <dsp:nvSpPr>
        <dsp:cNvPr id="0" name=""/>
        <dsp:cNvSpPr/>
      </dsp:nvSpPr>
      <dsp:spPr>
        <a:xfrm>
          <a:off x="0" y="339447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232F0-7AD9-41AA-89B8-C2C580FD5786}">
      <dsp:nvSpPr>
        <dsp:cNvPr id="0" name=""/>
        <dsp:cNvSpPr/>
      </dsp:nvSpPr>
      <dsp:spPr>
        <a:xfrm>
          <a:off x="0" y="3394472"/>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4. Flushing wet wipes.</a:t>
          </a:r>
          <a:endParaRPr lang="en-US" sz="3600" kern="1200"/>
        </a:p>
      </dsp:txBody>
      <dsp:txXfrm>
        <a:off x="0" y="3394472"/>
        <a:ext cx="8229600" cy="1131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AECDC-6C1F-4BD4-9BA9-7730E8EA36BF}">
      <dsp:nvSpPr>
        <dsp:cNvPr id="0" name=""/>
        <dsp:cNvSpPr/>
      </dsp:nvSpPr>
      <dsp:spPr>
        <a:xfrm>
          <a:off x="0" y="139170"/>
          <a:ext cx="5175384" cy="12647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In Europe we need to work together- “wastewater” and  the  “manufacturers” (the broad  nonwovens industry).</a:t>
          </a:r>
          <a:endParaRPr lang="en-US" sz="2300" kern="1200"/>
        </a:p>
      </dsp:txBody>
      <dsp:txXfrm>
        <a:off x="61741" y="200911"/>
        <a:ext cx="5051902" cy="1141288"/>
      </dsp:txXfrm>
    </dsp:sp>
    <dsp:sp modelId="{94499475-A67C-4C9E-B454-78C01CA9A4B2}">
      <dsp:nvSpPr>
        <dsp:cNvPr id="0" name=""/>
        <dsp:cNvSpPr/>
      </dsp:nvSpPr>
      <dsp:spPr>
        <a:xfrm>
          <a:off x="0" y="1470180"/>
          <a:ext cx="5175384" cy="126477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In my view  an independent facilitator / body  is  needed.</a:t>
          </a:r>
          <a:endParaRPr lang="en-US" sz="2300" kern="1200"/>
        </a:p>
      </dsp:txBody>
      <dsp:txXfrm>
        <a:off x="61741" y="1531921"/>
        <a:ext cx="5051902" cy="1141288"/>
      </dsp:txXfrm>
    </dsp:sp>
    <dsp:sp modelId="{26493D2E-FA1C-4B24-85E5-E375CE7AD76C}">
      <dsp:nvSpPr>
        <dsp:cNvPr id="0" name=""/>
        <dsp:cNvSpPr/>
      </dsp:nvSpPr>
      <dsp:spPr>
        <a:xfrm>
          <a:off x="0" y="2801190"/>
          <a:ext cx="5175384" cy="126477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The UK could  be a useful starting  point.</a:t>
          </a:r>
          <a:endParaRPr lang="en-US" sz="2300" kern="1200"/>
        </a:p>
      </dsp:txBody>
      <dsp:txXfrm>
        <a:off x="61741" y="2862931"/>
        <a:ext cx="5051902" cy="1141288"/>
      </dsp:txXfrm>
    </dsp:sp>
    <dsp:sp modelId="{67BE7D7B-ABB3-4C19-9586-267633238A1A}">
      <dsp:nvSpPr>
        <dsp:cNvPr id="0" name=""/>
        <dsp:cNvSpPr/>
      </dsp:nvSpPr>
      <dsp:spPr>
        <a:xfrm>
          <a:off x="0" y="4132200"/>
          <a:ext cx="5175384" cy="126477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The USA   with  Responsible Flushing Alliance  has done  some </a:t>
          </a:r>
          <a:r>
            <a:rPr lang="en-GB" sz="2300" kern="1200" dirty="0">
              <a:solidFill>
                <a:srgbClr val="FF0000"/>
              </a:solidFill>
            </a:rPr>
            <a:t>excellent work</a:t>
          </a:r>
          <a:r>
            <a:rPr lang="en-GB" sz="2300" kern="1200" dirty="0"/>
            <a:t>. Learnings  could usefully  be  transferred.</a:t>
          </a:r>
          <a:endParaRPr lang="en-US" sz="2300" kern="1200" dirty="0"/>
        </a:p>
      </dsp:txBody>
      <dsp:txXfrm>
        <a:off x="61741" y="4193941"/>
        <a:ext cx="5051902" cy="11412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04.395"/>
    </inkml:context>
    <inkml:brush xml:id="br0">
      <inkml:brushProperty name="width" value="0.05" units="cm"/>
      <inkml:brushProperty name="height" value="0.05" units="cm"/>
      <inkml:brushProperty name="color" value="#E71224"/>
    </inkml:brush>
  </inkml:definitions>
  <inkml:trace contextRef="#ctx0" brushRef="#br0">4066 441 24520,'-2'17'0,"-2"0"0,-4 1 0,-3-1 0,-3 0 0,-3 0 0,-4-1 0,-2 1 0,-3-1 0,-3 0 0,-3 0 0,-3 0 0,-2-1 0,-4 0 0,-2-1 0,-2 1 0,-4-2 0,-1 1 0,-3-1 0,-3-1 0,-1 0 0,-3 0 0,-1-1 0,-3-1 0,-2 0 0,-1-1 0,-2 0 0,-1-1 0,-2 0 0,-1-1 0,-1-1 0,-2 0 0,0-1 0,-1-1 0,-1 0 0,-1-1 0,0-1 0,0 0 0,-1-1 0,0-1 0,0 0 0,1-1 0,-1-1 0,1 0 0,1-1 0,0-1 0,0 0 0,2-1 0,1-1 0,0 0 0,2-1 0,1-1 0,2 0 0,1-1 0,2 0 0,1-1 0,3 0 0,1-1 0,2-1 0,3 0 0,2 0 0,2-1 0,2-1 0,3 1 0,2-2 0,3 1 0,3-1 0,2 0 0,3-1 0,3 0 0,3 0 0,3 0 0,3-1 0,3 1 0,3-1 0,3 0 0,3 0 0,3-1 0,3 1 0,4 0 0,2 0 0,4-1 0,3 1 0,3 0 0,3 0 0,3 0 0,3 0 0,3 1 0,3 0 0,3-1 0,3 2 0,3-1 0,3 1 0,2 0 0,3 0 0,3 1 0,2 0 0,3 1 0,2 0 0,2 1 0,2 0 0,3 0 0,2 1 0,1 1 0,3 0 0,1 1 0,2 0 0,1 1 0,2 0 0,1 1 0,2 1 0,0 0 0,1 1 0,2 1 0,0 0 0,0 1 0,1 1 0,1 0 0,-1 1 0,1 1 0,0 0 0,0 1 0,-1 1 0,0 0 0,0 1 0,-1 1 0,-1 0 0,-1 1 0,0 1 0,-2 0 0,-1 1 0,-1 1 0,-2 0 0,-1 1 0,-2 0 0,-1 1 0,-2 0 0,-3 1 0,-1 1 0,-3 0 0,-1 0 0,-3 1 0,-3 0 0,-1 1 0,-4 0 0,-2 1 0,-2 0 0,-4 0 0,-2 1 0,-3-1 0,-3 2 0,-3-1 0,-3 0 0,-2 1 0,-4 0 0,-3 0 0,-3 0 0,-3 0 0,-4 1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47.524"/>
    </inkml:context>
    <inkml:brush xml:id="br0">
      <inkml:brushProperty name="width" value="0.05" units="cm"/>
      <inkml:brushProperty name="height" value="0.05" units="cm"/>
      <inkml:brushProperty name="color" value="#E71224"/>
    </inkml:brush>
  </inkml:definitions>
  <inkml:trace contextRef="#ctx0" brushRef="#br0">159 1 24575,'-9'0'0,"0"0"0,1 1 0,-1 0 0,1 0 0,-1 1 0,1 0 0,0 0 0,-1 1 0,1 0 0,-10 6 0,14-6 0,0-1 0,1 1 0,-1 0 0,1 0 0,-1 1 0,1-1 0,0 1 0,0-1 0,1 1 0,-1 0 0,1 0 0,0 0 0,0 0 0,0 1 0,0-1 0,1 1 0,0-1 0,0 1 0,0-1 0,0 9 0,-2 10 0,2 0 0,0 1 0,2-1 0,0 0 0,2 0 0,8 36 0,-9-54 0,0 0 0,0-1 0,0 1 0,1-1 0,0 0 0,0 0 0,0 0 0,1 0 0,-1 0 0,1-1 0,0 0 0,0 0 0,0 0 0,0 0 0,0 0 0,9 3 0,6 1 0,-1 0 0,1-1 0,22 3 0,20 6 0,-42-9-1365,1-2-5461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49.07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50.73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52.28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16.923"/>
    </inkml:context>
    <inkml:brush xml:id="br0">
      <inkml:brushProperty name="width" value="0.05" units="cm"/>
      <inkml:brushProperty name="height" value="0.05" units="cm"/>
      <inkml:brushProperty name="color" value="#E71224"/>
    </inkml:brush>
  </inkml:definitions>
  <inkml:trace contextRef="#ctx0" brushRef="#br0">4337 422 24543,'-1'16'0,"-4"1"0,-4-1 0,-2 0 0,-4 1 0,-4-1 0,-2 0 0,-4 0 0,-3-1 0,-3 1 0,-3-1 0,-3 0 0,-3-1 0,-3 0 0,-3 0 0,-3 0 0,-2-1 0,-3 0 0,-3-1 0,-2 0 0,-2 0 0,-3-1 0,-2-1 0,-2 0 0,-2-1 0,-1 0 0,-3 0 0,-1-1 0,-1-1 0,-2-1 0,-2 0 0,0 0 0,-2-1 0,0-1 0,-1-1 0,-1 0 0,0-1 0,-1 0 0,0-1 0,0-1 0,0 0 0,0-1 0,0-1 0,1 0 0,0-1 0,1 0 0,0-1 0,2-1 0,0-1 0,2 0 0,1 0 0,1-1 0,2-1 0,2-1 0,1 0 0,2 0 0,2-1 0,3 0 0,1-1 0,3-1 0,1 0 0,4 0 0,2-1 0,3 0 0,2-1 0,3 0 0,3 0 0,3 0 0,3-1 0,2 0 0,4-1 0,4 1 0,2-1 0,3 0 0,4 0 0,3-1 0,3 1 0,4 0 0,3-1 0,3 1 0,4-1 0,3 1 0,3-1 0,4 1 0,3 0 0,3-1 0,4 1 0,3 1 0,2-1 0,4 1 0,4-1 0,2 2 0,3-1 0,3 1 0,3 0 0,3 0 0,2 1 0,3 0 0,2 1 0,4 0 0,1 1 0,3 0 0,1 0 0,3 1 0,2 1 0,2 0 0,1 0 0,2 2 0,2-1 0,1 2 0,1 0 0,2 0 0,0 2 0,2-1 0,0 2 0,1 0 0,0 1 0,1 0 0,0 1 0,0 1 0,0 0 0,0 1 0,0 1 0,-1 0 0,0 1 0,-1 0 0,-1 2 0,0-1 0,-2 2 0,0 0 0,-2 0 0,-2 2 0,-1-1 0,-1 2 0,-3 0 0,-1 0 0,-2 1 0,-2 1 0,-2 0 0,-3 0 0,-2 1 0,-2 0 0,-3 1 0,-3 0 0,-2 1 0,-3 0 0,-3 0 0,-3 1 0,-3-1 0,-3 2 0,-3-1 0,-3 1 0,-3-1 0,-4 1 0,-2 1 0,-4-1 0,-4 0 0,-2 1 0,-4-1 0,-4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29.825"/>
    </inkml:context>
    <inkml:brush xml:id="br0">
      <inkml:brushProperty name="width" value="0.05" units="cm"/>
      <inkml:brushProperty name="height" value="0.05" units="cm"/>
      <inkml:brushProperty name="color" value="#E71224"/>
    </inkml:brush>
  </inkml:definitions>
  <inkml:trace contextRef="#ctx0" brushRef="#br0">3638 465 24521,'-1'19'0,"-4"-1"0,-2 0 0,-2 0 0,-4 0 0,-2 0 0,-3 0 0,-3-1 0,-2 0 0,-3 0 0,-3 0 0,-2-1 0,-3 1 0,-2-2 0,-3 1 0,-1-1 0,-3-1 0,-3 0 0,-1 0 0,-3-1 0,-1 0 0,-3-1 0,-1 0 0,-2-1 0,-1-1 0,-3 0 0,0-1 0,-2 0 0,-1-1 0,-2-1 0,0 0 0,-2-1 0,0-1 0,-1 0 0,-1-2 0,0 1 0,-1-2 0,0 0 0,0-1 0,-1-1 0,1 0 0,-1-1 0,1-1 0,1 0 0,-1-2 0,2 1 0,-1-2 0,2 0 0,1-1 0,0-1 0,2 0 0,0-1 0,2-1 0,2 0 0,1-1 0,1 0 0,2-1 0,2-1 0,2 0 0,1-1 0,3 0 0,1-1 0,3 0 0,2 0 0,2-1 0,2-1 0,3 1 0,3-2 0,1 1 0,4-1 0,2 0 0,2 0 0,4 0 0,2-1 0,2 0 0,4 0 0,2 0 0,3 0 0,3 0 0,2-1 0,4 1 0,2 0 0,3 0 0,3 0 0,2 0 0,4 0 0,2 0 0,2 1 0,4-1 0,2 1 0,2 1 0,4-1 0,1 1 0,3 0 0,3 1 0,2 0 0,2 0 0,2 1 0,3 1 0,1-1 0,3 2 0,1 0 0,2 0 0,2 1 0,2 1 0,1 0 0,1 0 0,2 2 0,2 0 0,0 1 0,2 0 0,0 1 0,1 1 0,2 0 0,-1 1 0,2 1 0,-1 0 0,1 2 0,1 0 0,-1 0 0,1 2 0,-1 0 0,0 0 0,0 2 0,-1 0 0,0 1 0,-1 1 0,-1 0 0,0 1 0,-2 1 0,0 0 0,-2 1 0,-1 0 0,-2 2 0,0 0 0,-3 0 0,-1 1 0,-2 1 0,-1 0 0,-3 0 0,-1 2 0,-3-1 0,-1 1 0,-3 1 0,-3 0 0,-1 0 0,-3 1 0,-2 0 0,-3 1 0,-2-1 0,-3 1 0,-3 1 0,-2-1 0,-3 1 0,-3 0 0,-2 0 0,-4 0 0,-2 0 0,-2 0 0,-4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2:16.175"/>
    </inkml:context>
    <inkml:brush xml:id="br0">
      <inkml:brushProperty name="width" value="0.05" units="cm"/>
      <inkml:brushProperty name="height" value="0.05" units="cm"/>
      <inkml:brushProperty name="color" value="#E71224"/>
    </inkml:brush>
  </inkml:definitions>
  <inkml:trace contextRef="#ctx0" brushRef="#br0">5145 430 24533,'-2'17'0,"-4"0"0,-4 0 0,-3-1 0,-5 1 0,-4-1 0,-3 1 0,-5-1 0,-3 0 0,-4 0 0,-3-1 0,-4 0 0,-4 0 0,-3 0 0,-3-1 0,-4 0 0,-3-1 0,-3 0 0,-3 0 0,-3-1 0,-3 0 0,-3-1 0,-2 0 0,-2-1 0,-3-1 0,-2 0 0,-2 0 0,-2-1 0,-2-1 0,-2 0 0,-1-1 0,-1 0 0,-2-1 0,-1-1 0,0 0 0,-2-1 0,0-1 0,0-1 0,-1 0 0,0 0 0,0-2 0,0 0 0,0 0 0,1-1 0,1-1 0,0-1 0,2 0 0,0-1 0,1-1 0,2 0 0,2-1 0,1 0 0,2-1 0,2-1 0,2 0 0,2 0 0,2-1 0,3-1 0,3 0 0,2-1 0,3 0 0,3-1 0,3 0 0,3 0 0,3-1 0,3 0 0,4-1 0,4 0 0,3 0 0,3 0 0,4-1 0,4 0 0,4 0 0,3-1 0,5 1 0,3-1 0,4 1 0,4-1 0,4 0 0,4 0 0,4 0 0,4 0 0,4 1 0,4-1 0,4 0 0,3 1 0,5 0 0,3-1 0,4 2 0,4-1 0,4 0 0,3 1 0,3 0 0,4 1 0,4 0 0,3 0 0,3 0 0,3 1 0,3 1 0,3-1 0,3 2 0,2 0 0,3 0 0,3 1 0,2 0 0,2 1 0,2 0 0,2 1 0,2 1 0,1 0 0,2 1 0,2 1 0,1 0 0,0 0 0,2 2 0,0 0 0,1 1 0,1 0 0,0 1 0,0 1 0,0 0 0,0 1 0,-1 1 0,0 0 0,0 1 0,-2 0 0,0 2 0,-1 0 0,-2 0 0,-1 1 0,-1 1 0,-2 0 0,-2 1 0,-2 1 0,-2 0 0,-2 1 0,-3 0 0,-2 1 0,-2 0 0,-3 0 0,-3 2 0,-3-1 0,-3 1 0,-3 1 0,-3 0 0,-4 0 0,-3 0 0,-3 1 0,-4 0 0,-4 1 0,-3 0 0,-4-1 0,-3 2 0,-5-1 0,-3 0 0,-4 1 0,-5 0 0,-3-1 0,-4 1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2:51.962"/>
    </inkml:context>
    <inkml:brush xml:id="br0">
      <inkml:brushProperty name="width" value="0.05" units="cm"/>
      <inkml:brushProperty name="height" value="0.05" units="cm"/>
      <inkml:brushProperty name="color" value="#E71224"/>
    </inkml:brush>
  </inkml:definitions>
  <inkml:trace contextRef="#ctx0" brushRef="#br0">4224 443 24523,'-2'17'0,"-3"0"0,-3 1 0,-3-1 0,-4 0 0,-2 0 0,-4 0 0,-3-1 0,-4 1 0,-2-1 0,-3 0 0,-3-1 0,-3 1 0,-3-1 0,-3-1 0,-2 1 0,-3-2 0,-3 1 0,-2-1 0,-3-1 0,-1 0 0,-3 0 0,-2-1 0,-3-1 0,-1 0 0,-1 0 0,-3-2 0,-1 1 0,-2-2 0,-1 0 0,-1-1 0,-1 0 0,-2-1 0,0 0 0,-1-2 0,-1 0 0,0 0 0,0-2 0,-1 0 0,0 0 0,0-2 0,0 0 0,1 0 0,0-2 0,0 0 0,1 0 0,1-2 0,0 0 0,2-1 0,1 0 0,1-1 0,1 0 0,2-2 0,1 1 0,3-2 0,1 0 0,1 0 0,3-1 0,2-1 0,3 0 0,1 0 0,3-1 0,2-1 0,3 1 0,3-2 0,2 1 0,3-1 0,3-1 0,3 1 0,3-1 0,3 0 0,2-1 0,4 1 0,3-1 0,4 0 0,2 0 0,4 0 0,3-1 0,3 1 0,3 0 0,4-1 0,3 1 0,3 0 0,3 0 0,4 0 0,2 0 0,4 0 0,3 0 0,4 1 0,2 0 0,3 0 0,3 0 0,3 1 0,3 0 0,3 0 0,2 1 0,3 0 0,3 1 0,2 0 0,3 0 0,1 1 0,3 1 0,2 0 0,3 0 0,1 1 0,1 1 0,3 0 0,1 1 0,2 0 0,1 1 0,1 1 0,1 0 0,2 1 0,0 1 0,1 0 0,1 1 0,0 1 0,0 0 0,1 1 0,0 1 0,0 0 0,0 1 0,-1 1 0,0 0 0,0 1 0,-1 1 0,-1 0 0,0 1 0,-2 1 0,-1 0 0,-1 1 0,-1 1 0,-2 0 0,-1 1 0,-3 0 0,-1 1 0,-1 1 0,-3 0 0,-2 0 0,-3 1 0,-1 1 0,-3 0 0,-2 0 0,-3 1 0,-3 0 0,-2 1 0,-3 0 0,-3 0 0,-3 1 0,-3 0 0,-3 0 0,-2 0 0,-4 1 0,-3 0 0,-4 0 0,-2 0 0,-4 0 0,-3 0 0,-3 0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08.54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18.001"/>
    </inkml:context>
    <inkml:brush xml:id="br0">
      <inkml:brushProperty name="width" value="0.05" units="cm"/>
      <inkml:brushProperty name="height" value="0.05" units="cm"/>
      <inkml:brushProperty name="color" value="#E71224"/>
    </inkml:brush>
  </inkml:definitions>
  <inkml:trace contextRef="#ctx0" brushRef="#br0">1 104 24496,'13833'0'0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29.424"/>
    </inkml:context>
    <inkml:brush xml:id="br0">
      <inkml:brushProperty name="width" value="0.05" units="cm"/>
      <inkml:brushProperty name="height" value="0.05" units="cm"/>
      <inkml:brushProperty name="color" value="#E71224"/>
    </inkml:brush>
  </inkml:definitions>
  <inkml:trace contextRef="#ctx0" brushRef="#br0">0 6 24509,'14353'0'0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38.824"/>
    </inkml:context>
    <inkml:brush xml:id="br0">
      <inkml:brushProperty name="width" value="0.05" units="cm"/>
      <inkml:brushProperty name="height" value="0.05" units="cm"/>
      <inkml:brushProperty name="color" value="#E71224"/>
    </inkml:brush>
  </inkml:definitions>
  <inkml:trace contextRef="#ctx0" brushRef="#br0">1 1 24575,'110'61'0,"-86"-47"0,31 20 0,-37-22 0,0-1 0,0 0 0,30 11 0,-9-12 0,-33-9 0,1 0 0,-1 0 0,0 1 0,0 0 0,0 0 0,0 1 0,0 0 0,6 4 0,-6-4 0,0 0 0,1 0 0,0-1 0,-1 1 0,1-2 0,0 1 0,0-1 0,0 0 0,0 0 0,0 0 0,12-2 0,-12 1 0,1 0 0,-1 0 0,0 0 0,0 1 0,1 0 0,-1 1 0,0 0 0,0 0 0,-1 0 0,12 6 0,-15-5 0,1 0 0,-1 1 0,0-1 0,0 1 0,0-1 0,-1 1 0,1 0 0,-1 0 0,0 0 0,0 0 0,0 1 0,-1-1 0,1 1 0,-1-1 0,0 1 0,0-1 0,-1 1 0,1 5 0,0 8 0,-1 1 0,0 0 0,-3 20 0,2-37 0,1 1 0,-1-1 0,0 0 0,1 1 0,-1-1 0,0 0 0,0 1 0,-1-1 0,1 0 0,0 0 0,-1 0 0,1 0 0,-1 0 0,0-1 0,1 1 0,-1 0 0,0-1 0,0 1 0,0-1 0,0 0 0,-1 0 0,1 0 0,0 0 0,0 0 0,-1 0 0,1 0 0,-1-1 0,1 1 0,0-1 0,-3 1 0,-11 0 0,0 0 0,1-1 0,-29-4 0,13 2 0,9 1-1365,3 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B6211-998E-48DE-8786-F5F884ACFA7B}" type="datetimeFigureOut">
              <a:rPr lang="en-GB" smtClean="0"/>
              <a:t>14/11/2025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BCE9B-1BF3-48EB-88AD-695FB3A912AD}" type="slidenum">
              <a:rPr lang="en-GB" smtClean="0"/>
              <a:t>‹#›</a:t>
            </a:fld>
            <a:endParaRPr lang="en-GB"/>
          </a:p>
        </p:txBody>
      </p:sp>
    </p:spTree>
    <p:extLst>
      <p:ext uri="{BB962C8B-B14F-4D97-AF65-F5344CB8AC3E}">
        <p14:creationId xmlns:p14="http://schemas.microsoft.com/office/powerpoint/2010/main" val="158254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BCE9B-1BF3-48EB-88AD-695FB3A912AD}" type="slidenum">
              <a:rPr lang="en-GB" smtClean="0"/>
              <a:t>45</a:t>
            </a:fld>
            <a:endParaRPr lang="en-GB"/>
          </a:p>
        </p:txBody>
      </p:sp>
    </p:spTree>
    <p:extLst>
      <p:ext uri="{BB962C8B-B14F-4D97-AF65-F5344CB8AC3E}">
        <p14:creationId xmlns:p14="http://schemas.microsoft.com/office/powerpoint/2010/main" val="407027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6_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hyperlink" Target="https://www.iso.org/standard/66095.html"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davidejamesconsulting.co.uk/" TargetMode="External"/><Relationship Id="rId2" Type="http://schemas.openxmlformats.org/officeDocument/2006/relationships/hyperlink" Target="mailto:David@davidejamesconsulting.co.uk" TargetMode="Externa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mailto:Enquiries@davidejamesconsulting.co.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66.png"/><Relationship Id="rId18" Type="http://schemas.openxmlformats.org/officeDocument/2006/relationships/customXml" Target="../ink/ink9.xml"/><Relationship Id="rId3" Type="http://schemas.openxmlformats.org/officeDocument/2006/relationships/image" Target="../media/image61.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customXml" Target="../ink/ink6.xml"/><Relationship Id="rId17" Type="http://schemas.openxmlformats.org/officeDocument/2006/relationships/image" Target="../media/image68.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image" Target="../media/image65.png"/><Relationship Id="rId24" Type="http://schemas.openxmlformats.org/officeDocument/2006/relationships/customXml" Target="../ink/ink13.xml"/><Relationship Id="rId5" Type="http://schemas.openxmlformats.org/officeDocument/2006/relationships/image" Target="../media/image62.png"/><Relationship Id="rId15" Type="http://schemas.openxmlformats.org/officeDocument/2006/relationships/image" Target="../media/image67.png"/><Relationship Id="rId23" Type="http://schemas.openxmlformats.org/officeDocument/2006/relationships/customXml" Target="../ink/ink12.xml"/><Relationship Id="rId10" Type="http://schemas.openxmlformats.org/officeDocument/2006/relationships/customXml" Target="../ink/ink5.xml"/><Relationship Id="rId19" Type="http://schemas.openxmlformats.org/officeDocument/2006/relationships/image" Target="../media/image69.png"/><Relationship Id="rId4" Type="http://schemas.openxmlformats.org/officeDocument/2006/relationships/customXml" Target="../ink/ink2.xml"/><Relationship Id="rId9" Type="http://schemas.openxmlformats.org/officeDocument/2006/relationships/image" Target="../media/image64.png"/><Relationship Id="rId14" Type="http://schemas.openxmlformats.org/officeDocument/2006/relationships/customXml" Target="../ink/ink7.xml"/><Relationship Id="rId22" Type="http://schemas.openxmlformats.org/officeDocument/2006/relationships/customXml" Target="../ink/ink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eau.org/"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eureau.org/documents/diverse/8073-eureau-letter-to-iso-tc224-on-dis18671/fil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png"/><Relationship Id="rId12" Type="http://schemas.openxmlformats.org/officeDocument/2006/relationships/image" Target="../media/image52.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5.png"/><Relationship Id="rId7" Type="http://schemas.openxmlformats.org/officeDocument/2006/relationships/image" Target="../media/image58.emf"/><Relationship Id="rId12" Type="http://schemas.openxmlformats.org/officeDocument/2006/relationships/image" Target="../media/image73.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emf"/><Relationship Id="rId11" Type="http://schemas.openxmlformats.org/officeDocument/2006/relationships/image" Target="../media/image72.png"/><Relationship Id="rId5" Type="http://schemas.openxmlformats.org/officeDocument/2006/relationships/image" Target="../media/image57.PNG"/><Relationship Id="rId10"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hyperlink" Target="https://www.his.org.uk/training-events/water-safety-in-healthcare" TargetMode="External"/><Relationship Id="rId3" Type="http://schemas.openxmlformats.org/officeDocument/2006/relationships/hyperlink" Target="https://www.ciwem.org/training/introduction-to-the-uk-water-industry" TargetMode="External"/><Relationship Id="rId7" Type="http://schemas.openxmlformats.org/officeDocument/2006/relationships/hyperlink" Target="https://www.his.org.uk/" TargetMode="External"/><Relationship Id="rId2" Type="http://schemas.openxmlformats.org/officeDocument/2006/relationships/hyperlink" Target="https://www.ciwem.org/" TargetMode="External"/><Relationship Id="rId1" Type="http://schemas.openxmlformats.org/officeDocument/2006/relationships/slideLayout" Target="../slideLayouts/slideLayout6.xml"/><Relationship Id="rId6" Type="http://schemas.openxmlformats.org/officeDocument/2006/relationships/hyperlink" Target="https://www.ciwem.org/training/sludge-treatment-and-management" TargetMode="External"/><Relationship Id="rId5" Type="http://schemas.openxmlformats.org/officeDocument/2006/relationships/hyperlink" Target="https://www.ciwem.org/training/anaerobic-digestion" TargetMode="External"/><Relationship Id="rId4" Type="http://schemas.openxmlformats.org/officeDocument/2006/relationships/hyperlink" Target="https://www.ciwem.org/training/municipal-waste-water-treatmen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egrocer.co.uk/analysis-and-features/are-retailers-and-suppliers-doing-enough-in-the-war-on-wet-wipes/710200.article" TargetMode="External"/><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v.uk/government/publications/independent-water-commission-review-of-the-water-sector" TargetMode="External"/><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hyperlink" Target="https://binthewipe.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edana.org/how-we-take-action/wet-wipes-disposal" TargetMode="External"/><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avidejamesconsulting.co.uk/" TargetMode="External"/><Relationship Id="rId7" Type="http://schemas.openxmlformats.org/officeDocument/2006/relationships/image" Target="../media/image83.jpg"/><Relationship Id="rId2" Type="http://schemas.openxmlformats.org/officeDocument/2006/relationships/hyperlink" Target="mailto:David@davidejamesconsulting.co.uk" TargetMode="External"/><Relationship Id="rId1" Type="http://schemas.openxmlformats.org/officeDocument/2006/relationships/slideLayout" Target="../slideLayouts/slideLayout7.xml"/><Relationship Id="rId6" Type="http://schemas.openxmlformats.org/officeDocument/2006/relationships/hyperlink" Target="https://calendly.com/david-davidejamesconsulting/new-meeting" TargetMode="External"/><Relationship Id="rId5" Type="http://schemas.openxmlformats.org/officeDocument/2006/relationships/hyperlink" Target="https://calendly.com/david-davidejamesconsulting/new-meeting-2" TargetMode="External"/><Relationship Id="rId4" Type="http://schemas.openxmlformats.org/officeDocument/2006/relationships/hyperlink" Target="mailto:Enquiries@davidejamesconsulting.co.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hansard.parliament.uk/commons/2025-11-03/debates/5af90717-6363-47f1-9b3f-4badcfc9346b/DraftEnvironmentalProtection(WetWipesContainingPlastic)(England)Regulations2025"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protect.checkpoint.com/v2/r01/___https:/hansard.parliament.uk/Lords/2025-11-10/debates/9A4F2967-D9A2-40D4-9B58-5253BD927504/EnvironmentalProtection(WetWipesContainingPlastic)(England)Regulations2025___.YzJ1Om1hZ25lcmFjb3Jwb3JhdGlvbjpjOm86MTM2N2M4YTYzMDliNDI0OWZmYzUyOGVlZmU3YmExMWY6Nzo5NzVjOjk5MWMxNmQwMThlNDQ3MTA2NDk3MjU0ZGZmYzIzM2ZlZmU2YjY2ZDYwMThkMmRiMjA0ZGE0MzY5OTBiNmEzNmE6aDpUOkY"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iso.org/deliverables-all.html"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FECA-73E1-7267-3A74-FAB9D2E192E9}"/>
              </a:ext>
            </a:extLst>
          </p:cNvPr>
          <p:cNvSpPr>
            <a:spLocks noGrp="1"/>
          </p:cNvSpPr>
          <p:nvPr>
            <p:ph type="title"/>
          </p:nvPr>
        </p:nvSpPr>
        <p:spPr>
          <a:xfrm>
            <a:off x="291135" y="5705357"/>
            <a:ext cx="8183880" cy="640081"/>
          </a:xfrm>
        </p:spPr>
        <p:txBody>
          <a:bodyPr>
            <a:normAutofit fontScale="90000"/>
          </a:bodyPr>
          <a:lstStyle/>
          <a:p>
            <a:r>
              <a:rPr lang="en-GB" sz="2200" dirty="0"/>
              <a:t>“Stuck in the pipes: The global gridlock on an International Flushability </a:t>
            </a:r>
            <a:r>
              <a:rPr lang="en-GB" sz="1800" dirty="0"/>
              <a:t>standard” or “ When flush comes to shove: Why </a:t>
            </a:r>
            <a:r>
              <a:rPr lang="en-GB" sz="1800" dirty="0">
                <a:solidFill>
                  <a:srgbClr val="FF0000"/>
                </a:solidFill>
              </a:rPr>
              <a:t>consensus</a:t>
            </a:r>
            <a:r>
              <a:rPr lang="en-GB" sz="1800" dirty="0"/>
              <a:t> on </a:t>
            </a:r>
            <a:r>
              <a:rPr lang="en-GB" sz="1800" dirty="0" err="1"/>
              <a:t>flushables</a:t>
            </a:r>
            <a:r>
              <a:rPr lang="en-GB" sz="1800" dirty="0"/>
              <a:t> remains elusive”.</a:t>
            </a:r>
            <a:br>
              <a:rPr lang="en-GB" dirty="0"/>
            </a:br>
            <a:endParaRPr lang="en-GB" sz="2800" dirty="0"/>
          </a:p>
        </p:txBody>
      </p:sp>
      <p:pic>
        <p:nvPicPr>
          <p:cNvPr id="4" name="Picture 3" descr="A close-up of a pipe&#10;&#10;AI-generated content may be incorrect.">
            <a:extLst>
              <a:ext uri="{FF2B5EF4-FFF2-40B4-BE49-F238E27FC236}">
                <a16:creationId xmlns:a16="http://schemas.microsoft.com/office/drawing/2014/main" id="{4D4DDEA2-F2D0-5371-0181-A4BC1EF98171}"/>
              </a:ext>
            </a:extLst>
          </p:cNvPr>
          <p:cNvPicPr>
            <a:picLocks noChangeAspect="1"/>
          </p:cNvPicPr>
          <p:nvPr/>
        </p:nvPicPr>
        <p:blipFill>
          <a:blip r:embed="rId2"/>
          <a:srcRect t="10648" r="1" b="30252"/>
          <a:stretch>
            <a:fillRect/>
          </a:stretch>
        </p:blipFill>
        <p:spPr>
          <a:xfrm>
            <a:off x="480060" y="351559"/>
            <a:ext cx="8183880" cy="4836795"/>
          </a:xfrm>
          <a:prstGeom prst="rect">
            <a:avLst/>
          </a:prstGeom>
          <a:ln w="19050">
            <a:solidFill>
              <a:schemeClr val="tx1"/>
            </a:solidFill>
            <a:miter lim="800000"/>
          </a:ln>
        </p:spPr>
      </p:pic>
      <p:pic>
        <p:nvPicPr>
          <p:cNvPr id="3" name="Picture 2">
            <a:extLst>
              <a:ext uri="{FF2B5EF4-FFF2-40B4-BE49-F238E27FC236}">
                <a16:creationId xmlns:a16="http://schemas.microsoft.com/office/drawing/2014/main" id="{94845234-9694-BDDB-EB65-C2B2A0F7106E}"/>
              </a:ext>
            </a:extLst>
          </p:cNvPr>
          <p:cNvPicPr>
            <a:picLocks noChangeAspect="1"/>
          </p:cNvPicPr>
          <p:nvPr/>
        </p:nvPicPr>
        <p:blipFill>
          <a:blip r:embed="rId3"/>
          <a:stretch>
            <a:fillRect/>
          </a:stretch>
        </p:blipFill>
        <p:spPr>
          <a:xfrm>
            <a:off x="7273022" y="328888"/>
            <a:ext cx="1390918" cy="979251"/>
          </a:xfrm>
          <a:prstGeom prst="rect">
            <a:avLst/>
          </a:prstGeom>
        </p:spPr>
      </p:pic>
      <p:sp>
        <p:nvSpPr>
          <p:cNvPr id="5" name="TextBox 4">
            <a:extLst>
              <a:ext uri="{FF2B5EF4-FFF2-40B4-BE49-F238E27FC236}">
                <a16:creationId xmlns:a16="http://schemas.microsoft.com/office/drawing/2014/main" id="{2EA22B45-B125-E542-89B8-08CE51D8AEE0}"/>
              </a:ext>
            </a:extLst>
          </p:cNvPr>
          <p:cNvSpPr txBox="1"/>
          <p:nvPr/>
        </p:nvSpPr>
        <p:spPr>
          <a:xfrm>
            <a:off x="6423472" y="512562"/>
            <a:ext cx="1057983" cy="400110"/>
          </a:xfrm>
          <a:prstGeom prst="rect">
            <a:avLst/>
          </a:prstGeom>
          <a:noFill/>
        </p:spPr>
        <p:txBody>
          <a:bodyPr wrap="square" rtlCol="0">
            <a:spAutoFit/>
          </a:bodyPr>
          <a:lstStyle/>
          <a:p>
            <a:r>
              <a:rPr lang="en-GB" sz="1000" dirty="0">
                <a:solidFill>
                  <a:srgbClr val="FF0000"/>
                </a:solidFill>
              </a:rPr>
              <a:t>DRAFT </a:t>
            </a:r>
            <a:r>
              <a:rPr lang="en-GB" sz="1000" dirty="0"/>
              <a:t>DNF SYMBOL (ISO)</a:t>
            </a:r>
          </a:p>
        </p:txBody>
      </p:sp>
    </p:spTree>
    <p:extLst>
      <p:ext uri="{BB962C8B-B14F-4D97-AF65-F5344CB8AC3E}">
        <p14:creationId xmlns:p14="http://schemas.microsoft.com/office/powerpoint/2010/main" val="25103008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ISO Committee Membership &amp; Liaisons</a:t>
            </a:r>
          </a:p>
        </p:txBody>
      </p:sp>
      <p:graphicFrame>
        <p:nvGraphicFramePr>
          <p:cNvPr id="3" name="Table 2"/>
          <p:cNvGraphicFramePr>
            <a:graphicFrameLocks noGrp="1"/>
          </p:cNvGraphicFramePr>
          <p:nvPr>
            <p:extLst>
              <p:ext uri="{D42A27DB-BD31-4B8C-83A1-F6EECF244321}">
                <p14:modId xmlns:p14="http://schemas.microsoft.com/office/powerpoint/2010/main" val="1312603680"/>
              </p:ext>
            </p:extLst>
          </p:nvPr>
        </p:nvGraphicFramePr>
        <p:xfrm>
          <a:off x="349891" y="1435474"/>
          <a:ext cx="8229600" cy="31089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548640">
                <a:tc>
                  <a:txBody>
                    <a:bodyPr/>
                    <a:lstStyle/>
                    <a:p>
                      <a:pPr algn="ctr"/>
                      <a:r>
                        <a:rPr sz="1400"/>
                        <a:t>Category</a:t>
                      </a:r>
                    </a:p>
                  </a:txBody>
                  <a:tcPr/>
                </a:tc>
                <a:tc>
                  <a:txBody>
                    <a:bodyPr/>
                    <a:lstStyle/>
                    <a:p>
                      <a:pPr algn="ctr"/>
                      <a:r>
                        <a:rPr sz="1400"/>
                        <a:t>Who they are</a:t>
                      </a:r>
                    </a:p>
                  </a:txBody>
                  <a:tcPr/>
                </a:tc>
                <a:tc>
                  <a:txBody>
                    <a:bodyPr/>
                    <a:lstStyle/>
                    <a:p>
                      <a:pPr algn="ctr"/>
                      <a:r>
                        <a:rPr sz="1400"/>
                        <a:t>Rights &amp; Role</a:t>
                      </a:r>
                    </a:p>
                  </a:txBody>
                  <a:tcPr/>
                </a:tc>
                <a:tc>
                  <a:txBody>
                    <a:bodyPr/>
                    <a:lstStyle/>
                    <a:p>
                      <a:pPr algn="ctr"/>
                      <a:r>
                        <a:rPr sz="1400" dirty="0"/>
                        <a:t>Voting Rights</a:t>
                      </a:r>
                    </a:p>
                  </a:txBody>
                  <a:tcPr/>
                </a:tc>
                <a:extLst>
                  <a:ext uri="{0D108BD9-81ED-4DB2-BD59-A6C34878D82A}">
                    <a16:rowId xmlns:a16="http://schemas.microsoft.com/office/drawing/2014/main" val="10000"/>
                  </a:ext>
                </a:extLst>
              </a:tr>
              <a:tr h="548640">
                <a:tc>
                  <a:txBody>
                    <a:bodyPr/>
                    <a:lstStyle/>
                    <a:p>
                      <a:r>
                        <a:rPr sz="1400" dirty="0">
                          <a:solidFill>
                            <a:srgbClr val="FF0000"/>
                          </a:solidFill>
                        </a:rPr>
                        <a:t>P-members (Participating)</a:t>
                      </a:r>
                    </a:p>
                  </a:txBody>
                  <a:tcPr/>
                </a:tc>
                <a:tc>
                  <a:txBody>
                    <a:bodyPr/>
                    <a:lstStyle/>
                    <a:p>
                      <a:r>
                        <a:rPr sz="1400" dirty="0"/>
                        <a:t>NSBs that commit to active participation</a:t>
                      </a:r>
                    </a:p>
                  </a:txBody>
                  <a:tcPr/>
                </a:tc>
                <a:tc>
                  <a:txBody>
                    <a:bodyPr/>
                    <a:lstStyle/>
                    <a:p>
                      <a:r>
                        <a:rPr sz="1400"/>
                        <a:t>Attend meetings, submit comments, nominate experts, must vote on drafts</a:t>
                      </a:r>
                    </a:p>
                  </a:txBody>
                  <a:tcPr/>
                </a:tc>
                <a:tc>
                  <a:txBody>
                    <a:bodyPr/>
                    <a:lstStyle/>
                    <a:p>
                      <a:r>
                        <a:rPr sz="1400"/>
                        <a:t>✅ Yes</a:t>
                      </a:r>
                    </a:p>
                  </a:txBody>
                  <a:tcPr/>
                </a:tc>
                <a:extLst>
                  <a:ext uri="{0D108BD9-81ED-4DB2-BD59-A6C34878D82A}">
                    <a16:rowId xmlns:a16="http://schemas.microsoft.com/office/drawing/2014/main" val="10001"/>
                  </a:ext>
                </a:extLst>
              </a:tr>
              <a:tr h="548640">
                <a:tc>
                  <a:txBody>
                    <a:bodyPr/>
                    <a:lstStyle/>
                    <a:p>
                      <a:r>
                        <a:rPr sz="1400"/>
                        <a:t>O-members (Observing)</a:t>
                      </a:r>
                    </a:p>
                  </a:txBody>
                  <a:tcPr/>
                </a:tc>
                <a:tc>
                  <a:txBody>
                    <a:bodyPr/>
                    <a:lstStyle/>
                    <a:p>
                      <a:r>
                        <a:rPr sz="1400"/>
                        <a:t>NSBs that only wish to follow the work</a:t>
                      </a:r>
                    </a:p>
                  </a:txBody>
                  <a:tcPr/>
                </a:tc>
                <a:tc>
                  <a:txBody>
                    <a:bodyPr/>
                    <a:lstStyle/>
                    <a:p>
                      <a:r>
                        <a:rPr sz="1400"/>
                        <a:t>Receive documents, may comment, may attend as observers</a:t>
                      </a:r>
                    </a:p>
                  </a:txBody>
                  <a:tcPr/>
                </a:tc>
                <a:tc>
                  <a:txBody>
                    <a:bodyPr/>
                    <a:lstStyle/>
                    <a:p>
                      <a:r>
                        <a:rPr sz="1400"/>
                        <a:t>❌ No</a:t>
                      </a:r>
                    </a:p>
                  </a:txBody>
                  <a:tcPr/>
                </a:tc>
                <a:extLst>
                  <a:ext uri="{0D108BD9-81ED-4DB2-BD59-A6C34878D82A}">
                    <a16:rowId xmlns:a16="http://schemas.microsoft.com/office/drawing/2014/main" val="10002"/>
                  </a:ext>
                </a:extLst>
              </a:tr>
              <a:tr h="548640">
                <a:tc>
                  <a:txBody>
                    <a:bodyPr/>
                    <a:lstStyle/>
                    <a:p>
                      <a:r>
                        <a:rPr sz="1400"/>
                        <a:t>A-liaisons</a:t>
                      </a:r>
                    </a:p>
                  </a:txBody>
                  <a:tcPr/>
                </a:tc>
                <a:tc>
                  <a:txBody>
                    <a:bodyPr/>
                    <a:lstStyle/>
                    <a:p>
                      <a:r>
                        <a:rPr sz="1400"/>
                        <a:t>External orgs with broad relevance (e.g., IEC, ITU, trade bodies)</a:t>
                      </a:r>
                    </a:p>
                  </a:txBody>
                  <a:tcPr/>
                </a:tc>
                <a:tc>
                  <a:txBody>
                    <a:bodyPr/>
                    <a:lstStyle/>
                    <a:p>
                      <a:r>
                        <a:rPr sz="1400"/>
                        <a:t>Contribute input, attend meetings, receive documents</a:t>
                      </a:r>
                    </a:p>
                  </a:txBody>
                  <a:tcPr/>
                </a:tc>
                <a:tc>
                  <a:txBody>
                    <a:bodyPr/>
                    <a:lstStyle/>
                    <a:p>
                      <a:r>
                        <a:rPr sz="1400"/>
                        <a:t>❌ No</a:t>
                      </a:r>
                    </a:p>
                  </a:txBody>
                  <a:tcPr/>
                </a:tc>
                <a:extLst>
                  <a:ext uri="{0D108BD9-81ED-4DB2-BD59-A6C34878D82A}">
                    <a16:rowId xmlns:a16="http://schemas.microsoft.com/office/drawing/2014/main" val="10003"/>
                  </a:ext>
                </a:extLst>
              </a:tr>
              <a:tr h="548640">
                <a:tc>
                  <a:txBody>
                    <a:bodyPr/>
                    <a:lstStyle/>
                    <a:p>
                      <a:r>
                        <a:rPr sz="1400" dirty="0">
                          <a:solidFill>
                            <a:srgbClr val="FF0000"/>
                          </a:solidFill>
                        </a:rPr>
                        <a:t>D-liaisons</a:t>
                      </a:r>
                    </a:p>
                  </a:txBody>
                  <a:tcPr/>
                </a:tc>
                <a:tc>
                  <a:txBody>
                    <a:bodyPr/>
                    <a:lstStyle/>
                    <a:p>
                      <a:r>
                        <a:rPr sz="1400" dirty="0"/>
                        <a:t>External orgs directly linked (e.g., industry associations, NGOs)</a:t>
                      </a:r>
                      <a:r>
                        <a:rPr lang="en-GB" sz="1400" dirty="0"/>
                        <a:t> e.g. </a:t>
                      </a:r>
                      <a:r>
                        <a:rPr lang="en-GB" sz="1400" dirty="0">
                          <a:solidFill>
                            <a:srgbClr val="FF0000"/>
                          </a:solidFill>
                        </a:rPr>
                        <a:t>INDA/ EDANA</a:t>
                      </a:r>
                      <a:endParaRPr sz="1400" dirty="0">
                        <a:solidFill>
                          <a:srgbClr val="FF0000"/>
                        </a:solidFill>
                      </a:endParaRPr>
                    </a:p>
                  </a:txBody>
                  <a:tcPr/>
                </a:tc>
                <a:tc>
                  <a:txBody>
                    <a:bodyPr/>
                    <a:lstStyle/>
                    <a:p>
                      <a:r>
                        <a:rPr sz="1400" dirty="0"/>
                        <a:t>Nominate experts, participate in discussions, provide technical input</a:t>
                      </a:r>
                      <a:r>
                        <a:rPr lang="en-GB" sz="1400" dirty="0"/>
                        <a:t>. </a:t>
                      </a:r>
                      <a:r>
                        <a:rPr lang="en-GB" sz="1400" dirty="0">
                          <a:solidFill>
                            <a:srgbClr val="FF0000"/>
                          </a:solidFill>
                        </a:rPr>
                        <a:t>Cannot be project leaders or convenors</a:t>
                      </a:r>
                      <a:r>
                        <a:rPr lang="en-GB" sz="1400" dirty="0"/>
                        <a:t>.</a:t>
                      </a:r>
                      <a:endParaRPr sz="1400" dirty="0"/>
                    </a:p>
                  </a:txBody>
                  <a:tcPr/>
                </a:tc>
                <a:tc>
                  <a:txBody>
                    <a:bodyPr/>
                    <a:lstStyle/>
                    <a:p>
                      <a:r>
                        <a:rPr sz="1400" dirty="0"/>
                        <a:t>❌ No</a:t>
                      </a:r>
                    </a:p>
                  </a:txBody>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1AC33EE4-1808-2F51-FCDA-6997E4770930}"/>
              </a:ext>
            </a:extLst>
          </p:cNvPr>
          <p:cNvSpPr txBox="1"/>
          <p:nvPr/>
        </p:nvSpPr>
        <p:spPr>
          <a:xfrm>
            <a:off x="349891" y="4730778"/>
            <a:ext cx="8229600" cy="1600438"/>
          </a:xfrm>
          <a:prstGeom prst="rect">
            <a:avLst/>
          </a:prstGeom>
          <a:noFill/>
        </p:spPr>
        <p:txBody>
          <a:bodyPr wrap="square" rtlCol="0">
            <a:spAutoFit/>
          </a:bodyPr>
          <a:lstStyle/>
          <a:p>
            <a:r>
              <a:rPr lang="en-GB" sz="1400" dirty="0"/>
              <a:t>A </a:t>
            </a:r>
            <a:r>
              <a:rPr lang="en-GB" sz="1400" b="1" dirty="0">
                <a:solidFill>
                  <a:srgbClr val="FF0000"/>
                </a:solidFill>
              </a:rPr>
              <a:t>working group </a:t>
            </a:r>
            <a:r>
              <a:rPr lang="en-GB" sz="1400" dirty="0"/>
              <a:t>comprises a restricted number of </a:t>
            </a:r>
            <a:r>
              <a:rPr lang="en-GB" sz="1400" b="1" dirty="0"/>
              <a:t>experts</a:t>
            </a:r>
            <a:r>
              <a:rPr lang="en-GB" sz="1400" dirty="0"/>
              <a:t> individually appointed by the</a:t>
            </a:r>
            <a:r>
              <a:rPr lang="en-GB" sz="1400" b="1" dirty="0"/>
              <a:t> P-members</a:t>
            </a:r>
            <a:r>
              <a:rPr lang="en-GB" sz="1400" dirty="0"/>
              <a:t>, A-liaisons of the parent committee and</a:t>
            </a:r>
            <a:r>
              <a:rPr lang="en-GB" sz="1400" b="1" dirty="0"/>
              <a:t> D-liaison </a:t>
            </a:r>
            <a:r>
              <a:rPr lang="en-GB" sz="1400" dirty="0"/>
              <a:t>organisations, brought together to deal with the </a:t>
            </a:r>
            <a:r>
              <a:rPr lang="en-GB" sz="1400" b="1" dirty="0"/>
              <a:t>specific task </a:t>
            </a:r>
            <a:r>
              <a:rPr lang="en-GB" sz="1400" dirty="0"/>
              <a:t>allocated to the working group. </a:t>
            </a:r>
            <a:r>
              <a:rPr lang="en-GB" sz="1400" b="1" dirty="0"/>
              <a:t>The experts act in a personal capacity and not as the official representative of the P-member </a:t>
            </a:r>
            <a:r>
              <a:rPr lang="en-GB" sz="1400" dirty="0"/>
              <a:t>or A-liaison organization (see 1.17) by which they have been appointed with the exception of those appointed by D-liaison organizations (see 1.17). </a:t>
            </a:r>
          </a:p>
          <a:p>
            <a:r>
              <a:rPr lang="en-GB" sz="1400" b="1" dirty="0">
                <a:solidFill>
                  <a:srgbClr val="00B0F0"/>
                </a:solidFill>
              </a:rPr>
              <a:t>Categories of Stakeholder</a:t>
            </a:r>
            <a:r>
              <a:rPr lang="en-GB" sz="1400" dirty="0"/>
              <a:t>: </a:t>
            </a:r>
            <a:r>
              <a:rPr lang="en-GB" sz="1400" b="1" dirty="0"/>
              <a:t>A</a:t>
            </a:r>
            <a:r>
              <a:rPr lang="en-GB" sz="1400" dirty="0"/>
              <a:t>= Industry &amp; commerce, </a:t>
            </a:r>
            <a:r>
              <a:rPr lang="en-GB" sz="1400" b="1" dirty="0"/>
              <a:t>B</a:t>
            </a:r>
            <a:r>
              <a:rPr lang="en-GB" sz="1400" dirty="0"/>
              <a:t>= Government, </a:t>
            </a:r>
            <a:r>
              <a:rPr lang="en-GB" sz="1400" b="1" dirty="0"/>
              <a:t>C</a:t>
            </a:r>
            <a:r>
              <a:rPr lang="en-GB" sz="1400" dirty="0"/>
              <a:t>= Consumers</a:t>
            </a:r>
            <a:r>
              <a:rPr lang="en-GB" sz="1400" b="1" dirty="0"/>
              <a:t>, E</a:t>
            </a:r>
            <a:r>
              <a:rPr lang="en-GB" sz="1400" dirty="0"/>
              <a:t>= Academics &amp; Research Bodies, </a:t>
            </a:r>
            <a:r>
              <a:rPr lang="en-GB" sz="1400" b="1" dirty="0"/>
              <a:t>F</a:t>
            </a:r>
            <a:r>
              <a:rPr lang="en-GB" sz="1400" dirty="0"/>
              <a:t>= Standards Application, </a:t>
            </a:r>
            <a:r>
              <a:rPr lang="en-GB" sz="1400" b="1" dirty="0"/>
              <a:t>G</a:t>
            </a:r>
            <a:r>
              <a:rPr lang="en-GB" sz="1400" dirty="0"/>
              <a:t>= Non-Governmental Association.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AD8AA-AEAF-372D-E20A-081E92952375}"/>
              </a:ext>
            </a:extLst>
          </p:cNvPr>
          <p:cNvSpPr>
            <a:spLocks noGrp="1"/>
          </p:cNvSpPr>
          <p:nvPr>
            <p:ph type="title"/>
          </p:nvPr>
        </p:nvSpPr>
        <p:spPr>
          <a:xfrm>
            <a:off x="852297" y="502020"/>
            <a:ext cx="3992787" cy="1642970"/>
          </a:xfrm>
        </p:spPr>
        <p:txBody>
          <a:bodyPr vert="horz" lIns="91440" tIns="45720" rIns="91440" bIns="45720" rtlCol="0" anchor="b">
            <a:normAutofit/>
          </a:bodyPr>
          <a:lstStyle/>
          <a:p>
            <a:pPr algn="l" defTabSz="914400">
              <a:lnSpc>
                <a:spcPct val="90000"/>
              </a:lnSpc>
            </a:pPr>
            <a:r>
              <a:rPr lang="en-US" sz="3500" kern="1200">
                <a:solidFill>
                  <a:schemeClr val="tx1"/>
                </a:solidFill>
                <a:latin typeface="+mj-lt"/>
                <a:ea typeface="+mj-ea"/>
                <a:cs typeface="+mj-cs"/>
              </a:rPr>
              <a:t>Consensus.</a:t>
            </a:r>
          </a:p>
        </p:txBody>
      </p:sp>
      <p:sp>
        <p:nvSpPr>
          <p:cNvPr id="4" name="TextBox 3">
            <a:extLst>
              <a:ext uri="{FF2B5EF4-FFF2-40B4-BE49-F238E27FC236}">
                <a16:creationId xmlns:a16="http://schemas.microsoft.com/office/drawing/2014/main" id="{94E0CBCB-A61D-78CB-455F-62B7B384F2C5}"/>
              </a:ext>
            </a:extLst>
          </p:cNvPr>
          <p:cNvSpPr txBox="1"/>
          <p:nvPr/>
        </p:nvSpPr>
        <p:spPr>
          <a:xfrm>
            <a:off x="858692" y="2405894"/>
            <a:ext cx="3986392" cy="3535083"/>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600" i="1" dirty="0"/>
              <a:t>“consensus: General agreement, characterized by </a:t>
            </a:r>
            <a:r>
              <a:rPr lang="en-US" sz="1600" i="1" dirty="0">
                <a:solidFill>
                  <a:srgbClr val="0070C0"/>
                </a:solidFill>
              </a:rPr>
              <a:t>the absence of sustained opposition to substantial issues </a:t>
            </a:r>
            <a:r>
              <a:rPr lang="en-US" sz="1600" i="1" dirty="0"/>
              <a:t>by any important part of the concerned interests and by a process that involves </a:t>
            </a:r>
            <a:r>
              <a:rPr lang="en-US" sz="1600" i="1" dirty="0">
                <a:solidFill>
                  <a:srgbClr val="0070C0"/>
                </a:solidFill>
              </a:rPr>
              <a:t>seeking to take into account the views of all parties concerned</a:t>
            </a:r>
            <a:r>
              <a:rPr lang="en-US" sz="1600" i="1" dirty="0"/>
              <a:t> and </a:t>
            </a:r>
            <a:r>
              <a:rPr lang="en-US" sz="1600" i="1" dirty="0">
                <a:solidFill>
                  <a:srgbClr val="0070C0"/>
                </a:solidFill>
              </a:rPr>
              <a:t>to reconcile any conflicting arguments</a:t>
            </a:r>
            <a:r>
              <a:rPr lang="en-US" sz="1600" i="1" dirty="0"/>
              <a:t>.</a:t>
            </a:r>
            <a:br>
              <a:rPr lang="en-US" sz="1600" i="1" dirty="0"/>
            </a:br>
            <a:r>
              <a:rPr lang="en-US" sz="1600" i="1" dirty="0"/>
              <a:t>NOTE </a:t>
            </a:r>
            <a:r>
              <a:rPr lang="en-US" sz="1600" b="1" i="1" dirty="0">
                <a:solidFill>
                  <a:srgbClr val="0070C0"/>
                </a:solidFill>
              </a:rPr>
              <a:t>Consensus need not imply unanimity</a:t>
            </a:r>
            <a:r>
              <a:rPr lang="en-US" sz="1600" dirty="0"/>
              <a:t>.”</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Source: </a:t>
            </a:r>
            <a:r>
              <a:rPr lang="en-US" sz="1600" b="1" dirty="0"/>
              <a:t>Document</a:t>
            </a:r>
            <a:r>
              <a:rPr lang="en-US" sz="1600" dirty="0"/>
              <a:t>: ISO/IEC Directives, Part 1 — </a:t>
            </a:r>
            <a:r>
              <a:rPr lang="en-US" sz="1600" i="1" dirty="0"/>
              <a:t>Consolidated ISO Supplement</a:t>
            </a:r>
            <a:r>
              <a:rPr lang="en-US" sz="1600" dirty="0"/>
              <a:t> (with IEC Supplement), Edition 2024 (Clause 2.5.6)</a:t>
            </a:r>
          </a:p>
        </p:txBody>
      </p:sp>
      <p:sp>
        <p:nvSpPr>
          <p:cNvPr id="29" name="Rectangle 2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shaking hands&#10;&#10;AI-generated content may be incorrect.">
            <a:extLst>
              <a:ext uri="{FF2B5EF4-FFF2-40B4-BE49-F238E27FC236}">
                <a16:creationId xmlns:a16="http://schemas.microsoft.com/office/drawing/2014/main" id="{29CCB93C-76E9-603F-5C22-54DD6E0DDA82}"/>
              </a:ext>
            </a:extLst>
          </p:cNvPr>
          <p:cNvPicPr>
            <a:picLocks noChangeAspect="1"/>
          </p:cNvPicPr>
          <p:nvPr/>
        </p:nvPicPr>
        <p:blipFill>
          <a:blip r:embed="rId2"/>
          <a:stretch>
            <a:fillRect/>
          </a:stretch>
        </p:blipFill>
        <p:spPr>
          <a:xfrm>
            <a:off x="5306975" y="1880998"/>
            <a:ext cx="3127897" cy="3127897"/>
          </a:xfrm>
          <a:prstGeom prst="rect">
            <a:avLst/>
          </a:prstGeom>
        </p:spPr>
      </p:pic>
    </p:spTree>
    <p:extLst>
      <p:ext uri="{BB962C8B-B14F-4D97-AF65-F5344CB8AC3E}">
        <p14:creationId xmlns:p14="http://schemas.microsoft.com/office/powerpoint/2010/main" val="1617941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7323472-3EB2-5F72-9E45-34904B7F1BEE}"/>
              </a:ext>
            </a:extLst>
          </p:cNvPr>
          <p:cNvSpPr txBox="1"/>
          <p:nvPr/>
        </p:nvSpPr>
        <p:spPr>
          <a:xfrm>
            <a:off x="1037673" y="348865"/>
            <a:ext cx="7288583" cy="157644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500" kern="1200" dirty="0">
                <a:solidFill>
                  <a:srgbClr val="FFFFFF"/>
                </a:solidFill>
                <a:latin typeface="+mj-lt"/>
                <a:ea typeface="+mj-ea"/>
                <a:cs typeface="+mj-cs"/>
              </a:rPr>
              <a:t>The first attempt to achieve a </a:t>
            </a:r>
            <a:r>
              <a:rPr lang="en-US" sz="3500" kern="1200" dirty="0">
                <a:solidFill>
                  <a:srgbClr val="FF0000"/>
                </a:solidFill>
                <a:latin typeface="+mj-lt"/>
                <a:ea typeface="+mj-ea"/>
                <a:cs typeface="+mj-cs"/>
              </a:rPr>
              <a:t>Technical specification </a:t>
            </a:r>
            <a:r>
              <a:rPr lang="en-US" sz="3500" kern="1200" dirty="0">
                <a:solidFill>
                  <a:srgbClr val="FFFFFF"/>
                </a:solidFill>
                <a:latin typeface="+mj-lt"/>
                <a:ea typeface="+mj-ea"/>
                <a:cs typeface="+mj-cs"/>
              </a:rPr>
              <a:t>on Flushable  products April 2014-April 2017</a:t>
            </a:r>
          </a:p>
        </p:txBody>
      </p:sp>
      <p:graphicFrame>
        <p:nvGraphicFramePr>
          <p:cNvPr id="5" name="TextBox 2">
            <a:extLst>
              <a:ext uri="{FF2B5EF4-FFF2-40B4-BE49-F238E27FC236}">
                <a16:creationId xmlns:a16="http://schemas.microsoft.com/office/drawing/2014/main" id="{78E219BE-902F-ED72-50DF-8FFDCFDA4DFE}"/>
              </a:ext>
            </a:extLst>
          </p:cNvPr>
          <p:cNvGraphicFramePr/>
          <p:nvPr>
            <p:extLst>
              <p:ext uri="{D42A27DB-BD31-4B8C-83A1-F6EECF244321}">
                <p14:modId xmlns:p14="http://schemas.microsoft.com/office/powerpoint/2010/main" val="2869014022"/>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1586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8322"/>
          </a:xfrm>
        </p:spPr>
        <p:txBody>
          <a:bodyPr anchor="ctr">
            <a:normAutofit/>
          </a:bodyPr>
          <a:lstStyle/>
          <a:p>
            <a:pPr algn="ctr"/>
            <a:r>
              <a:rPr lang="en-GB" sz="2600" b="1" dirty="0">
                <a:solidFill>
                  <a:srgbClr val="000000"/>
                </a:solidFill>
                <a:latin typeface="Calibri"/>
              </a:rPr>
              <a:t>Typical ISO standard(deliverable) development process</a:t>
            </a:r>
            <a:endParaRPr sz="2800" dirty="0"/>
          </a:p>
        </p:txBody>
      </p:sp>
      <p:sp>
        <p:nvSpPr>
          <p:cNvPr id="4" name="Rounded Rectangle 3"/>
          <p:cNvSpPr/>
          <p:nvPr/>
        </p:nvSpPr>
        <p:spPr>
          <a:xfrm>
            <a:off x="2743200" y="914400"/>
            <a:ext cx="3474720" cy="640080"/>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a:p>
            <a:pPr algn="ctr">
              <a:defRPr sz="1400" b="1">
                <a:solidFill>
                  <a:srgbClr val="FFFFFF"/>
                </a:solidFill>
              </a:defRPr>
            </a:pPr>
            <a:r>
              <a:rPr sz="1400" b="1">
                <a:solidFill>
                  <a:srgbClr val="FFFFFF"/>
                </a:solidFill>
                <a:latin typeface="Calibri"/>
              </a:rPr>
              <a:t>Preliminary Work Item (PWI)</a:t>
            </a:r>
          </a:p>
        </p:txBody>
      </p:sp>
      <p:sp>
        <p:nvSpPr>
          <p:cNvPr id="5" name="Rounded Rectangle 4"/>
          <p:cNvSpPr/>
          <p:nvPr/>
        </p:nvSpPr>
        <p:spPr>
          <a:xfrm>
            <a:off x="2743200" y="1783080"/>
            <a:ext cx="3474720" cy="640080"/>
          </a:xfrm>
          <a:prstGeom prst="roundRect">
            <a:avLst/>
          </a:prstGeom>
          <a:solidFill>
            <a:srgbClr val="3366CC"/>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a:p>
            <a:pPr algn="ctr">
              <a:defRPr sz="1400" b="1">
                <a:solidFill>
                  <a:srgbClr val="FFFFFF"/>
                </a:solidFill>
              </a:defRPr>
            </a:pPr>
            <a:r>
              <a:rPr sz="1400" b="1">
                <a:solidFill>
                  <a:srgbClr val="FFFFFF"/>
                </a:solidFill>
                <a:latin typeface="Calibri"/>
              </a:rPr>
              <a:t>New Work Item Proposal (NWIP)</a:t>
            </a:r>
          </a:p>
        </p:txBody>
      </p:sp>
      <p:sp>
        <p:nvSpPr>
          <p:cNvPr id="6" name="Rounded Rectangle 5"/>
          <p:cNvSpPr/>
          <p:nvPr/>
        </p:nvSpPr>
        <p:spPr>
          <a:xfrm>
            <a:off x="2743200" y="2651760"/>
            <a:ext cx="3474720" cy="640080"/>
          </a:xfrm>
          <a:prstGeom prst="roundRect">
            <a:avLst/>
          </a:prstGeom>
          <a:solidFill>
            <a:srgbClr val="009999"/>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Working </a:t>
            </a:r>
            <a:r>
              <a:rPr sz="1400" b="1" dirty="0">
                <a:solidFill>
                  <a:srgbClr val="FF0000"/>
                </a:solidFill>
                <a:latin typeface="Calibri"/>
              </a:rPr>
              <a:t>Draft </a:t>
            </a:r>
            <a:r>
              <a:rPr sz="1400" b="1" dirty="0">
                <a:solidFill>
                  <a:srgbClr val="FFFFFF"/>
                </a:solidFill>
                <a:latin typeface="Calibri"/>
              </a:rPr>
              <a:t>(WD)</a:t>
            </a:r>
          </a:p>
        </p:txBody>
      </p:sp>
      <p:sp>
        <p:nvSpPr>
          <p:cNvPr id="7" name="Rounded Rectangle 6"/>
          <p:cNvSpPr/>
          <p:nvPr/>
        </p:nvSpPr>
        <p:spPr>
          <a:xfrm>
            <a:off x="2743200" y="3520440"/>
            <a:ext cx="3474720" cy="640080"/>
          </a:xfrm>
          <a:prstGeom prst="roundRect">
            <a:avLst/>
          </a:prstGeom>
          <a:solidFill>
            <a:srgbClr val="009933"/>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Committee Draft (CD)</a:t>
            </a:r>
          </a:p>
        </p:txBody>
      </p:sp>
      <p:sp>
        <p:nvSpPr>
          <p:cNvPr id="8" name="Rounded Rectangle 7"/>
          <p:cNvSpPr/>
          <p:nvPr/>
        </p:nvSpPr>
        <p:spPr>
          <a:xfrm>
            <a:off x="2743200" y="4389120"/>
            <a:ext cx="3474720" cy="640080"/>
          </a:xfrm>
          <a:prstGeom prst="roundRect">
            <a:avLst/>
          </a:prstGeom>
          <a:solidFill>
            <a:srgbClr val="FF9900"/>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Draft International Standard (DIS)</a:t>
            </a:r>
          </a:p>
        </p:txBody>
      </p:sp>
      <p:sp>
        <p:nvSpPr>
          <p:cNvPr id="9" name="Rounded Rectangle 8"/>
          <p:cNvSpPr/>
          <p:nvPr/>
        </p:nvSpPr>
        <p:spPr>
          <a:xfrm>
            <a:off x="2743200" y="5257800"/>
            <a:ext cx="3474720" cy="640080"/>
          </a:xfrm>
          <a:prstGeom prst="roundRect">
            <a:avLst/>
          </a:prstGeom>
          <a:solidFill>
            <a:srgbClr val="CC6600"/>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Final Draft International Standard (FDIS)</a:t>
            </a:r>
          </a:p>
        </p:txBody>
      </p:sp>
      <p:sp>
        <p:nvSpPr>
          <p:cNvPr id="10" name="Rounded Rectangle 9"/>
          <p:cNvSpPr/>
          <p:nvPr/>
        </p:nvSpPr>
        <p:spPr>
          <a:xfrm>
            <a:off x="2743200" y="6126480"/>
            <a:ext cx="3474720" cy="640080"/>
          </a:xfrm>
          <a:prstGeom prst="roundRect">
            <a:avLst/>
          </a:prstGeom>
          <a:solidFill>
            <a:srgbClr val="00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a:p>
            <a:pPr algn="ctr">
              <a:defRPr sz="1400" b="1">
                <a:solidFill>
                  <a:srgbClr val="FFFFFF"/>
                </a:solidFill>
              </a:defRPr>
            </a:pPr>
            <a:r>
              <a:rPr sz="1400" b="1">
                <a:solidFill>
                  <a:srgbClr val="FFFFFF"/>
                </a:solidFill>
                <a:latin typeface="Calibri"/>
              </a:rPr>
              <a:t>International Standard (IS)</a:t>
            </a:r>
          </a:p>
        </p:txBody>
      </p:sp>
      <p:sp>
        <p:nvSpPr>
          <p:cNvPr id="11" name="Down Arrow 10"/>
          <p:cNvSpPr/>
          <p:nvPr/>
        </p:nvSpPr>
        <p:spPr>
          <a:xfrm>
            <a:off x="4343400" y="155448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Down Arrow 11"/>
          <p:cNvSpPr/>
          <p:nvPr/>
        </p:nvSpPr>
        <p:spPr>
          <a:xfrm>
            <a:off x="4343400" y="242316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Down Arrow 12"/>
          <p:cNvSpPr/>
          <p:nvPr/>
        </p:nvSpPr>
        <p:spPr>
          <a:xfrm>
            <a:off x="4343400" y="329184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Down Arrow 13"/>
          <p:cNvSpPr/>
          <p:nvPr/>
        </p:nvSpPr>
        <p:spPr>
          <a:xfrm>
            <a:off x="4343400" y="416052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Down Arrow 14"/>
          <p:cNvSpPr/>
          <p:nvPr/>
        </p:nvSpPr>
        <p:spPr>
          <a:xfrm>
            <a:off x="4343400" y="502920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Down Arrow 15"/>
          <p:cNvSpPr/>
          <p:nvPr/>
        </p:nvSpPr>
        <p:spPr>
          <a:xfrm>
            <a:off x="4343400" y="589788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6344920" y="1783080"/>
            <a:ext cx="1524000" cy="640080"/>
          </a:xfrm>
          <a:prstGeom prst="rect">
            <a:avLst/>
          </a:prstGeom>
          <a:noFill/>
        </p:spPr>
        <p:txBody>
          <a:bodyPr wrap="square" lIns="63500" tIns="25400">
            <a:spAutoFit/>
          </a:bodyPr>
          <a:lstStyle/>
          <a:p>
            <a:r>
              <a:rPr b="1" dirty="0">
                <a:solidFill>
                  <a:srgbClr val="FF0000"/>
                </a:solidFill>
              </a:rPr>
              <a:t>Comments</a:t>
            </a:r>
            <a:r>
              <a:rPr dirty="0">
                <a:solidFill>
                  <a:srgbClr val="FF0000"/>
                </a:solidFill>
              </a:rPr>
              <a:t> </a:t>
            </a:r>
            <a:r>
              <a:rPr dirty="0"/>
              <a:t>&amp; </a:t>
            </a:r>
            <a:r>
              <a:rPr b="1" dirty="0">
                <a:solidFill>
                  <a:srgbClr val="FF0000"/>
                </a:solidFill>
              </a:rPr>
              <a:t>voting</a:t>
            </a:r>
          </a:p>
        </p:txBody>
      </p:sp>
      <p:sp>
        <p:nvSpPr>
          <p:cNvPr id="18" name="TextBox 17"/>
          <p:cNvSpPr txBox="1"/>
          <p:nvPr/>
        </p:nvSpPr>
        <p:spPr>
          <a:xfrm>
            <a:off x="6344920" y="2651760"/>
            <a:ext cx="1524000" cy="640080"/>
          </a:xfrm>
          <a:prstGeom prst="rect">
            <a:avLst/>
          </a:prstGeom>
          <a:noFill/>
        </p:spPr>
        <p:txBody>
          <a:bodyPr wrap="square" lIns="63500" tIns="25400">
            <a:spAutoFit/>
          </a:bodyPr>
          <a:lstStyle/>
          <a:p>
            <a:r>
              <a:t>Comments &amp; voting</a:t>
            </a:r>
          </a:p>
        </p:txBody>
      </p:sp>
      <p:sp>
        <p:nvSpPr>
          <p:cNvPr id="19" name="TextBox 18"/>
          <p:cNvSpPr txBox="1"/>
          <p:nvPr/>
        </p:nvSpPr>
        <p:spPr>
          <a:xfrm>
            <a:off x="6344920" y="3520440"/>
            <a:ext cx="1524000" cy="640080"/>
          </a:xfrm>
          <a:prstGeom prst="rect">
            <a:avLst/>
          </a:prstGeom>
          <a:noFill/>
        </p:spPr>
        <p:txBody>
          <a:bodyPr wrap="square" lIns="63500" tIns="25400">
            <a:spAutoFit/>
          </a:bodyPr>
          <a:lstStyle/>
          <a:p>
            <a:r>
              <a:t>Comments &amp; voting</a:t>
            </a:r>
          </a:p>
        </p:txBody>
      </p:sp>
      <p:sp>
        <p:nvSpPr>
          <p:cNvPr id="20" name="TextBox 19"/>
          <p:cNvSpPr txBox="1"/>
          <p:nvPr/>
        </p:nvSpPr>
        <p:spPr>
          <a:xfrm>
            <a:off x="6344920" y="4389120"/>
            <a:ext cx="1524000" cy="640080"/>
          </a:xfrm>
          <a:prstGeom prst="rect">
            <a:avLst/>
          </a:prstGeom>
          <a:noFill/>
        </p:spPr>
        <p:txBody>
          <a:bodyPr wrap="square" lIns="63500" tIns="25400">
            <a:spAutoFit/>
          </a:bodyPr>
          <a:lstStyle/>
          <a:p>
            <a:r>
              <a:t>Comments &amp; voting</a:t>
            </a:r>
          </a:p>
        </p:txBody>
      </p:sp>
      <p:sp>
        <p:nvSpPr>
          <p:cNvPr id="21" name="TextBox 20"/>
          <p:cNvSpPr txBox="1"/>
          <p:nvPr/>
        </p:nvSpPr>
        <p:spPr>
          <a:xfrm>
            <a:off x="6344920" y="5257800"/>
            <a:ext cx="1524000" cy="640080"/>
          </a:xfrm>
          <a:prstGeom prst="rect">
            <a:avLst/>
          </a:prstGeom>
          <a:noFill/>
        </p:spPr>
        <p:txBody>
          <a:bodyPr wrap="square" lIns="63500" tIns="25400">
            <a:spAutoFit/>
          </a:bodyPr>
          <a:lstStyle/>
          <a:p>
            <a:r>
              <a:rPr dirty="0"/>
              <a:t>Comments &amp; voting</a:t>
            </a:r>
          </a:p>
        </p:txBody>
      </p:sp>
      <p:sp>
        <p:nvSpPr>
          <p:cNvPr id="3" name="TextBox 2">
            <a:extLst>
              <a:ext uri="{FF2B5EF4-FFF2-40B4-BE49-F238E27FC236}">
                <a16:creationId xmlns:a16="http://schemas.microsoft.com/office/drawing/2014/main" id="{B29F2E90-F2AE-4772-F16C-3E9E2B9E4BBF}"/>
              </a:ext>
            </a:extLst>
          </p:cNvPr>
          <p:cNvSpPr txBox="1"/>
          <p:nvPr/>
        </p:nvSpPr>
        <p:spPr>
          <a:xfrm>
            <a:off x="400522" y="1783080"/>
            <a:ext cx="1828800" cy="4247317"/>
          </a:xfrm>
          <a:prstGeom prst="rect">
            <a:avLst/>
          </a:prstGeom>
          <a:noFill/>
        </p:spPr>
        <p:txBody>
          <a:bodyPr wrap="square" rtlCol="0">
            <a:spAutoFit/>
          </a:bodyPr>
          <a:lstStyle/>
          <a:p>
            <a:r>
              <a:rPr lang="en-GB" dirty="0">
                <a:solidFill>
                  <a:srgbClr val="00B0F0"/>
                </a:solidFill>
              </a:rPr>
              <a:t> Two major groups of </a:t>
            </a:r>
            <a:r>
              <a:rPr lang="en-GB" b="1" dirty="0"/>
              <a:t>“experts”</a:t>
            </a:r>
            <a:r>
              <a:rPr lang="en-GB" dirty="0">
                <a:solidFill>
                  <a:srgbClr val="00B0F0"/>
                </a:solidFill>
              </a:rPr>
              <a:t>: </a:t>
            </a:r>
            <a:r>
              <a:rPr lang="en-GB" dirty="0">
                <a:solidFill>
                  <a:srgbClr val="FF0000"/>
                </a:solidFill>
              </a:rPr>
              <a:t>“wastewater”</a:t>
            </a:r>
            <a:r>
              <a:rPr lang="en-GB" dirty="0">
                <a:solidFill>
                  <a:srgbClr val="00B0F0"/>
                </a:solidFill>
              </a:rPr>
              <a:t> services (both publicly and privately owned and regulated as to performance and rates and fees) and “</a:t>
            </a:r>
            <a:r>
              <a:rPr lang="en-GB" dirty="0">
                <a:solidFill>
                  <a:srgbClr val="FF0000"/>
                </a:solidFill>
              </a:rPr>
              <a:t>manufacturers</a:t>
            </a:r>
            <a:r>
              <a:rPr lang="en-GB" dirty="0">
                <a:solidFill>
                  <a:srgbClr val="00B0F0"/>
                </a:solidFill>
              </a:rPr>
              <a:t>” (both publicly and privately owned) </a:t>
            </a:r>
            <a:endParaRPr lang="en-GB" dirty="0"/>
          </a:p>
        </p:txBody>
      </p:sp>
      <p:pic>
        <p:nvPicPr>
          <p:cNvPr id="22" name="Picture 21" descr="A blue and green circle with arrows and a pencil in the middle&#10;&#10;AI-generated content may be incorrect.">
            <a:extLst>
              <a:ext uri="{FF2B5EF4-FFF2-40B4-BE49-F238E27FC236}">
                <a16:creationId xmlns:a16="http://schemas.microsoft.com/office/drawing/2014/main" id="{D8587E4E-DD06-FBD4-F8BD-42BE21C7F0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6800" y="1783080"/>
            <a:ext cx="708660" cy="640080"/>
          </a:xfrm>
          <a:prstGeom prst="rect">
            <a:avLst/>
          </a:prstGeom>
          <a:noFill/>
          <a:ln>
            <a:noFill/>
          </a:ln>
        </p:spPr>
      </p:pic>
      <p:pic>
        <p:nvPicPr>
          <p:cNvPr id="23" name="Picture 22" descr="A blue and green circle with arrows and a pencil in the middle&#10;&#10;AI-generated content may be incorrect.">
            <a:extLst>
              <a:ext uri="{FF2B5EF4-FFF2-40B4-BE49-F238E27FC236}">
                <a16:creationId xmlns:a16="http://schemas.microsoft.com/office/drawing/2014/main" id="{92D471D9-3C3E-5010-432B-1A736732E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4585" y="2634757"/>
            <a:ext cx="708660" cy="640080"/>
          </a:xfrm>
          <a:prstGeom prst="rect">
            <a:avLst/>
          </a:prstGeom>
          <a:noFill/>
          <a:ln>
            <a:noFill/>
          </a:ln>
        </p:spPr>
      </p:pic>
      <p:pic>
        <p:nvPicPr>
          <p:cNvPr id="24" name="Picture 23" descr="A blue and green circle with arrows and a pencil in the middle&#10;&#10;AI-generated content may be incorrect.">
            <a:extLst>
              <a:ext uri="{FF2B5EF4-FFF2-40B4-BE49-F238E27FC236}">
                <a16:creationId xmlns:a16="http://schemas.microsoft.com/office/drawing/2014/main" id="{299F51F9-A984-95EC-9DF7-2167AE27D8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914" y="3429000"/>
            <a:ext cx="708660" cy="640080"/>
          </a:xfrm>
          <a:prstGeom prst="rect">
            <a:avLst/>
          </a:prstGeom>
          <a:noFill/>
          <a:ln>
            <a:noFill/>
          </a:ln>
        </p:spPr>
      </p:pic>
      <p:pic>
        <p:nvPicPr>
          <p:cNvPr id="25" name="Picture 24" descr="A blue and green circle with arrows and a pencil in the middle&#10;&#10;AI-generated content may be incorrect.">
            <a:extLst>
              <a:ext uri="{FF2B5EF4-FFF2-40B4-BE49-F238E27FC236}">
                <a16:creationId xmlns:a16="http://schemas.microsoft.com/office/drawing/2014/main" id="{4D8CB475-BDDD-7FA8-A16A-119B6B1C5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8120" y="4303159"/>
            <a:ext cx="708660" cy="640080"/>
          </a:xfrm>
          <a:prstGeom prst="rect">
            <a:avLst/>
          </a:prstGeom>
          <a:noFill/>
          <a:ln>
            <a:noFill/>
          </a:ln>
        </p:spPr>
      </p:pic>
      <p:pic>
        <p:nvPicPr>
          <p:cNvPr id="26" name="Picture 25" descr="A blue and green circle with arrows and a pencil in the middle&#10;&#10;AI-generated content may be incorrect.">
            <a:extLst>
              <a:ext uri="{FF2B5EF4-FFF2-40B4-BE49-F238E27FC236}">
                <a16:creationId xmlns:a16="http://schemas.microsoft.com/office/drawing/2014/main" id="{D6FF7422-B627-E991-9F43-D622C76706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3006" y="5171839"/>
            <a:ext cx="708660" cy="640080"/>
          </a:xfrm>
          <a:prstGeom prst="rect">
            <a:avLst/>
          </a:prstGeom>
          <a:noFill/>
          <a:ln>
            <a:noFill/>
          </a:ln>
        </p:spPr>
      </p:pic>
    </p:spTree>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EE9673-E116-C919-FA7D-712CE477236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38AAF-DCDC-5B46-CA2D-7A1EDA30B5A4}"/>
              </a:ext>
            </a:extLst>
          </p:cNvPr>
          <p:cNvSpPr>
            <a:spLocks noGrp="1"/>
          </p:cNvSpPr>
          <p:nvPr>
            <p:ph type="title"/>
          </p:nvPr>
        </p:nvSpPr>
        <p:spPr>
          <a:xfrm>
            <a:off x="852297" y="502020"/>
            <a:ext cx="3992787" cy="1642970"/>
          </a:xfrm>
        </p:spPr>
        <p:txBody>
          <a:bodyPr vert="horz" lIns="91440" tIns="45720" rIns="91440" bIns="45720" rtlCol="0" anchor="b">
            <a:normAutofit/>
          </a:bodyPr>
          <a:lstStyle/>
          <a:p>
            <a:pPr algn="l" defTabSz="914400">
              <a:lnSpc>
                <a:spcPct val="90000"/>
              </a:lnSpc>
            </a:pPr>
            <a:r>
              <a:rPr lang="en-US" sz="2700" b="1" kern="1200" dirty="0">
                <a:solidFill>
                  <a:srgbClr val="FF0000"/>
                </a:solidFill>
                <a:latin typeface="+mj-lt"/>
                <a:ea typeface="+mj-ea"/>
                <a:cs typeface="+mj-cs"/>
              </a:rPr>
              <a:t>First attempt </a:t>
            </a:r>
            <a:r>
              <a:rPr lang="en-US" sz="2700" b="1" kern="1200" dirty="0">
                <a:solidFill>
                  <a:schemeClr val="tx1"/>
                </a:solidFill>
                <a:latin typeface="+mj-lt"/>
                <a:ea typeface="+mj-ea"/>
                <a:cs typeface="+mj-cs"/>
              </a:rPr>
              <a:t>to achieve a Technical Specification: </a:t>
            </a:r>
            <a:r>
              <a:rPr lang="en-US" sz="2700" b="1" kern="1200" dirty="0">
                <a:solidFill>
                  <a:srgbClr val="FF0000"/>
                </a:solidFill>
                <a:latin typeface="+mj-lt"/>
                <a:ea typeface="+mj-ea"/>
                <a:cs typeface="+mj-cs"/>
              </a:rPr>
              <a:t>April 2014-February 2019 </a:t>
            </a:r>
            <a:br>
              <a:rPr lang="en-US" sz="2700" b="1" kern="1200" dirty="0">
                <a:solidFill>
                  <a:schemeClr val="tx1"/>
                </a:solidFill>
                <a:latin typeface="+mj-lt"/>
                <a:ea typeface="+mj-ea"/>
                <a:cs typeface="+mj-cs"/>
              </a:rPr>
            </a:br>
            <a:endParaRPr lang="en-US" sz="2700" i="1"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8E926868-67F8-71FB-264E-36A4892C83C7}"/>
              </a:ext>
            </a:extLst>
          </p:cNvPr>
          <p:cNvSpPr txBox="1"/>
          <p:nvPr/>
        </p:nvSpPr>
        <p:spPr>
          <a:xfrm>
            <a:off x="342900" y="1918119"/>
            <a:ext cx="4964075" cy="3568281"/>
          </a:xfrm>
          <a:prstGeom prst="rect">
            <a:avLst/>
          </a:prstGeom>
        </p:spPr>
        <p:txBody>
          <a:bodyPr vert="horz" lIns="91440" tIns="45720" rIns="91440" bIns="45720" rtlCol="0" anchor="t">
            <a:normAutofit fontScale="85000" lnSpcReduction="10000"/>
          </a:bodyPr>
          <a:lstStyle/>
          <a:p>
            <a:pPr defTabSz="914400">
              <a:lnSpc>
                <a:spcPct val="90000"/>
              </a:lnSpc>
              <a:spcAft>
                <a:spcPts val="600"/>
              </a:spcAft>
            </a:pPr>
            <a:r>
              <a:rPr lang="en-US" sz="1300" b="1" dirty="0"/>
              <a:t>Original NWIP</a:t>
            </a:r>
          </a:p>
          <a:p>
            <a:pPr indent="-228600" defTabSz="914400">
              <a:lnSpc>
                <a:spcPct val="90000"/>
              </a:lnSpc>
              <a:spcAft>
                <a:spcPts val="600"/>
              </a:spcAft>
              <a:buFont typeface="Arial" panose="020B0604020202020204" pitchFamily="34" charset="0"/>
              <a:buChar char="•"/>
            </a:pPr>
            <a:r>
              <a:rPr lang="en-US" sz="1300" dirty="0"/>
              <a:t>NWIP (TC 224/N666) proposing the development of a </a:t>
            </a:r>
            <a:r>
              <a:rPr lang="en-US" sz="1300" dirty="0">
                <a:solidFill>
                  <a:srgbClr val="FF0000"/>
                </a:solidFill>
              </a:rPr>
              <a:t>TS </a:t>
            </a:r>
            <a:r>
              <a:rPr lang="en-US" sz="1300" dirty="0"/>
              <a:t>with a scope: “</a:t>
            </a:r>
            <a:r>
              <a:rPr lang="en-US" sz="1300" i="1" dirty="0"/>
              <a:t>to establish requirements concerning the quality and characteristics and for the certification of the performance of products that are declared to be flushable. Excluded from this standard are specifications or performance of the products for their advertised or intended use”</a:t>
            </a:r>
            <a:r>
              <a:rPr lang="en-US" sz="2000" dirty="0"/>
              <a:t> </a:t>
            </a:r>
          </a:p>
          <a:p>
            <a:pPr defTabSz="914400">
              <a:lnSpc>
                <a:spcPct val="90000"/>
              </a:lnSpc>
              <a:spcAft>
                <a:spcPts val="600"/>
              </a:spcAft>
            </a:pPr>
            <a:r>
              <a:rPr lang="en-US" sz="2000" dirty="0"/>
              <a:t>-----------------------------------  </a:t>
            </a:r>
          </a:p>
          <a:p>
            <a:pPr defTabSz="914400">
              <a:lnSpc>
                <a:spcPct val="90000"/>
              </a:lnSpc>
              <a:spcAft>
                <a:spcPts val="600"/>
              </a:spcAft>
            </a:pPr>
            <a:r>
              <a:rPr lang="en-US" sz="2000" dirty="0"/>
              <a:t>The Scope of TC 224 </a:t>
            </a:r>
            <a:r>
              <a:rPr lang="en-US" sz="1400" dirty="0">
                <a:solidFill>
                  <a:srgbClr val="FF0000"/>
                </a:solidFill>
              </a:rPr>
              <a:t>excludes the development of a normative Standard</a:t>
            </a:r>
            <a:r>
              <a:rPr lang="en-US" sz="1400" dirty="0"/>
              <a:t> </a:t>
            </a:r>
          </a:p>
          <a:p>
            <a:pPr defTabSz="914400">
              <a:lnSpc>
                <a:spcPct val="90000"/>
              </a:lnSpc>
              <a:spcAft>
                <a:spcPts val="600"/>
              </a:spcAft>
            </a:pPr>
            <a:r>
              <a:rPr lang="en-GB" sz="1400" dirty="0">
                <a:solidFill>
                  <a:srgbClr val="00B0F0"/>
                </a:solidFill>
              </a:rPr>
              <a:t>Concern expressed that TC 224 WG 10 was in conflict with  </a:t>
            </a:r>
            <a:r>
              <a:rPr lang="pt-BR" sz="1400" dirty="0">
                <a:solidFill>
                  <a:srgbClr val="00B0F0"/>
                </a:solidFill>
              </a:rPr>
              <a:t>ISO TC 6/SC 2/WG 27 </a:t>
            </a:r>
            <a:r>
              <a:rPr lang="en-GB" sz="1400" dirty="0">
                <a:solidFill>
                  <a:srgbClr val="00B0F0"/>
                </a:solidFill>
              </a:rPr>
              <a:t>by writing (a). </a:t>
            </a:r>
            <a:r>
              <a:rPr lang="en-GB" sz="1400" dirty="0">
                <a:solidFill>
                  <a:srgbClr val="FF0000"/>
                </a:solidFill>
              </a:rPr>
              <a:t>analytical methods</a:t>
            </a:r>
            <a:r>
              <a:rPr lang="en-GB" sz="1400" dirty="0">
                <a:solidFill>
                  <a:srgbClr val="00B0F0"/>
                </a:solidFill>
              </a:rPr>
              <a:t>, and (b). </a:t>
            </a:r>
            <a:r>
              <a:rPr lang="en-GB" sz="1400" dirty="0">
                <a:solidFill>
                  <a:srgbClr val="FF0000"/>
                </a:solidFill>
              </a:rPr>
              <a:t>establishing threshold values </a:t>
            </a:r>
            <a:r>
              <a:rPr lang="en-GB" sz="1400" dirty="0">
                <a:solidFill>
                  <a:srgbClr val="00B0F0"/>
                </a:solidFill>
              </a:rPr>
              <a:t>,both of which are excluded from the scope of TC 224</a:t>
            </a:r>
            <a:endParaRPr lang="en-US" sz="1300" i="1" dirty="0"/>
          </a:p>
          <a:p>
            <a:pPr defTabSz="914400">
              <a:lnSpc>
                <a:spcPct val="90000"/>
              </a:lnSpc>
              <a:spcAft>
                <a:spcPts val="600"/>
              </a:spcAft>
            </a:pPr>
            <a:r>
              <a:rPr lang="en-US" sz="1300" dirty="0"/>
              <a:t>                                                                                 </a:t>
            </a:r>
            <a:r>
              <a:rPr lang="en-US" sz="2100" dirty="0"/>
              <a:t>-------------------------------</a:t>
            </a:r>
          </a:p>
          <a:p>
            <a:pPr defTabSz="914400">
              <a:lnSpc>
                <a:spcPct val="90000"/>
              </a:lnSpc>
              <a:spcAft>
                <a:spcPts val="600"/>
              </a:spcAft>
            </a:pPr>
            <a:r>
              <a:rPr lang="en-US" sz="1300" b="1" dirty="0"/>
              <a:t>Revised NWIP</a:t>
            </a:r>
            <a:r>
              <a:rPr lang="en-US" sz="1300" dirty="0"/>
              <a:t>:</a:t>
            </a:r>
          </a:p>
          <a:p>
            <a:pPr indent="-228600" defTabSz="914400">
              <a:lnSpc>
                <a:spcPct val="90000"/>
              </a:lnSpc>
              <a:spcAft>
                <a:spcPts val="600"/>
              </a:spcAft>
              <a:buFont typeface="Arial" panose="020B0604020202020204" pitchFamily="34" charset="0"/>
              <a:buChar char="•"/>
            </a:pPr>
            <a:r>
              <a:rPr lang="en-US" sz="1300" dirty="0"/>
              <a:t> NWIP (TC224/N911) to revise the work of WG10 to produce a </a:t>
            </a:r>
            <a:r>
              <a:rPr lang="en-US" sz="1300" b="1" dirty="0">
                <a:solidFill>
                  <a:srgbClr val="FF0000"/>
                </a:solidFill>
              </a:rPr>
              <a:t>Technical Report </a:t>
            </a:r>
            <a:r>
              <a:rPr lang="en-US" sz="1300" dirty="0"/>
              <a:t>“on the Hydraulic, Mechanical and Environmental Conditions Found in Wastewater Transportation and Treatment Systems and their Context”. The result of the CIB was 34 votes cast, 26 in </a:t>
            </a:r>
            <a:r>
              <a:rPr lang="en-US" sz="1300" dirty="0" err="1"/>
              <a:t>favour</a:t>
            </a:r>
            <a:r>
              <a:rPr lang="en-US" sz="1300" dirty="0"/>
              <a:t> (2 with comments), 0 opposed and 8 abstentions</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Dice">
            <a:extLst>
              <a:ext uri="{FF2B5EF4-FFF2-40B4-BE49-F238E27FC236}">
                <a16:creationId xmlns:a16="http://schemas.microsoft.com/office/drawing/2014/main" id="{2AD7C772-2EDB-8CC9-1567-A546294EBE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6975" y="1880998"/>
            <a:ext cx="3127897" cy="3127897"/>
          </a:xfrm>
          <a:prstGeom prst="rect">
            <a:avLst/>
          </a:prstGeom>
        </p:spPr>
      </p:pic>
      <p:sp>
        <p:nvSpPr>
          <p:cNvPr id="3" name="TextBox 2">
            <a:extLst>
              <a:ext uri="{FF2B5EF4-FFF2-40B4-BE49-F238E27FC236}">
                <a16:creationId xmlns:a16="http://schemas.microsoft.com/office/drawing/2014/main" id="{A8CA0B3A-F988-177B-0D5A-63160AADB963}"/>
              </a:ext>
            </a:extLst>
          </p:cNvPr>
          <p:cNvSpPr txBox="1"/>
          <p:nvPr/>
        </p:nvSpPr>
        <p:spPr>
          <a:xfrm>
            <a:off x="241825" y="1700331"/>
            <a:ext cx="8728363" cy="4632456"/>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200" dirty="0"/>
          </a:p>
        </p:txBody>
      </p:sp>
      <p:pic>
        <p:nvPicPr>
          <p:cNvPr id="1026" name="Picture 2" descr="Picture of Traffic Stop Octagon sign - Class 1 Ref BSEN 12899-1 2001 - 600mm Oct. - Reflective - 3mm Aluminium - [AS-TR15A-ALU]">
            <a:extLst>
              <a:ext uri="{FF2B5EF4-FFF2-40B4-BE49-F238E27FC236}">
                <a16:creationId xmlns:a16="http://schemas.microsoft.com/office/drawing/2014/main" id="{C29F23C0-FB82-1CCA-A1C5-1919257CA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923" y="1355785"/>
            <a:ext cx="1789159" cy="189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552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vert="horz" lIns="91440" tIns="45720" rIns="91440" bIns="45720" rtlCol="0" anchor="ctr">
            <a:normAutofit fontScale="90000"/>
          </a:bodyPr>
          <a:lstStyle/>
          <a:p>
            <a:pPr defTabSz="914400">
              <a:lnSpc>
                <a:spcPct val="90000"/>
              </a:lnSpc>
            </a:pPr>
            <a:r>
              <a:rPr lang="en-US" sz="3200" kern="1200" dirty="0">
                <a:solidFill>
                  <a:srgbClr val="FFFFFF"/>
                </a:solidFill>
                <a:latin typeface="+mj-lt"/>
                <a:ea typeface="+mj-ea"/>
                <a:cs typeface="+mj-cs"/>
              </a:rPr>
              <a:t>ISO/</a:t>
            </a:r>
            <a:r>
              <a:rPr lang="en-US" sz="3200" kern="1200" dirty="0">
                <a:solidFill>
                  <a:srgbClr val="FF0000"/>
                </a:solidFill>
                <a:latin typeface="+mj-lt"/>
                <a:ea typeface="+mj-ea"/>
                <a:cs typeface="+mj-cs"/>
              </a:rPr>
              <a:t>TR</a:t>
            </a:r>
            <a:r>
              <a:rPr lang="en-US" sz="3200" kern="1200" dirty="0">
                <a:solidFill>
                  <a:srgbClr val="FFFFFF"/>
                </a:solidFill>
                <a:latin typeface="+mj-lt"/>
                <a:ea typeface="+mj-ea"/>
                <a:cs typeface="+mj-cs"/>
              </a:rPr>
              <a:t> 24524:2019 – Key Points</a:t>
            </a:r>
            <a:br>
              <a:rPr lang="en-US" sz="3200" kern="1200" dirty="0">
                <a:solidFill>
                  <a:srgbClr val="FFFFFF"/>
                </a:solidFill>
                <a:latin typeface="+mj-lt"/>
                <a:ea typeface="+mj-ea"/>
                <a:cs typeface="+mj-cs"/>
              </a:rPr>
            </a:br>
            <a:r>
              <a:rPr lang="en-US" sz="3200" i="1" kern="1200" dirty="0">
                <a:solidFill>
                  <a:srgbClr val="FF0000"/>
                </a:solidFill>
                <a:latin typeface="+mj-lt"/>
                <a:ea typeface="+mj-ea"/>
                <a:cs typeface="+mj-cs"/>
              </a:rPr>
              <a:t>5 years </a:t>
            </a:r>
            <a:r>
              <a:rPr lang="en-US" sz="3200" i="1" kern="1200" dirty="0">
                <a:solidFill>
                  <a:srgbClr val="FFFFFF"/>
                </a:solidFill>
                <a:latin typeface="+mj-lt"/>
                <a:ea typeface="+mj-ea"/>
                <a:cs typeface="+mj-cs"/>
              </a:rPr>
              <a:t>and </a:t>
            </a:r>
            <a:r>
              <a:rPr lang="en-US" sz="3200" i="1" kern="1200" dirty="0">
                <a:solidFill>
                  <a:srgbClr val="FF0000"/>
                </a:solidFill>
                <a:latin typeface="+mj-lt"/>
                <a:ea typeface="+mj-ea"/>
                <a:cs typeface="+mj-cs"/>
              </a:rPr>
              <a:t>544 N</a:t>
            </a:r>
            <a:r>
              <a:rPr lang="en-US" sz="3200" i="1" kern="1200" dirty="0">
                <a:solidFill>
                  <a:srgbClr val="FFFFFF"/>
                </a:solidFill>
                <a:latin typeface="+mj-lt"/>
                <a:ea typeface="+mj-ea"/>
                <a:cs typeface="+mj-cs"/>
              </a:rPr>
              <a:t> documents later ! (February,2019)</a:t>
            </a:r>
          </a:p>
        </p:txBody>
      </p:sp>
      <p:sp>
        <p:nvSpPr>
          <p:cNvPr id="3" name="TextBox 2"/>
          <p:cNvSpPr txBox="1"/>
          <p:nvPr/>
        </p:nvSpPr>
        <p:spPr>
          <a:xfrm>
            <a:off x="241825" y="1700331"/>
            <a:ext cx="8728363" cy="4632456"/>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200" b="1" dirty="0"/>
              <a:t>Title</a:t>
            </a:r>
            <a:r>
              <a:rPr lang="en-US" sz="1200" dirty="0"/>
              <a:t>: “</a:t>
            </a:r>
            <a:r>
              <a:rPr lang="en-US" sz="1200" i="1" dirty="0"/>
              <a:t>Service activities relating to drinking water supply, wastewater and storm water systems-Hydraulic, mechanical and environmental conditions in waste water transport systems</a:t>
            </a:r>
            <a:r>
              <a:rPr lang="en-US" sz="1200" dirty="0"/>
              <a:t>” ISBN 978-058051153  available from</a:t>
            </a:r>
            <a:r>
              <a:rPr lang="en-GB" sz="1200" dirty="0">
                <a:hlinkClick r:id="rId2"/>
              </a:rPr>
              <a:t>ISO/TR 24524:2019 - Service activities relating to drinking water supply, wastewater and stormwater systems — Hydraulic, mechanical and environmental conditions in wastewater transport systems</a:t>
            </a:r>
            <a:r>
              <a:rPr lang="en-GB" sz="1200" dirty="0"/>
              <a:t> </a:t>
            </a:r>
          </a:p>
          <a:p>
            <a:pPr indent="-228600" defTabSz="914400">
              <a:lnSpc>
                <a:spcPct val="90000"/>
              </a:lnSpc>
              <a:spcAft>
                <a:spcPts val="600"/>
              </a:spcAft>
              <a:buFont typeface="Arial" panose="020B0604020202020204" pitchFamily="34" charset="0"/>
              <a:buChar char="•"/>
            </a:pPr>
            <a:r>
              <a:rPr lang="en-US" sz="1200" dirty="0"/>
              <a:t>:</a:t>
            </a:r>
          </a:p>
          <a:p>
            <a:pPr indent="-228600" defTabSz="914400">
              <a:lnSpc>
                <a:spcPct val="90000"/>
              </a:lnSpc>
              <a:spcAft>
                <a:spcPts val="600"/>
              </a:spcAft>
              <a:buFont typeface="Arial" panose="020B0604020202020204" pitchFamily="34" charset="0"/>
              <a:buChar char="•"/>
            </a:pPr>
            <a:r>
              <a:rPr lang="en-US" sz="1200" b="1" dirty="0"/>
              <a:t>Purpose</a:t>
            </a:r>
            <a:r>
              <a:rPr lang="en-US" sz="1200" dirty="0"/>
              <a:t>: </a:t>
            </a:r>
            <a:r>
              <a:rPr lang="en-US" sz="2800" b="1" dirty="0">
                <a:highlight>
                  <a:srgbClr val="FFFF00"/>
                </a:highlight>
              </a:rPr>
              <a:t>Defines conditions in wastewater transport systems</a:t>
            </a:r>
          </a:p>
          <a:p>
            <a:pPr lvl="1" indent="-228600" defTabSz="914400">
              <a:lnSpc>
                <a:spcPct val="90000"/>
              </a:lnSpc>
              <a:spcAft>
                <a:spcPts val="600"/>
              </a:spcAft>
              <a:buFont typeface="Arial" panose="020B0604020202020204" pitchFamily="34" charset="0"/>
              <a:buChar char="•"/>
            </a:pPr>
            <a:r>
              <a:rPr lang="en-US" sz="1200" dirty="0"/>
              <a:t>Covers toilets → drain lines → sewers → pumps → treatment plants</a:t>
            </a:r>
          </a:p>
          <a:p>
            <a:pPr indent="-228600" defTabSz="914400">
              <a:lnSpc>
                <a:spcPct val="90000"/>
              </a:lnSpc>
              <a:spcAft>
                <a:spcPts val="600"/>
              </a:spcAft>
              <a:buFont typeface="Arial" panose="020B0604020202020204" pitchFamily="34" charset="0"/>
              <a:buChar char="•"/>
            </a:pPr>
            <a:r>
              <a:rPr lang="en-US" sz="1200" b="1" dirty="0"/>
              <a:t>Objective</a:t>
            </a:r>
            <a:r>
              <a:rPr lang="en-US" sz="1200" dirty="0"/>
              <a:t>: Avoid blockages, protect infrastructure, </a:t>
            </a:r>
            <a:r>
              <a:rPr lang="en-US" sz="1200" dirty="0" err="1"/>
              <a:t>minimise</a:t>
            </a:r>
            <a:r>
              <a:rPr lang="en-US" sz="1200" dirty="0"/>
              <a:t> environmental harm</a:t>
            </a:r>
          </a:p>
          <a:p>
            <a:pPr indent="-228600" defTabSz="914400">
              <a:lnSpc>
                <a:spcPct val="90000"/>
              </a:lnSpc>
              <a:spcAft>
                <a:spcPts val="600"/>
              </a:spcAft>
              <a:buFont typeface="Arial" panose="020B0604020202020204" pitchFamily="34" charset="0"/>
              <a:buChar char="•"/>
            </a:pPr>
            <a:r>
              <a:rPr lang="en-US" sz="1200" dirty="0"/>
              <a:t>Toilets</a:t>
            </a:r>
          </a:p>
          <a:p>
            <a:pPr lvl="1" indent="-228600" defTabSz="914400">
              <a:lnSpc>
                <a:spcPct val="90000"/>
              </a:lnSpc>
              <a:spcAft>
                <a:spcPts val="600"/>
              </a:spcAft>
              <a:buFont typeface="Arial" panose="020B0604020202020204" pitchFamily="34" charset="0"/>
              <a:buChar char="•"/>
            </a:pPr>
            <a:r>
              <a:rPr lang="en-US" sz="1200" dirty="0"/>
              <a:t>Designs/flush volumes vary globally; materials must not impair function</a:t>
            </a:r>
          </a:p>
          <a:p>
            <a:pPr indent="-228600" defTabSz="914400">
              <a:lnSpc>
                <a:spcPct val="90000"/>
              </a:lnSpc>
              <a:spcAft>
                <a:spcPts val="600"/>
              </a:spcAft>
              <a:buFont typeface="Arial" panose="020B0604020202020204" pitchFamily="34" charset="0"/>
              <a:buChar char="•"/>
            </a:pPr>
            <a:r>
              <a:rPr lang="en-US" sz="1200" dirty="0"/>
              <a:t>Drain Lines</a:t>
            </a:r>
          </a:p>
          <a:p>
            <a:pPr lvl="1" indent="-228600" defTabSz="914400">
              <a:lnSpc>
                <a:spcPct val="90000"/>
              </a:lnSpc>
              <a:spcAft>
                <a:spcPts val="600"/>
              </a:spcAft>
              <a:buFont typeface="Arial" panose="020B0604020202020204" pitchFamily="34" charset="0"/>
              <a:buChar char="•"/>
            </a:pPr>
            <a:r>
              <a:rPr lang="en-US" sz="1200" dirty="0"/>
              <a:t>Solids may strand, settle, or snag; typical: 75–100 mm diameter, 1–2% slope</a:t>
            </a:r>
          </a:p>
          <a:p>
            <a:pPr indent="-228600" defTabSz="914400">
              <a:lnSpc>
                <a:spcPct val="90000"/>
              </a:lnSpc>
              <a:spcAft>
                <a:spcPts val="600"/>
              </a:spcAft>
              <a:buFont typeface="Arial" panose="020B0604020202020204" pitchFamily="34" charset="0"/>
              <a:buChar char="•"/>
            </a:pPr>
            <a:r>
              <a:rPr lang="en-US" sz="1200" dirty="0"/>
              <a:t>Wastewater Transport</a:t>
            </a:r>
          </a:p>
          <a:p>
            <a:pPr lvl="1" indent="-228600" defTabSz="914400">
              <a:lnSpc>
                <a:spcPct val="90000"/>
              </a:lnSpc>
              <a:spcAft>
                <a:spcPts val="600"/>
              </a:spcAft>
              <a:buFont typeface="Arial" panose="020B0604020202020204" pitchFamily="34" charset="0"/>
              <a:buChar char="•"/>
            </a:pPr>
            <a:r>
              <a:rPr lang="en-US" sz="1200" dirty="0"/>
              <a:t>Transit to pump/screen: 30 min–6 h; risks include clogs &amp; fouling</a:t>
            </a:r>
          </a:p>
          <a:p>
            <a:pPr indent="-228600" defTabSz="914400">
              <a:lnSpc>
                <a:spcPct val="90000"/>
              </a:lnSpc>
              <a:spcAft>
                <a:spcPts val="600"/>
              </a:spcAft>
              <a:buFont typeface="Arial" panose="020B0604020202020204" pitchFamily="34" charset="0"/>
              <a:buChar char="•"/>
            </a:pPr>
            <a:r>
              <a:rPr lang="en-US" sz="1200" dirty="0"/>
              <a:t>Screening &amp; Treatment</a:t>
            </a:r>
          </a:p>
          <a:p>
            <a:pPr lvl="1" indent="-228600" defTabSz="914400">
              <a:lnSpc>
                <a:spcPct val="90000"/>
              </a:lnSpc>
              <a:spcAft>
                <a:spcPts val="600"/>
              </a:spcAft>
              <a:buFont typeface="Arial" panose="020B0604020202020204" pitchFamily="34" charset="0"/>
              <a:buChar char="•"/>
            </a:pPr>
            <a:r>
              <a:rPr lang="en-US" sz="1200" dirty="0"/>
              <a:t>Screens: 2–25 mm apertures; solids must settle (≥1 mm/s) &amp; not disrupt treatment</a:t>
            </a:r>
          </a:p>
          <a:p>
            <a:pPr indent="-228600" defTabSz="914400">
              <a:lnSpc>
                <a:spcPct val="90000"/>
              </a:lnSpc>
              <a:spcAft>
                <a:spcPts val="600"/>
              </a:spcAft>
              <a:buFont typeface="Arial" panose="020B0604020202020204" pitchFamily="34" charset="0"/>
              <a:buChar char="•"/>
            </a:pPr>
            <a:r>
              <a:rPr lang="en-US" sz="1200" dirty="0"/>
              <a:t>Environmental Considerations</a:t>
            </a:r>
          </a:p>
          <a:p>
            <a:pPr lvl="1" indent="-228600" defTabSz="914400">
              <a:lnSpc>
                <a:spcPct val="90000"/>
              </a:lnSpc>
              <a:spcAft>
                <a:spcPts val="600"/>
              </a:spcAft>
              <a:buFont typeface="Arial" panose="020B0604020202020204" pitchFamily="34" charset="0"/>
              <a:buChar char="•"/>
            </a:pPr>
            <a:r>
              <a:rPr lang="en-US" sz="1200" dirty="0"/>
              <a:t>Plastics &amp; microplastics are major concerns; biodegradability varies</a:t>
            </a:r>
          </a:p>
        </p:txBody>
      </p:sp>
      <p:sp>
        <p:nvSpPr>
          <p:cNvPr id="4" name="TextBox 3">
            <a:extLst>
              <a:ext uri="{FF2B5EF4-FFF2-40B4-BE49-F238E27FC236}">
                <a16:creationId xmlns:a16="http://schemas.microsoft.com/office/drawing/2014/main" id="{92FBFDED-3523-F7CF-8AD9-EF10BD2C8DB2}"/>
              </a:ext>
            </a:extLst>
          </p:cNvPr>
          <p:cNvSpPr txBox="1"/>
          <p:nvPr/>
        </p:nvSpPr>
        <p:spPr>
          <a:xfrm>
            <a:off x="604562" y="6226988"/>
            <a:ext cx="7677937" cy="646331"/>
          </a:xfrm>
          <a:prstGeom prst="rect">
            <a:avLst/>
          </a:prstGeom>
          <a:noFill/>
        </p:spPr>
        <p:txBody>
          <a:bodyPr wrap="square" rtlCol="0">
            <a:spAutoFit/>
          </a:bodyPr>
          <a:lstStyle/>
          <a:p>
            <a:r>
              <a:rPr lang="en-GB" dirty="0"/>
              <a:t>FYI: The  time frame for a Technical report is  </a:t>
            </a:r>
            <a:r>
              <a:rPr lang="en-GB" dirty="0">
                <a:solidFill>
                  <a:srgbClr val="FF0000"/>
                </a:solidFill>
              </a:rPr>
              <a:t>normally  12-18 months</a:t>
            </a:r>
            <a:r>
              <a:rPr lang="en-GB" dirty="0"/>
              <a:t>(</a:t>
            </a:r>
            <a:r>
              <a:rPr lang="en-GB" i="1" dirty="0" err="1"/>
              <a:t>ish</a:t>
            </a:r>
            <a:r>
              <a:rPr lang="en-GB" dirty="0"/>
              <a:t>). No real maximum life  for a TR.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58472"/>
            <a:ext cx="2700645" cy="5431536"/>
          </a:xfrm>
        </p:spPr>
        <p:txBody>
          <a:bodyPr>
            <a:normAutofit fontScale="90000"/>
          </a:bodyPr>
          <a:lstStyle/>
          <a:p>
            <a:pPr>
              <a:lnSpc>
                <a:spcPct val="90000"/>
              </a:lnSpc>
            </a:pPr>
            <a:r>
              <a:rPr lang="en-GB" sz="2600" dirty="0">
                <a:solidFill>
                  <a:srgbClr val="0070C0"/>
                </a:solidFill>
              </a:rPr>
              <a:t>(July,2022)</a:t>
            </a:r>
            <a:br>
              <a:rPr lang="en-GB" sz="2600" dirty="0">
                <a:solidFill>
                  <a:srgbClr val="0070C0"/>
                </a:solidFill>
              </a:rPr>
            </a:br>
            <a:r>
              <a:rPr lang="en-GB" sz="2600" dirty="0"/>
              <a:t>Précis  of ISO N2159.(New work item proposal): “Method for determining products</a:t>
            </a:r>
            <a:r>
              <a:rPr lang="en-GB" sz="2600" dirty="0">
                <a:solidFill>
                  <a:srgbClr val="FF0000"/>
                </a:solidFill>
              </a:rPr>
              <a:t> suitable </a:t>
            </a:r>
            <a:r>
              <a:rPr lang="en-GB" sz="2600" dirty="0"/>
              <a:t>to be</a:t>
            </a:r>
            <a:r>
              <a:rPr lang="en-GB" sz="2600" dirty="0">
                <a:solidFill>
                  <a:srgbClr val="FF0000"/>
                </a:solidFill>
              </a:rPr>
              <a:t> flushed </a:t>
            </a:r>
            <a:r>
              <a:rPr lang="en-GB" sz="2600" dirty="0"/>
              <a:t>down a </a:t>
            </a:r>
            <a:r>
              <a:rPr lang="en-GB" sz="2600" dirty="0">
                <a:solidFill>
                  <a:srgbClr val="FF0000"/>
                </a:solidFill>
              </a:rPr>
              <a:t>domestic</a:t>
            </a:r>
            <a:r>
              <a:rPr lang="en-GB" sz="2600" dirty="0"/>
              <a:t> </a:t>
            </a:r>
            <a:r>
              <a:rPr lang="en-GB" sz="2600" dirty="0">
                <a:solidFill>
                  <a:srgbClr val="FF0000"/>
                </a:solidFill>
              </a:rPr>
              <a:t>toilet </a:t>
            </a:r>
            <a:r>
              <a:rPr lang="en-GB" sz="2600" dirty="0"/>
              <a:t>and establishment of appropriate labelling requirements”.</a:t>
            </a:r>
            <a:br>
              <a:rPr lang="en-GB" sz="2600" dirty="0"/>
            </a:br>
            <a:endParaRPr lang="en-GB" sz="26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81150" y="552091"/>
            <a:ext cx="5144331" cy="5431536"/>
          </a:xfrm>
        </p:spPr>
        <p:txBody>
          <a:bodyPr anchor="ctr">
            <a:normAutofit lnSpcReduction="10000"/>
          </a:bodyPr>
          <a:lstStyle/>
          <a:p>
            <a:pPr>
              <a:lnSpc>
                <a:spcPct val="90000"/>
              </a:lnSpc>
            </a:pPr>
            <a:endParaRPr lang="en-GB" sz="1300" dirty="0"/>
          </a:p>
          <a:p>
            <a:pPr>
              <a:lnSpc>
                <a:spcPct val="90000"/>
              </a:lnSpc>
              <a:spcAft>
                <a:spcPts val="600"/>
              </a:spcAft>
              <a:defRPr sz="1400"/>
            </a:pPr>
            <a:r>
              <a:rPr lang="en-GB" sz="1300" dirty="0"/>
              <a:t>To be developed within ISOTC224</a:t>
            </a:r>
            <a:r>
              <a:rPr lang="en-GB" sz="1300" b="1" dirty="0">
                <a:solidFill>
                  <a:srgbClr val="0070C0"/>
                </a:solidFill>
              </a:rPr>
              <a:t>WG10</a:t>
            </a:r>
            <a:r>
              <a:rPr lang="en-GB" sz="1300" dirty="0"/>
              <a:t>.</a:t>
            </a:r>
          </a:p>
          <a:p>
            <a:pPr>
              <a:lnSpc>
                <a:spcPct val="90000"/>
              </a:lnSpc>
              <a:spcAft>
                <a:spcPts val="600"/>
              </a:spcAft>
              <a:defRPr sz="1400"/>
            </a:pPr>
            <a:r>
              <a:rPr lang="en-GB" sz="1300" b="1" dirty="0"/>
              <a:t>Scope</a:t>
            </a:r>
            <a:r>
              <a:rPr lang="en-GB" sz="1300" dirty="0"/>
              <a:t>: Defines </a:t>
            </a:r>
            <a:r>
              <a:rPr lang="en-GB" sz="1300" b="1" dirty="0"/>
              <a:t>criteria</a:t>
            </a:r>
            <a:r>
              <a:rPr lang="en-GB" sz="1300" dirty="0"/>
              <a:t> for flushable products; </a:t>
            </a:r>
            <a:r>
              <a:rPr lang="en-GB" sz="1300" dirty="0">
                <a:solidFill>
                  <a:srgbClr val="FF0000"/>
                </a:solidFill>
              </a:rPr>
              <a:t>excludes toilet paper</a:t>
            </a:r>
            <a:r>
              <a:rPr lang="en-GB" sz="1300" dirty="0"/>
              <a:t>; includes tests (drain-line, pump/screen, disintegration, settling, biodegradation, persistence) and ISO-based labelling.</a:t>
            </a:r>
          </a:p>
          <a:p>
            <a:pPr>
              <a:lnSpc>
                <a:spcPct val="90000"/>
              </a:lnSpc>
              <a:spcAft>
                <a:spcPts val="600"/>
              </a:spcAft>
              <a:defRPr sz="1400"/>
            </a:pPr>
            <a:r>
              <a:rPr lang="en-GB" sz="1300" dirty="0"/>
              <a:t>Purpose &amp; Justification: Improper flushing causes blockages, costs ($500–1,000 per household), pump failures, landfill waste, and environmental damage. &gt;1,000 tonnes/year removed. Affects manufacturers, consumers, utilities, environment, and communities.</a:t>
            </a:r>
          </a:p>
          <a:p>
            <a:pPr>
              <a:lnSpc>
                <a:spcPct val="90000"/>
              </a:lnSpc>
              <a:spcAft>
                <a:spcPts val="600"/>
              </a:spcAft>
              <a:defRPr sz="1400"/>
            </a:pPr>
            <a:r>
              <a:rPr lang="en-GB" sz="1300" b="1" dirty="0"/>
              <a:t>Approach</a:t>
            </a:r>
            <a:r>
              <a:rPr lang="en-GB" sz="1300" dirty="0"/>
              <a:t>: Based on the </a:t>
            </a:r>
            <a:r>
              <a:rPr lang="en-GB" sz="1300" b="1" dirty="0"/>
              <a:t>conceptual framework </a:t>
            </a:r>
            <a:r>
              <a:rPr lang="en-GB" sz="1300" dirty="0"/>
              <a:t>of  ISO TR 24524; tests ensure compatibility with plumbing, sewerage infrastructure, and environment. Products passing may carry standard flushable label.</a:t>
            </a:r>
          </a:p>
          <a:p>
            <a:pPr>
              <a:lnSpc>
                <a:spcPct val="90000"/>
              </a:lnSpc>
              <a:spcAft>
                <a:spcPts val="600"/>
              </a:spcAft>
              <a:defRPr sz="1400"/>
            </a:pPr>
            <a:r>
              <a:rPr lang="en-GB" sz="1300" b="1" dirty="0"/>
              <a:t>Source Documents</a:t>
            </a:r>
            <a:r>
              <a:rPr lang="en-GB" sz="1300" dirty="0"/>
              <a:t>: INDA/EDANA (2018), IWSFG PAS 1–3 (2020), </a:t>
            </a:r>
            <a:r>
              <a:rPr lang="en-GB" sz="1300" dirty="0" err="1"/>
              <a:t>WaterUK</a:t>
            </a:r>
            <a:r>
              <a:rPr lang="en-GB" sz="1300" dirty="0"/>
              <a:t>/</a:t>
            </a:r>
            <a:r>
              <a:rPr lang="en-GB" sz="1300" dirty="0" err="1"/>
              <a:t>WRc</a:t>
            </a:r>
            <a:r>
              <a:rPr lang="en-GB" sz="1300" dirty="0"/>
              <a:t> WIS-4-0206 (2019), AS/NZS 5328 (2022 draft).</a:t>
            </a:r>
          </a:p>
          <a:p>
            <a:pPr>
              <a:lnSpc>
                <a:spcPct val="90000"/>
              </a:lnSpc>
              <a:spcAft>
                <a:spcPts val="600"/>
              </a:spcAft>
              <a:defRPr sz="1400"/>
            </a:pPr>
            <a:r>
              <a:rPr lang="en-GB" sz="1300" b="1" dirty="0"/>
              <a:t>Labelling</a:t>
            </a:r>
            <a:r>
              <a:rPr lang="en-GB" sz="1300" dirty="0"/>
              <a:t>: Based on INDA/EDANA Code of Practice (2017).</a:t>
            </a:r>
          </a:p>
          <a:p>
            <a:pPr>
              <a:lnSpc>
                <a:spcPct val="90000"/>
              </a:lnSpc>
              <a:spcAft>
                <a:spcPts val="600"/>
              </a:spcAft>
              <a:defRPr sz="1400"/>
            </a:pPr>
            <a:r>
              <a:rPr lang="en-GB" sz="1300" b="1" dirty="0"/>
              <a:t>Value</a:t>
            </a:r>
            <a:r>
              <a:rPr lang="en-GB" sz="1300" dirty="0"/>
              <a:t>: Clarity for manufacturers, protection of infrastructure, cost reduction, environmental protection.</a:t>
            </a:r>
          </a:p>
          <a:p>
            <a:pPr>
              <a:lnSpc>
                <a:spcPct val="90000"/>
              </a:lnSpc>
              <a:spcAft>
                <a:spcPts val="600"/>
              </a:spcAft>
              <a:defRPr sz="1400"/>
            </a:pPr>
            <a:r>
              <a:rPr lang="en-GB" sz="1300" b="1" dirty="0"/>
              <a:t>UN SDGs</a:t>
            </a:r>
            <a:r>
              <a:rPr lang="en-GB" sz="1300" dirty="0"/>
              <a:t>: Goal 3, Goal 6, Goal 11, Goal 12, Goal 14.</a:t>
            </a:r>
          </a:p>
          <a:p>
            <a:pPr>
              <a:lnSpc>
                <a:spcPct val="90000"/>
              </a:lnSpc>
              <a:spcAft>
                <a:spcPts val="600"/>
              </a:spcAft>
              <a:defRPr sz="1400"/>
            </a:pPr>
            <a:endParaRPr lang="en-GB" sz="1300" dirty="0"/>
          </a:p>
          <a:p>
            <a:pPr marL="0" indent="0" algn="ctr">
              <a:lnSpc>
                <a:spcPct val="90000"/>
              </a:lnSpc>
              <a:spcAft>
                <a:spcPts val="600"/>
              </a:spcAft>
              <a:buNone/>
              <a:defRPr sz="1400"/>
            </a:pPr>
            <a:r>
              <a:rPr lang="en-GB" sz="1300" b="1" dirty="0"/>
              <a:t>Time frame </a:t>
            </a:r>
            <a:r>
              <a:rPr lang="en-GB" sz="1300" dirty="0"/>
              <a:t>for:</a:t>
            </a:r>
          </a:p>
          <a:p>
            <a:pPr marL="0" indent="0" algn="ctr">
              <a:lnSpc>
                <a:spcPct val="90000"/>
              </a:lnSpc>
              <a:spcAft>
                <a:spcPts val="600"/>
              </a:spcAft>
              <a:buNone/>
              <a:defRPr sz="1400"/>
            </a:pPr>
            <a:r>
              <a:rPr lang="en-GB" sz="1300" dirty="0"/>
              <a:t> An </a:t>
            </a:r>
            <a:r>
              <a:rPr lang="en-GB" sz="1300" b="1" dirty="0"/>
              <a:t>International standard</a:t>
            </a:r>
            <a:r>
              <a:rPr lang="en-GB" sz="1300" dirty="0"/>
              <a:t>(draft- publication)   24-36 months.</a:t>
            </a:r>
          </a:p>
          <a:p>
            <a:pPr marL="0" indent="0" algn="ctr">
              <a:lnSpc>
                <a:spcPct val="90000"/>
              </a:lnSpc>
              <a:spcAft>
                <a:spcPts val="600"/>
              </a:spcAft>
              <a:buNone/>
              <a:defRPr sz="1400"/>
            </a:pPr>
            <a:r>
              <a:rPr lang="en-GB" sz="1300" dirty="0"/>
              <a:t> </a:t>
            </a:r>
            <a:r>
              <a:rPr lang="en-GB" sz="1300" b="1" dirty="0"/>
              <a:t>Technical specification- </a:t>
            </a:r>
            <a:r>
              <a:rPr lang="en-GB" sz="1300" dirty="0"/>
              <a:t>(ca) 24  months</a:t>
            </a:r>
            <a:r>
              <a:rPr lang="en-GB" sz="1200" dirty="0"/>
              <a:t>. (Likely to be a 3- year review cycle).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74" y="91440"/>
            <a:ext cx="7919091" cy="523220"/>
          </a:xfrm>
          <a:prstGeom prst="rect">
            <a:avLst/>
          </a:prstGeom>
          <a:noFill/>
        </p:spPr>
        <p:txBody>
          <a:bodyPr wrap="none">
            <a:spAutoFit/>
          </a:bodyPr>
          <a:lstStyle/>
          <a:p>
            <a:pPr algn="ctr">
              <a:defRPr sz="2800" b="1"/>
            </a:pPr>
            <a:r>
              <a:rPr dirty="0"/>
              <a:t>Affected </a:t>
            </a:r>
            <a:r>
              <a:rPr dirty="0">
                <a:highlight>
                  <a:srgbClr val="FFFF00"/>
                </a:highlight>
              </a:rPr>
              <a:t>Stakeholders</a:t>
            </a:r>
            <a:r>
              <a:rPr dirty="0"/>
              <a:t> – Identification &amp; Description</a:t>
            </a:r>
          </a:p>
        </p:txBody>
      </p:sp>
      <p:graphicFrame>
        <p:nvGraphicFramePr>
          <p:cNvPr id="3" name="Table 2"/>
          <p:cNvGraphicFramePr>
            <a:graphicFrameLocks noGrp="1"/>
          </p:cNvGraphicFramePr>
          <p:nvPr>
            <p:extLst>
              <p:ext uri="{D42A27DB-BD31-4B8C-83A1-F6EECF244321}">
                <p14:modId xmlns:p14="http://schemas.microsoft.com/office/powerpoint/2010/main" val="4068123115"/>
              </p:ext>
            </p:extLst>
          </p:nvPr>
        </p:nvGraphicFramePr>
        <p:xfrm>
          <a:off x="640080" y="914400"/>
          <a:ext cx="7772400" cy="457200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457200">
                <a:tc>
                  <a:txBody>
                    <a:bodyPr/>
                    <a:lstStyle/>
                    <a:p>
                      <a:pPr>
                        <a:defRPr sz="1400" b="1"/>
                      </a:pPr>
                      <a:r>
                        <a:t>Stakeholder</a:t>
                      </a:r>
                    </a:p>
                  </a:txBody>
                  <a:tcPr>
                    <a:solidFill>
                      <a:srgbClr val="C8C8C8"/>
                    </a:solidFill>
                  </a:tcPr>
                </a:tc>
                <a:tc>
                  <a:txBody>
                    <a:bodyPr/>
                    <a:lstStyle/>
                    <a:p>
                      <a:pPr>
                        <a:defRPr sz="1400" b="1"/>
                      </a:pPr>
                      <a:r>
                        <a:t>Examples</a:t>
                      </a:r>
                    </a:p>
                  </a:txBody>
                  <a:tcPr>
                    <a:solidFill>
                      <a:srgbClr val="C8C8C8"/>
                    </a:solidFill>
                  </a:tcPr>
                </a:tc>
                <a:tc>
                  <a:txBody>
                    <a:bodyPr/>
                    <a:lstStyle/>
                    <a:p>
                      <a:pPr>
                        <a:defRPr sz="1400" b="1"/>
                      </a:pPr>
                      <a:r>
                        <a:t>Benefits / Impacts</a:t>
                      </a:r>
                    </a:p>
                  </a:txBody>
                  <a:tcPr>
                    <a:solidFill>
                      <a:srgbClr val="C8C8C8"/>
                    </a:solidFill>
                  </a:tcPr>
                </a:tc>
                <a:extLst>
                  <a:ext uri="{0D108BD9-81ED-4DB2-BD59-A6C34878D82A}">
                    <a16:rowId xmlns:a16="http://schemas.microsoft.com/office/drawing/2014/main" val="10000"/>
                  </a:ext>
                </a:extLst>
              </a:tr>
              <a:tr h="457200">
                <a:tc>
                  <a:txBody>
                    <a:bodyPr/>
                    <a:lstStyle/>
                    <a:p>
                      <a:pPr>
                        <a:defRPr sz="1200"/>
                      </a:pPr>
                      <a:r>
                        <a:rPr dirty="0">
                          <a:highlight>
                            <a:srgbClr val="FFFF00"/>
                          </a:highlight>
                        </a:rPr>
                        <a:t>Large Companies</a:t>
                      </a:r>
                    </a:p>
                  </a:txBody>
                  <a:tcPr/>
                </a:tc>
                <a:tc>
                  <a:txBody>
                    <a:bodyPr/>
                    <a:lstStyle/>
                    <a:p>
                      <a:pPr>
                        <a:defRPr sz="1200"/>
                      </a:pPr>
                      <a:r>
                        <a:rPr lang="en-GB" dirty="0">
                          <a:solidFill>
                            <a:srgbClr val="FF0000"/>
                          </a:solidFill>
                        </a:rPr>
                        <a:t>XXXXXXXXXX</a:t>
                      </a:r>
                      <a:endParaRPr dirty="0">
                        <a:solidFill>
                          <a:srgbClr val="FF0000"/>
                        </a:solidFill>
                      </a:endParaRPr>
                    </a:p>
                  </a:txBody>
                  <a:tcPr/>
                </a:tc>
                <a:tc>
                  <a:txBody>
                    <a:bodyPr/>
                    <a:lstStyle/>
                    <a:p>
                      <a:pPr>
                        <a:defRPr sz="1200"/>
                      </a:pPr>
                      <a:r>
                        <a:t>Clarity in labelling; Marketing advantage</a:t>
                      </a:r>
                    </a:p>
                  </a:txBody>
                  <a:tcPr/>
                </a:tc>
                <a:extLst>
                  <a:ext uri="{0D108BD9-81ED-4DB2-BD59-A6C34878D82A}">
                    <a16:rowId xmlns:a16="http://schemas.microsoft.com/office/drawing/2014/main" val="10001"/>
                  </a:ext>
                </a:extLst>
              </a:tr>
              <a:tr h="457200">
                <a:tc>
                  <a:txBody>
                    <a:bodyPr/>
                    <a:lstStyle/>
                    <a:p>
                      <a:pPr>
                        <a:defRPr sz="1200"/>
                      </a:pPr>
                      <a:r>
                        <a:rPr dirty="0">
                          <a:highlight>
                            <a:srgbClr val="FFFF00"/>
                          </a:highlight>
                        </a:rPr>
                        <a:t>SMEs</a:t>
                      </a:r>
                    </a:p>
                  </a:txBody>
                  <a:tcPr/>
                </a:tc>
                <a:tc>
                  <a:txBody>
                    <a:bodyPr/>
                    <a:lstStyle/>
                    <a:p>
                      <a:pPr>
                        <a:defRPr sz="1200"/>
                      </a:pPr>
                      <a:r>
                        <a:rPr lang="en-GB" dirty="0">
                          <a:solidFill>
                            <a:srgbClr val="FF0000"/>
                          </a:solidFill>
                        </a:rPr>
                        <a:t>XXXXXXX</a:t>
                      </a:r>
                      <a:endParaRPr dirty="0">
                        <a:solidFill>
                          <a:srgbClr val="FF0000"/>
                        </a:solidFill>
                      </a:endParaRPr>
                    </a:p>
                  </a:txBody>
                  <a:tcPr/>
                </a:tc>
                <a:tc>
                  <a:txBody>
                    <a:bodyPr/>
                    <a:lstStyle/>
                    <a:p>
                      <a:pPr>
                        <a:defRPr sz="1200"/>
                      </a:pPr>
                      <a:r>
                        <a:t>Clarity in labelling; Fairer competition</a:t>
                      </a:r>
                    </a:p>
                  </a:txBody>
                  <a:tcPr/>
                </a:tc>
                <a:extLst>
                  <a:ext uri="{0D108BD9-81ED-4DB2-BD59-A6C34878D82A}">
                    <a16:rowId xmlns:a16="http://schemas.microsoft.com/office/drawing/2014/main" val="10002"/>
                  </a:ext>
                </a:extLst>
              </a:tr>
              <a:tr h="457200">
                <a:tc>
                  <a:txBody>
                    <a:bodyPr/>
                    <a:lstStyle/>
                    <a:p>
                      <a:pPr>
                        <a:defRPr sz="1200"/>
                      </a:pPr>
                      <a:r>
                        <a:rPr dirty="0">
                          <a:highlight>
                            <a:srgbClr val="FFFF00"/>
                          </a:highlight>
                        </a:rPr>
                        <a:t>Water Utilities</a:t>
                      </a:r>
                    </a:p>
                  </a:txBody>
                  <a:tcPr/>
                </a:tc>
                <a:tc>
                  <a:txBody>
                    <a:bodyPr/>
                    <a:lstStyle/>
                    <a:p>
                      <a:pPr>
                        <a:defRPr sz="1200"/>
                      </a:pPr>
                      <a:r>
                        <a:rPr lang="en-GB" dirty="0" err="1">
                          <a:solidFill>
                            <a:srgbClr val="FF0000"/>
                          </a:solidFill>
                        </a:rPr>
                        <a:t>xxxxxxxxxxxxxx</a:t>
                      </a:r>
                      <a:endParaRPr dirty="0">
                        <a:solidFill>
                          <a:srgbClr val="FF0000"/>
                        </a:solidFill>
                      </a:endParaRPr>
                    </a:p>
                  </a:txBody>
                  <a:tcPr/>
                </a:tc>
                <a:tc>
                  <a:txBody>
                    <a:bodyPr/>
                    <a:lstStyle/>
                    <a:p>
                      <a:pPr>
                        <a:defRPr sz="1200"/>
                      </a:pPr>
                      <a:r>
                        <a:t>Lower costs; Less landfill; Reduced impact</a:t>
                      </a:r>
                    </a:p>
                  </a:txBody>
                  <a:tcPr/>
                </a:tc>
                <a:extLst>
                  <a:ext uri="{0D108BD9-81ED-4DB2-BD59-A6C34878D82A}">
                    <a16:rowId xmlns:a16="http://schemas.microsoft.com/office/drawing/2014/main" val="10003"/>
                  </a:ext>
                </a:extLst>
              </a:tr>
              <a:tr h="457200">
                <a:tc>
                  <a:txBody>
                    <a:bodyPr/>
                    <a:lstStyle/>
                    <a:p>
                      <a:pPr>
                        <a:defRPr sz="1200"/>
                      </a:pPr>
                      <a:r>
                        <a:rPr dirty="0">
                          <a:highlight>
                            <a:srgbClr val="FFFF00"/>
                          </a:highlight>
                        </a:rPr>
                        <a:t>Consumers</a:t>
                      </a:r>
                    </a:p>
                  </a:txBody>
                  <a:tcPr/>
                </a:tc>
                <a:tc>
                  <a:txBody>
                    <a:bodyPr/>
                    <a:lstStyle/>
                    <a:p>
                      <a:pPr>
                        <a:defRPr sz="1200"/>
                      </a:pPr>
                      <a:r>
                        <a:t>General public</a:t>
                      </a:r>
                    </a:p>
                  </a:txBody>
                  <a:tcPr/>
                </a:tc>
                <a:tc>
                  <a:txBody>
                    <a:bodyPr/>
                    <a:lstStyle/>
                    <a:p>
                      <a:pPr>
                        <a:defRPr sz="1200"/>
                      </a:pPr>
                      <a:r>
                        <a:t>Clarity on flushing; Fewer blockages; Lower impact</a:t>
                      </a:r>
                    </a:p>
                  </a:txBody>
                  <a:tcPr/>
                </a:tc>
                <a:extLst>
                  <a:ext uri="{0D108BD9-81ED-4DB2-BD59-A6C34878D82A}">
                    <a16:rowId xmlns:a16="http://schemas.microsoft.com/office/drawing/2014/main" val="10004"/>
                  </a:ext>
                </a:extLst>
              </a:tr>
              <a:tr h="457200">
                <a:tc>
                  <a:txBody>
                    <a:bodyPr/>
                    <a:lstStyle/>
                    <a:p>
                      <a:pPr>
                        <a:defRPr sz="1200"/>
                      </a:pPr>
                      <a:r>
                        <a:t>Labour</a:t>
                      </a:r>
                    </a:p>
                  </a:txBody>
                  <a:tcPr/>
                </a:tc>
                <a:tc>
                  <a:txBody>
                    <a:bodyPr/>
                    <a:lstStyle/>
                    <a:p>
                      <a:pPr>
                        <a:defRPr sz="1200"/>
                      </a:pPr>
                      <a:r>
                        <a:t>Sewer workers</a:t>
                      </a:r>
                    </a:p>
                  </a:txBody>
                  <a:tcPr/>
                </a:tc>
                <a:tc>
                  <a:txBody>
                    <a:bodyPr/>
                    <a:lstStyle/>
                    <a:p>
                      <a:pPr>
                        <a:defRPr sz="1200"/>
                      </a:pPr>
                      <a:r>
                        <a:t>Safer work environment; Lower health risks</a:t>
                      </a:r>
                    </a:p>
                  </a:txBody>
                  <a:tcPr/>
                </a:tc>
                <a:extLst>
                  <a:ext uri="{0D108BD9-81ED-4DB2-BD59-A6C34878D82A}">
                    <a16:rowId xmlns:a16="http://schemas.microsoft.com/office/drawing/2014/main" val="10005"/>
                  </a:ext>
                </a:extLst>
              </a:tr>
              <a:tr h="457200">
                <a:tc>
                  <a:txBody>
                    <a:bodyPr/>
                    <a:lstStyle/>
                    <a:p>
                      <a:pPr>
                        <a:defRPr sz="1200"/>
                      </a:pPr>
                      <a:r>
                        <a:rPr dirty="0">
                          <a:highlight>
                            <a:srgbClr val="FFFF00"/>
                          </a:highlight>
                        </a:rPr>
                        <a:t>Academia</a:t>
                      </a:r>
                    </a:p>
                  </a:txBody>
                  <a:tcPr/>
                </a:tc>
                <a:tc>
                  <a:txBody>
                    <a:bodyPr/>
                    <a:lstStyle/>
                    <a:p>
                      <a:pPr>
                        <a:defRPr sz="1200"/>
                      </a:pPr>
                      <a:r>
                        <a:t>Universities, research institutes</a:t>
                      </a:r>
                    </a:p>
                  </a:txBody>
                  <a:tcPr/>
                </a:tc>
                <a:tc>
                  <a:txBody>
                    <a:bodyPr/>
                    <a:lstStyle/>
                    <a:p>
                      <a:pPr>
                        <a:defRPr sz="1200"/>
                      </a:pPr>
                      <a:r>
                        <a:t>Research opportunities; Knowledge sharing</a:t>
                      </a:r>
                    </a:p>
                  </a:txBody>
                  <a:tcPr/>
                </a:tc>
                <a:extLst>
                  <a:ext uri="{0D108BD9-81ED-4DB2-BD59-A6C34878D82A}">
                    <a16:rowId xmlns:a16="http://schemas.microsoft.com/office/drawing/2014/main" val="10006"/>
                  </a:ext>
                </a:extLst>
              </a:tr>
              <a:tr h="457200">
                <a:tc>
                  <a:txBody>
                    <a:bodyPr/>
                    <a:lstStyle/>
                    <a:p>
                      <a:pPr>
                        <a:defRPr sz="1200"/>
                      </a:pPr>
                      <a:r>
                        <a:t>Certification Bodies</a:t>
                      </a:r>
                    </a:p>
                  </a:txBody>
                  <a:tcPr/>
                </a:tc>
                <a:tc>
                  <a:txBody>
                    <a:bodyPr/>
                    <a:lstStyle/>
                    <a:p>
                      <a:pPr>
                        <a:defRPr sz="1200"/>
                      </a:pPr>
                      <a:r>
                        <a:rPr dirty="0"/>
                        <a:t>Testing &amp; certification businesses</a:t>
                      </a:r>
                    </a:p>
                  </a:txBody>
                  <a:tcPr/>
                </a:tc>
                <a:tc>
                  <a:txBody>
                    <a:bodyPr/>
                    <a:lstStyle/>
                    <a:p>
                      <a:pPr>
                        <a:defRPr sz="1200"/>
                      </a:pPr>
                      <a:r>
                        <a:t>Certify compliance; Market demand</a:t>
                      </a:r>
                    </a:p>
                  </a:txBody>
                  <a:tcPr/>
                </a:tc>
                <a:extLst>
                  <a:ext uri="{0D108BD9-81ED-4DB2-BD59-A6C34878D82A}">
                    <a16:rowId xmlns:a16="http://schemas.microsoft.com/office/drawing/2014/main" val="10007"/>
                  </a:ext>
                </a:extLst>
              </a:tr>
              <a:tr h="457200">
                <a:tc>
                  <a:txBody>
                    <a:bodyPr/>
                    <a:lstStyle/>
                    <a:p>
                      <a:pPr>
                        <a:defRPr sz="1200"/>
                      </a:pPr>
                      <a:r>
                        <a:t>NGOs &amp; Peak Bodies</a:t>
                      </a:r>
                    </a:p>
                  </a:txBody>
                  <a:tcPr/>
                </a:tc>
                <a:tc>
                  <a:txBody>
                    <a:bodyPr/>
                    <a:lstStyle/>
                    <a:p>
                      <a:pPr>
                        <a:defRPr sz="1200"/>
                      </a:pPr>
                      <a:r>
                        <a:rPr dirty="0"/>
                        <a:t>Water &amp; manufacturer associations, NGOs</a:t>
                      </a:r>
                    </a:p>
                  </a:txBody>
                  <a:tcPr/>
                </a:tc>
                <a:tc>
                  <a:txBody>
                    <a:bodyPr/>
                    <a:lstStyle/>
                    <a:p>
                      <a:pPr>
                        <a:defRPr sz="1200"/>
                      </a:pPr>
                      <a:r>
                        <a:t>Clarity for members; Better outcomes</a:t>
                      </a:r>
                    </a:p>
                  </a:txBody>
                  <a:tcPr/>
                </a:tc>
                <a:extLst>
                  <a:ext uri="{0D108BD9-81ED-4DB2-BD59-A6C34878D82A}">
                    <a16:rowId xmlns:a16="http://schemas.microsoft.com/office/drawing/2014/main" val="10008"/>
                  </a:ext>
                </a:extLst>
              </a:tr>
              <a:tr h="457200">
                <a:tc>
                  <a:txBody>
                    <a:bodyPr/>
                    <a:lstStyle/>
                    <a:p>
                      <a:pPr>
                        <a:defRPr sz="1200"/>
                      </a:pPr>
                      <a:r>
                        <a:t>Other Stakeholders</a:t>
                      </a:r>
                    </a:p>
                  </a:txBody>
                  <a:tcPr/>
                </a:tc>
                <a:tc>
                  <a:txBody>
                    <a:bodyPr/>
                    <a:lstStyle/>
                    <a:p>
                      <a:pPr>
                        <a:defRPr sz="1200"/>
                      </a:pPr>
                      <a:r>
                        <a:rPr dirty="0">
                          <a:highlight>
                            <a:srgbClr val="FFFF00"/>
                          </a:highlight>
                        </a:rPr>
                        <a:t>Retailers, regulators, waste companies</a:t>
                      </a:r>
                    </a:p>
                  </a:txBody>
                  <a:tcPr/>
                </a:tc>
                <a:tc>
                  <a:txBody>
                    <a:bodyPr/>
                    <a:lstStyle/>
                    <a:p>
                      <a:pPr>
                        <a:defRPr sz="1200"/>
                      </a:pPr>
                      <a:r>
                        <a:rPr dirty="0"/>
                        <a:t>Confidence in claims; Easier enforcement; Less contamination</a:t>
                      </a:r>
                    </a:p>
                  </a:txBody>
                  <a:tcPr/>
                </a:tc>
                <a:extLst>
                  <a:ext uri="{0D108BD9-81ED-4DB2-BD59-A6C34878D82A}">
                    <a16:rowId xmlns:a16="http://schemas.microsoft.com/office/drawing/2014/main" val="10009"/>
                  </a:ext>
                </a:extLst>
              </a:tr>
            </a:tbl>
          </a:graphicData>
        </a:graphic>
      </p:graphicFrame>
      <p:sp>
        <p:nvSpPr>
          <p:cNvPr id="4" name="Oval 3"/>
          <p:cNvSpPr/>
          <p:nvPr/>
        </p:nvSpPr>
        <p:spPr>
          <a:xfrm>
            <a:off x="274320" y="1371600"/>
            <a:ext cx="274320" cy="274320"/>
          </a:xfrm>
          <a:prstGeom prst="ellipse">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Oval 4"/>
          <p:cNvSpPr/>
          <p:nvPr/>
        </p:nvSpPr>
        <p:spPr>
          <a:xfrm>
            <a:off x="274320" y="1828800"/>
            <a:ext cx="274320" cy="274320"/>
          </a:xfrm>
          <a:prstGeom prst="ellipse">
            <a:avLst/>
          </a:prstGeom>
          <a:solidFill>
            <a:srgbClr val="9BBB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Oval 5"/>
          <p:cNvSpPr/>
          <p:nvPr/>
        </p:nvSpPr>
        <p:spPr>
          <a:xfrm>
            <a:off x="274320" y="2286000"/>
            <a:ext cx="274320" cy="274320"/>
          </a:xfrm>
          <a:prstGeom prst="ellipse">
            <a:avLst/>
          </a:prstGeom>
          <a:solidFill>
            <a:srgbClr val="8064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Oval 6"/>
          <p:cNvSpPr/>
          <p:nvPr/>
        </p:nvSpPr>
        <p:spPr>
          <a:xfrm>
            <a:off x="274320" y="2743200"/>
            <a:ext cx="274320" cy="274320"/>
          </a:xfrm>
          <a:prstGeom prst="ellipse">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Oval 7"/>
          <p:cNvSpPr/>
          <p:nvPr/>
        </p:nvSpPr>
        <p:spPr>
          <a:xfrm>
            <a:off x="274320" y="3200400"/>
            <a:ext cx="274320" cy="274320"/>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Oval 8"/>
          <p:cNvSpPr/>
          <p:nvPr/>
        </p:nvSpPr>
        <p:spPr>
          <a:xfrm>
            <a:off x="274320" y="3657600"/>
            <a:ext cx="274320" cy="274320"/>
          </a:xfrm>
          <a:prstGeom prst="ellipse">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Oval 9"/>
          <p:cNvSpPr/>
          <p:nvPr/>
        </p:nvSpPr>
        <p:spPr>
          <a:xfrm>
            <a:off x="274320" y="4114800"/>
            <a:ext cx="274320" cy="274320"/>
          </a:xfrm>
          <a:prstGeom prst="ellipse">
            <a:avLst/>
          </a:prstGeom>
          <a:solidFill>
            <a:srgbClr val="70AD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Oval 10"/>
          <p:cNvSpPr/>
          <p:nvPr/>
        </p:nvSpPr>
        <p:spPr>
          <a:xfrm>
            <a:off x="274320" y="4572000"/>
            <a:ext cx="274320" cy="27432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Oval 11"/>
          <p:cNvSpPr/>
          <p:nvPr/>
        </p:nvSpPr>
        <p:spPr>
          <a:xfrm>
            <a:off x="274320" y="5029200"/>
            <a:ext cx="274320" cy="274320"/>
          </a:xfrm>
          <a:prstGeom prst="ellipse">
            <a:avLst/>
          </a:prstGeom>
          <a:solidFill>
            <a:srgbClr val="9E48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0" y="417576"/>
            <a:ext cx="8182230" cy="1249394"/>
          </a:xfrm>
        </p:spPr>
        <p:txBody>
          <a:bodyPr vert="horz" lIns="91440" tIns="45720" rIns="91440" bIns="45720" rtlCol="0" anchor="ctr">
            <a:normAutofit/>
          </a:bodyPr>
          <a:lstStyle/>
          <a:p>
            <a:pPr defTabSz="914400">
              <a:lnSpc>
                <a:spcPct val="90000"/>
              </a:lnSpc>
            </a:pPr>
            <a:r>
              <a:rPr lang="en-US" b="1" kern="1200" dirty="0">
                <a:solidFill>
                  <a:schemeClr val="tx1"/>
                </a:solidFill>
                <a:latin typeface="+mj-lt"/>
                <a:ea typeface="+mj-ea"/>
                <a:cs typeface="+mj-cs"/>
              </a:rPr>
              <a:t>Delegations to ISO TC 224 WG 10</a:t>
            </a:r>
            <a:br>
              <a:rPr lang="en-US" b="1" kern="1200" dirty="0">
                <a:solidFill>
                  <a:schemeClr val="tx1"/>
                </a:solidFill>
                <a:latin typeface="+mj-lt"/>
                <a:ea typeface="+mj-ea"/>
                <a:cs typeface="+mj-cs"/>
              </a:rPr>
            </a:br>
            <a:r>
              <a:rPr lang="en-US" sz="2000" b="1" i="1" kern="1200" dirty="0">
                <a:solidFill>
                  <a:srgbClr val="0070C0"/>
                </a:solidFill>
                <a:latin typeface="+mj-lt"/>
                <a:ea typeface="+mj-ea"/>
                <a:cs typeface="+mj-cs"/>
              </a:rPr>
              <a:t>Active National standards body  participation  in the process</a:t>
            </a:r>
            <a:br>
              <a:rPr lang="en-US" sz="2000" b="1" i="1" kern="1200" dirty="0">
                <a:solidFill>
                  <a:srgbClr val="0070C0"/>
                </a:solidFill>
                <a:latin typeface="+mj-lt"/>
                <a:ea typeface="+mj-ea"/>
                <a:cs typeface="+mj-cs"/>
              </a:rPr>
            </a:br>
            <a:r>
              <a:rPr lang="en-US" sz="2000" b="1" i="1" kern="1200" dirty="0">
                <a:solidFill>
                  <a:srgbClr val="FF0000"/>
                </a:solidFill>
                <a:latin typeface="+mj-lt"/>
                <a:ea typeface="+mj-ea"/>
                <a:cs typeface="+mj-cs"/>
              </a:rPr>
              <a:t>Participation is the best strategy.</a:t>
            </a:r>
          </a:p>
        </p:txBody>
      </p:sp>
      <p:sp>
        <p:nvSpPr>
          <p:cNvPr id="4" name="TextBox 3">
            <a:extLst>
              <a:ext uri="{FF2B5EF4-FFF2-40B4-BE49-F238E27FC236}">
                <a16:creationId xmlns:a16="http://schemas.microsoft.com/office/drawing/2014/main" id="{62B153CF-3961-6A7E-C9C1-B104C3AAB8B8}"/>
              </a:ext>
            </a:extLst>
          </p:cNvPr>
          <p:cNvSpPr txBox="1"/>
          <p:nvPr/>
        </p:nvSpPr>
        <p:spPr>
          <a:xfrm>
            <a:off x="479160" y="1809541"/>
            <a:ext cx="8182233" cy="687406"/>
          </a:xfrm>
          <a:prstGeom prst="rect">
            <a:avLst/>
          </a:prstGeom>
        </p:spPr>
        <p:txBody>
          <a:bodyPr vert="horz" lIns="91440" tIns="45720" rIns="91440" bIns="45720" rtlCol="0" anchor="ctr">
            <a:normAutofit/>
          </a:bodyPr>
          <a:lstStyle/>
          <a:p>
            <a:pPr algn="ctr" defTabSz="914400">
              <a:lnSpc>
                <a:spcPct val="90000"/>
              </a:lnSpc>
              <a:spcBef>
                <a:spcPts val="1000"/>
              </a:spcBef>
            </a:pPr>
            <a:r>
              <a:rPr lang="en-US" sz="2400" b="1" kern="1200" dirty="0">
                <a:solidFill>
                  <a:schemeClr val="tx1"/>
                </a:solidFill>
                <a:latin typeface="+mn-lt"/>
                <a:ea typeface="+mn-ea"/>
                <a:cs typeface="+mn-cs"/>
              </a:rPr>
              <a:t>Liaisons</a:t>
            </a:r>
            <a:r>
              <a:rPr lang="en-US" sz="2400" kern="1200" dirty="0">
                <a:solidFill>
                  <a:schemeClr val="tx1"/>
                </a:solidFill>
                <a:latin typeface="+mn-lt"/>
                <a:ea typeface="+mn-ea"/>
                <a:cs typeface="+mn-cs"/>
              </a:rPr>
              <a:t>:  INDA , EDANA, TC6.</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024515903"/>
              </p:ext>
            </p:extLst>
          </p:nvPr>
        </p:nvGraphicFramePr>
        <p:xfrm>
          <a:off x="795185" y="2633472"/>
          <a:ext cx="7551346" cy="3586359"/>
        </p:xfrm>
        <a:graphic>
          <a:graphicData uri="http://schemas.openxmlformats.org/drawingml/2006/table">
            <a:tbl>
              <a:tblPr firstRow="1" bandRow="1">
                <a:tableStyleId>{5C22544A-7EE6-4342-B048-85BDC9FD1C3A}</a:tableStyleId>
              </a:tblPr>
              <a:tblGrid>
                <a:gridCol w="2311008">
                  <a:extLst>
                    <a:ext uri="{9D8B030D-6E8A-4147-A177-3AD203B41FA5}">
                      <a16:colId xmlns:a16="http://schemas.microsoft.com/office/drawing/2014/main" val="20000"/>
                    </a:ext>
                  </a:extLst>
                </a:gridCol>
                <a:gridCol w="1657306">
                  <a:extLst>
                    <a:ext uri="{9D8B030D-6E8A-4147-A177-3AD203B41FA5}">
                      <a16:colId xmlns:a16="http://schemas.microsoft.com/office/drawing/2014/main" val="20001"/>
                    </a:ext>
                  </a:extLst>
                </a:gridCol>
                <a:gridCol w="1737649">
                  <a:extLst>
                    <a:ext uri="{9D8B030D-6E8A-4147-A177-3AD203B41FA5}">
                      <a16:colId xmlns:a16="http://schemas.microsoft.com/office/drawing/2014/main" val="20002"/>
                    </a:ext>
                  </a:extLst>
                </a:gridCol>
                <a:gridCol w="1845383">
                  <a:extLst>
                    <a:ext uri="{9D8B030D-6E8A-4147-A177-3AD203B41FA5}">
                      <a16:colId xmlns:a16="http://schemas.microsoft.com/office/drawing/2014/main" val="20003"/>
                    </a:ext>
                  </a:extLst>
                </a:gridCol>
              </a:tblGrid>
              <a:tr h="307591">
                <a:tc>
                  <a:txBody>
                    <a:bodyPr/>
                    <a:lstStyle/>
                    <a:p>
                      <a:pPr algn="l">
                        <a:lnSpc>
                          <a:spcPts val="1400"/>
                        </a:lnSpc>
                        <a:spcBef>
                          <a:spcPts val="0"/>
                        </a:spcBef>
                        <a:spcAft>
                          <a:spcPts val="0"/>
                        </a:spcAft>
                      </a:pPr>
                      <a:r>
                        <a:rPr lang="en-GB" sz="1200" b="0">
                          <a:solidFill>
                            <a:schemeClr val="tx1"/>
                          </a:solidFill>
                          <a:latin typeface="Arial"/>
                        </a:rPr>
                        <a:t>Argentina — IRAM</a:t>
                      </a:r>
                    </a:p>
                  </a:txBody>
                  <a:tcPr marL="78903" marR="78903" marT="39452" marB="39452">
                    <a:lnR w="12700" cap="flat" cmpd="sng" algn="ctr">
                      <a:solidFill>
                        <a:schemeClr val="tx1"/>
                      </a:solidFill>
                      <a:prstDash val="solid"/>
                      <a:round/>
                      <a:headEnd type="none" w="med" len="med"/>
                      <a:tailEnd type="none" w="med" len="med"/>
                    </a:lnR>
                    <a:solidFill>
                      <a:srgbClr val="EBEBEB"/>
                    </a:solidFill>
                  </a:tcPr>
                </a:tc>
                <a:tc>
                  <a:txBody>
                    <a:bodyPr/>
                    <a:lstStyle/>
                    <a:p>
                      <a:pPr algn="l">
                        <a:lnSpc>
                          <a:spcPts val="1400"/>
                        </a:lnSpc>
                        <a:spcBef>
                          <a:spcPts val="0"/>
                        </a:spcBef>
                        <a:spcAft>
                          <a:spcPts val="0"/>
                        </a:spcAft>
                      </a:pPr>
                      <a:r>
                        <a:rPr lang="en-GB" sz="1200" b="0">
                          <a:solidFill>
                            <a:srgbClr val="FF0000"/>
                          </a:solidFill>
                          <a:latin typeface="Arial"/>
                        </a:rPr>
                        <a:t>France</a:t>
                      </a:r>
                      <a:r>
                        <a:rPr lang="en-GB" sz="1200" b="0">
                          <a:solidFill>
                            <a:schemeClr val="tx1"/>
                          </a:solidFill>
                          <a:latin typeface="Arial"/>
                        </a:rPr>
                        <a:t> — </a:t>
                      </a:r>
                      <a:r>
                        <a:rPr lang="en-GB" sz="1200" b="0">
                          <a:solidFill>
                            <a:srgbClr val="FF0000"/>
                          </a:solidFill>
                          <a:latin typeface="Arial"/>
                        </a:rPr>
                        <a:t>AFNOR</a:t>
                      </a:r>
                    </a:p>
                  </a:txBody>
                  <a:tcPr marL="78903" marR="78903" marT="39452" marB="39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lnSpc>
                          <a:spcPts val="1400"/>
                        </a:lnSpc>
                        <a:spcBef>
                          <a:spcPts val="0"/>
                        </a:spcBef>
                        <a:spcAft>
                          <a:spcPts val="0"/>
                        </a:spcAft>
                      </a:pPr>
                      <a:r>
                        <a:rPr lang="en-GB" sz="1200" b="0">
                          <a:solidFill>
                            <a:srgbClr val="7030A0"/>
                          </a:solidFill>
                          <a:latin typeface="Arial"/>
                        </a:rPr>
                        <a:t>Norway — SN</a:t>
                      </a:r>
                    </a:p>
                  </a:txBody>
                  <a:tcPr marL="78903" marR="78903" marT="39452" marB="39452">
                    <a:lnL w="12700" cap="flat" cmpd="sng" algn="ctr">
                      <a:solidFill>
                        <a:schemeClr val="tx1"/>
                      </a:solidFill>
                      <a:prstDash val="solid"/>
                      <a:round/>
                      <a:headEnd type="none" w="med" len="med"/>
                      <a:tailEnd type="none" w="med" len="med"/>
                    </a:lnL>
                    <a:solidFill>
                      <a:srgbClr val="EBEBEB"/>
                    </a:solidFill>
                  </a:tcPr>
                </a:tc>
                <a:tc>
                  <a:txBody>
                    <a:bodyPr/>
                    <a:lstStyle/>
                    <a:p>
                      <a:pPr algn="l">
                        <a:lnSpc>
                          <a:spcPts val="1400"/>
                        </a:lnSpc>
                        <a:spcBef>
                          <a:spcPts val="0"/>
                        </a:spcBef>
                        <a:spcAft>
                          <a:spcPts val="0"/>
                        </a:spcAft>
                      </a:pPr>
                      <a:r>
                        <a:rPr lang="en-GB" sz="1200" b="0">
                          <a:solidFill>
                            <a:srgbClr val="7030A0"/>
                          </a:solidFill>
                          <a:latin typeface="Arial"/>
                        </a:rPr>
                        <a:t>Sweden — SIS</a:t>
                      </a:r>
                    </a:p>
                  </a:txBody>
                  <a:tcPr marL="78903" marR="78903" marT="39452" marB="39452">
                    <a:solidFill>
                      <a:srgbClr val="EBEBEB"/>
                    </a:solidFill>
                  </a:tcPr>
                </a:tc>
                <a:extLst>
                  <a:ext uri="{0D108BD9-81ED-4DB2-BD59-A6C34878D82A}">
                    <a16:rowId xmlns:a16="http://schemas.microsoft.com/office/drawing/2014/main" val="10000"/>
                  </a:ext>
                </a:extLst>
              </a:tr>
              <a:tr h="307591">
                <a:tc>
                  <a:txBody>
                    <a:bodyPr/>
                    <a:lstStyle/>
                    <a:p>
                      <a:pPr algn="l">
                        <a:lnSpc>
                          <a:spcPts val="1400"/>
                        </a:lnSpc>
                        <a:spcBef>
                          <a:spcPts val="0"/>
                        </a:spcBef>
                        <a:spcAft>
                          <a:spcPts val="0"/>
                        </a:spcAft>
                      </a:pPr>
                      <a:r>
                        <a:rPr lang="en-GB" sz="1200">
                          <a:solidFill>
                            <a:srgbClr val="FF0000"/>
                          </a:solidFill>
                          <a:latin typeface="Arial"/>
                        </a:rPr>
                        <a:t>Australia</a:t>
                      </a:r>
                      <a:r>
                        <a:rPr lang="en-GB" sz="1200">
                          <a:latin typeface="Arial"/>
                        </a:rPr>
                        <a:t> — SA</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latin typeface="Arial"/>
                        </a:rPr>
                        <a:t>India</a:t>
                      </a:r>
                      <a:r>
                        <a:rPr lang="en-GB" sz="1200">
                          <a:latin typeface="Arial"/>
                        </a:rPr>
                        <a:t> — BIS</a:t>
                      </a:r>
                    </a:p>
                  </a:txBody>
                  <a:tcPr marL="78903" marR="78903" marT="39452" marB="39452">
                    <a:lnL w="12700">
                      <a:solidFill>
                        <a:srgbClr val="000000"/>
                      </a:solidFill>
                      <a:prstDash val="solid"/>
                    </a:lnL>
                    <a:lnR w="12700">
                      <a:solidFill>
                        <a:srgbClr val="000000"/>
                      </a:solidFill>
                      <a:prstDash val="solid"/>
                    </a:lnR>
                    <a:lnT w="12700" cap="flat" cmpd="sng" algn="ctr">
                      <a:solidFill>
                        <a:schemeClr val="tx1"/>
                      </a:solidFill>
                      <a:prstDash val="solid"/>
                      <a:round/>
                      <a:headEnd type="none" w="med" len="med"/>
                      <a:tailEnd type="none" w="med" len="med"/>
                    </a:lnT>
                    <a:lnB w="12700">
                      <a:solidFill>
                        <a:srgbClr val="000000"/>
                      </a:solidFill>
                      <a:prstDash val="solid"/>
                    </a:lnB>
                  </a:tcPr>
                </a:tc>
                <a:tc>
                  <a:txBody>
                    <a:bodyPr/>
                    <a:lstStyle/>
                    <a:p>
                      <a:pPr algn="l">
                        <a:lnSpc>
                          <a:spcPts val="1400"/>
                        </a:lnSpc>
                        <a:spcBef>
                          <a:spcPts val="0"/>
                        </a:spcBef>
                        <a:spcAft>
                          <a:spcPts val="0"/>
                        </a:spcAft>
                      </a:pPr>
                      <a:r>
                        <a:rPr lang="en-GB" sz="1200">
                          <a:latin typeface="Arial"/>
                        </a:rPr>
                        <a:t>Portugal — IPQ</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Switzerland — SNV</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1"/>
                  </a:ext>
                </a:extLst>
              </a:tr>
              <a:tr h="512101">
                <a:tc>
                  <a:txBody>
                    <a:bodyPr/>
                    <a:lstStyle/>
                    <a:p>
                      <a:pPr algn="l">
                        <a:lnSpc>
                          <a:spcPts val="1400"/>
                        </a:lnSpc>
                        <a:spcBef>
                          <a:spcPts val="0"/>
                        </a:spcBef>
                        <a:spcAft>
                          <a:spcPts val="0"/>
                        </a:spcAft>
                      </a:pPr>
                      <a:r>
                        <a:rPr lang="en-GB" sz="1200" baseline="0">
                          <a:solidFill>
                            <a:srgbClr val="FF0000"/>
                          </a:solidFill>
                          <a:latin typeface="Arial"/>
                        </a:rPr>
                        <a:t>Austria</a:t>
                      </a:r>
                      <a:r>
                        <a:rPr lang="en-GB" sz="1200">
                          <a:latin typeface="Arial"/>
                        </a:rPr>
                        <a:t> — ASI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Indonesia — BSN</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Russian Federation — GOST 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Tunisia — INNORPI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2"/>
                  </a:ext>
                </a:extLst>
              </a:tr>
              <a:tr h="512101">
                <a:tc>
                  <a:txBody>
                    <a:bodyPr/>
                    <a:lstStyle/>
                    <a:p>
                      <a:pPr algn="l">
                        <a:lnSpc>
                          <a:spcPts val="1400"/>
                        </a:lnSpc>
                        <a:spcBef>
                          <a:spcPts val="0"/>
                        </a:spcBef>
                        <a:spcAft>
                          <a:spcPts val="0"/>
                        </a:spcAft>
                      </a:pPr>
                      <a:r>
                        <a:rPr lang="en-GB" sz="1200">
                          <a:latin typeface="Arial"/>
                        </a:rPr>
                        <a:t>Bolivia, Plurinational State of — IBNORCA</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latin typeface="Arial"/>
                        </a:rPr>
                        <a:t>Ireland</a:t>
                      </a:r>
                      <a:r>
                        <a:rPr lang="en-GB" sz="1200">
                          <a:latin typeface="Arial"/>
                        </a:rPr>
                        <a:t> — NSAI</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Saudi Arabia — SASO</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Uganda — UNBS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3"/>
                  </a:ext>
                </a:extLst>
              </a:tr>
              <a:tr h="512101">
                <a:tc>
                  <a:txBody>
                    <a:bodyPr/>
                    <a:lstStyle/>
                    <a:p>
                      <a:pPr algn="l">
                        <a:lnSpc>
                          <a:spcPts val="1400"/>
                        </a:lnSpc>
                        <a:spcBef>
                          <a:spcPts val="0"/>
                        </a:spcBef>
                        <a:spcAft>
                          <a:spcPts val="0"/>
                        </a:spcAft>
                      </a:pPr>
                      <a:r>
                        <a:rPr lang="en-GB" sz="1200">
                          <a:solidFill>
                            <a:srgbClr val="FF0000"/>
                          </a:solidFill>
                          <a:latin typeface="Arial"/>
                        </a:rPr>
                        <a:t>Canada</a:t>
                      </a:r>
                      <a:r>
                        <a:rPr lang="en-GB" sz="1200">
                          <a:latin typeface="Arial"/>
                        </a:rPr>
                        <a:t> — SCC</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solidFill>
                            <a:srgbClr val="FF0000"/>
                          </a:solidFill>
                          <a:latin typeface="Arial"/>
                        </a:rPr>
                        <a:t>Israel</a:t>
                      </a:r>
                      <a:r>
                        <a:rPr lang="en-GB" sz="1200">
                          <a:latin typeface="Arial"/>
                        </a:rPr>
                        <a:t> — SII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Senegal — ASN</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United Arab Emirates — MoIAT-STR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4"/>
                  </a:ext>
                </a:extLst>
              </a:tr>
              <a:tr h="307591">
                <a:tc>
                  <a:txBody>
                    <a:bodyPr/>
                    <a:lstStyle/>
                    <a:p>
                      <a:pPr algn="l">
                        <a:lnSpc>
                          <a:spcPts val="1400"/>
                        </a:lnSpc>
                        <a:spcBef>
                          <a:spcPts val="0"/>
                        </a:spcBef>
                        <a:spcAft>
                          <a:spcPts val="0"/>
                        </a:spcAft>
                      </a:pPr>
                      <a:r>
                        <a:rPr lang="en-GB" sz="1200">
                          <a:solidFill>
                            <a:srgbClr val="FF0000"/>
                          </a:solidFill>
                          <a:latin typeface="Arial"/>
                        </a:rPr>
                        <a:t>China</a:t>
                      </a:r>
                      <a:r>
                        <a:rPr lang="en-GB" sz="1200">
                          <a:latin typeface="Arial"/>
                        </a:rPr>
                        <a:t> — SAC</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latin typeface="Arial"/>
                        </a:rPr>
                        <a:t>Japan</a:t>
                      </a:r>
                      <a:r>
                        <a:rPr lang="en-GB" sz="1200">
                          <a:latin typeface="Arial"/>
                        </a:rPr>
                        <a:t> — JISC</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Singapore — SSC</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highlight>
                            <a:srgbClr val="00FF00"/>
                          </a:highlight>
                          <a:latin typeface="Arial"/>
                        </a:rPr>
                        <a:t>United</a:t>
                      </a:r>
                      <a:r>
                        <a:rPr lang="en-GB" sz="1200">
                          <a:highlight>
                            <a:srgbClr val="00FF00"/>
                          </a:highlight>
                          <a:latin typeface="Arial"/>
                        </a:rPr>
                        <a:t> </a:t>
                      </a:r>
                      <a:r>
                        <a:rPr lang="en-GB" sz="1200">
                          <a:solidFill>
                            <a:srgbClr val="FF0000"/>
                          </a:solidFill>
                          <a:highlight>
                            <a:srgbClr val="00FF00"/>
                          </a:highlight>
                          <a:latin typeface="Arial"/>
                        </a:rPr>
                        <a:t>Kingdom</a:t>
                      </a:r>
                      <a:r>
                        <a:rPr lang="en-GB" sz="1200">
                          <a:highlight>
                            <a:srgbClr val="00FF00"/>
                          </a:highlight>
                          <a:latin typeface="Arial"/>
                        </a:rPr>
                        <a:t> </a:t>
                      </a:r>
                      <a:r>
                        <a:rPr lang="en-GB" sz="1200">
                          <a:latin typeface="Arial"/>
                        </a:rPr>
                        <a:t>— BSI</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5"/>
                  </a:ext>
                </a:extLst>
              </a:tr>
              <a:tr h="307591">
                <a:tc>
                  <a:txBody>
                    <a:bodyPr/>
                    <a:lstStyle/>
                    <a:p>
                      <a:pPr algn="l">
                        <a:lnSpc>
                          <a:spcPts val="1400"/>
                        </a:lnSpc>
                        <a:spcBef>
                          <a:spcPts val="0"/>
                        </a:spcBef>
                        <a:spcAft>
                          <a:spcPts val="0"/>
                        </a:spcAft>
                      </a:pPr>
                      <a:r>
                        <a:rPr lang="en-GB" sz="1200">
                          <a:latin typeface="Arial"/>
                        </a:rPr>
                        <a:t>Czech Republic — UNMZ</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Kenya — KEBS</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Slovakia — UNMS SR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solidFill>
                            <a:srgbClr val="FF0000"/>
                          </a:solidFill>
                          <a:highlight>
                            <a:srgbClr val="00FF00"/>
                          </a:highlight>
                          <a:latin typeface="Arial"/>
                        </a:rPr>
                        <a:t>United</a:t>
                      </a:r>
                      <a:r>
                        <a:rPr lang="en-GB" sz="1200">
                          <a:highlight>
                            <a:srgbClr val="00FF00"/>
                          </a:highlight>
                          <a:latin typeface="Arial"/>
                        </a:rPr>
                        <a:t> </a:t>
                      </a:r>
                      <a:r>
                        <a:rPr lang="en-GB" sz="1200">
                          <a:solidFill>
                            <a:srgbClr val="FF0000"/>
                          </a:solidFill>
                          <a:highlight>
                            <a:srgbClr val="00FF00"/>
                          </a:highlight>
                          <a:latin typeface="Arial"/>
                        </a:rPr>
                        <a:t>States</a:t>
                      </a:r>
                      <a:r>
                        <a:rPr lang="en-GB" sz="1200">
                          <a:highlight>
                            <a:srgbClr val="00FF00"/>
                          </a:highlight>
                          <a:latin typeface="Arial"/>
                        </a:rPr>
                        <a:t> </a:t>
                      </a:r>
                      <a:r>
                        <a:rPr lang="en-GB" sz="1200">
                          <a:latin typeface="Arial"/>
                        </a:rPr>
                        <a:t>— ANSI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6"/>
                  </a:ext>
                </a:extLst>
              </a:tr>
              <a:tr h="512101">
                <a:tc>
                  <a:txBody>
                    <a:bodyPr/>
                    <a:lstStyle/>
                    <a:p>
                      <a:pPr algn="l">
                        <a:lnSpc>
                          <a:spcPts val="1400"/>
                        </a:lnSpc>
                        <a:spcBef>
                          <a:spcPts val="0"/>
                        </a:spcBef>
                        <a:spcAft>
                          <a:spcPts val="0"/>
                        </a:spcAft>
                      </a:pPr>
                      <a:r>
                        <a:rPr lang="en-GB" sz="1200">
                          <a:latin typeface="Arial"/>
                        </a:rPr>
                        <a:t>Denmark — DS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Korea, Republic of — KATS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South Africa — SABS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Egypt — EOS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7"/>
                  </a:ext>
                </a:extLst>
              </a:tr>
              <a:tr h="307591">
                <a:tc>
                  <a:txBody>
                    <a:bodyPr/>
                    <a:lstStyle/>
                    <a:p>
                      <a:pPr algn="l">
                        <a:lnSpc>
                          <a:spcPts val="1400"/>
                        </a:lnSpc>
                        <a:spcBef>
                          <a:spcPts val="0"/>
                        </a:spcBef>
                        <a:spcAft>
                          <a:spcPts val="0"/>
                        </a:spcAft>
                      </a:pPr>
                      <a:r>
                        <a:rPr lang="en-GB" sz="1200">
                          <a:latin typeface="Arial"/>
                        </a:rPr>
                        <a:t>Finland — SFS</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Morocco — IMANOR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solidFill>
                            <a:srgbClr val="FF0000"/>
                          </a:solidFill>
                          <a:highlight>
                            <a:srgbClr val="00FF00"/>
                          </a:highlight>
                          <a:latin typeface="Arial"/>
                        </a:rPr>
                        <a:t>Spain</a:t>
                      </a:r>
                      <a:r>
                        <a:rPr lang="en-GB" sz="1200">
                          <a:highlight>
                            <a:srgbClr val="00FF00"/>
                          </a:highlight>
                          <a:latin typeface="Arial"/>
                        </a:rPr>
                        <a:t> — UNE</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Germany — DIN</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BD90A220-D261-0214-E044-49CDC61219EF}"/>
              </a:ext>
            </a:extLst>
          </p:cNvPr>
          <p:cNvSpPr txBox="1"/>
          <p:nvPr/>
        </p:nvSpPr>
        <p:spPr>
          <a:xfrm>
            <a:off x="731003" y="6356356"/>
            <a:ext cx="8116245" cy="430887"/>
          </a:xfrm>
          <a:prstGeom prst="rect">
            <a:avLst/>
          </a:prstGeom>
          <a:noFill/>
        </p:spPr>
        <p:txBody>
          <a:bodyPr wrap="square" rtlCol="0">
            <a:spAutoFit/>
          </a:bodyPr>
          <a:lstStyle/>
          <a:p>
            <a:r>
              <a:rPr lang="en-GB" sz="1100" dirty="0">
                <a:solidFill>
                  <a:srgbClr val="FF0000"/>
                </a:solidFill>
              </a:rPr>
              <a:t>Active participant in ISO TC224WG10,</a:t>
            </a:r>
            <a:r>
              <a:rPr lang="en-GB" sz="1100" dirty="0">
                <a:solidFill>
                  <a:srgbClr val="FF0000"/>
                </a:solidFill>
                <a:highlight>
                  <a:srgbClr val="FFFF00"/>
                </a:highlight>
              </a:rPr>
              <a:t> Secretariat</a:t>
            </a:r>
            <a:r>
              <a:rPr lang="en-GB" sz="1100" dirty="0">
                <a:solidFill>
                  <a:srgbClr val="FF0000"/>
                </a:solidFill>
              </a:rPr>
              <a:t>, </a:t>
            </a:r>
            <a:r>
              <a:rPr lang="en-GB" sz="1100" dirty="0">
                <a:solidFill>
                  <a:srgbClr val="FF0000"/>
                </a:solidFill>
                <a:highlight>
                  <a:srgbClr val="00FF00"/>
                </a:highlight>
              </a:rPr>
              <a:t>Delegations with nonwoven representation</a:t>
            </a:r>
            <a:r>
              <a:rPr lang="en-GB" sz="1100" dirty="0">
                <a:solidFill>
                  <a:srgbClr val="FF0000"/>
                </a:solidFill>
              </a:rPr>
              <a:t>, </a:t>
            </a:r>
            <a:r>
              <a:rPr lang="en-GB" sz="1100" dirty="0">
                <a:solidFill>
                  <a:srgbClr val="7030A0"/>
                </a:solidFill>
              </a:rPr>
              <a:t>Consistent do not believe in </a:t>
            </a:r>
            <a:r>
              <a:rPr lang="en-GB" sz="1100" dirty="0" err="1">
                <a:solidFill>
                  <a:srgbClr val="7030A0"/>
                </a:solidFill>
              </a:rPr>
              <a:t>flushables</a:t>
            </a:r>
            <a:r>
              <a:rPr lang="en-GB" sz="1100" dirty="0">
                <a:solidFill>
                  <a:srgbClr val="7030A0"/>
                </a:solidFill>
              </a:rPr>
              <a:t> other than pee, poo and paper.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DFBC0-7667-8C77-C0E1-5F3ABCD03466}"/>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defTabSz="914400">
              <a:lnSpc>
                <a:spcPct val="90000"/>
              </a:lnSpc>
            </a:pPr>
            <a:r>
              <a:rPr lang="en-US" sz="3500" kern="1200" dirty="0">
                <a:solidFill>
                  <a:srgbClr val="FFFFFF"/>
                </a:solidFill>
                <a:latin typeface="+mj-lt"/>
                <a:ea typeface="+mj-ea"/>
                <a:cs typeface="+mj-cs"/>
              </a:rPr>
              <a:t>The “mirror group”- My experience.</a:t>
            </a:r>
          </a:p>
        </p:txBody>
      </p:sp>
      <p:sp>
        <p:nvSpPr>
          <p:cNvPr id="4" name="TextBox 3">
            <a:extLst>
              <a:ext uri="{FF2B5EF4-FFF2-40B4-BE49-F238E27FC236}">
                <a16:creationId xmlns:a16="http://schemas.microsoft.com/office/drawing/2014/main" id="{1BB5CAC1-F686-C82E-E932-C07B0DA6C734}"/>
              </a:ext>
            </a:extLst>
          </p:cNvPr>
          <p:cNvSpPr txBox="1"/>
          <p:nvPr/>
        </p:nvSpPr>
        <p:spPr>
          <a:xfrm>
            <a:off x="3607694" y="649480"/>
            <a:ext cx="4916510" cy="554604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300" dirty="0">
              <a:effectLst/>
            </a:endParaRPr>
          </a:p>
          <a:p>
            <a:pPr lvl="0" indent="-228600" defTabSz="914400" fontAlgn="base">
              <a:lnSpc>
                <a:spcPct val="90000"/>
              </a:lnSpc>
              <a:spcBef>
                <a:spcPct val="0"/>
              </a:spcBef>
              <a:spcAft>
                <a:spcPts val="600"/>
              </a:spcAft>
              <a:buFont typeface="Arial" panose="020B0604020202020204" pitchFamily="34" charset="0"/>
              <a:buChar char="•"/>
            </a:pPr>
            <a:r>
              <a:rPr lang="en-US" altLang="en-US" sz="1300" b="1" dirty="0"/>
              <a:t>BS 0:2021</a:t>
            </a:r>
            <a:r>
              <a:rPr lang="en-US" altLang="en-US" sz="1300" dirty="0"/>
              <a:t> (</a:t>
            </a:r>
            <a:r>
              <a:rPr lang="en-US" altLang="en-US" sz="1300" i="1" dirty="0"/>
              <a:t>A standard for standards</a:t>
            </a:r>
            <a:r>
              <a:rPr lang="en-US" altLang="en-US" sz="1300" dirty="0"/>
              <a:t>) is BSI’s rules for standardization in the UK.</a:t>
            </a:r>
          </a:p>
          <a:p>
            <a:pPr lvl="0" indent="-228600" defTabSz="914400" fontAlgn="base">
              <a:lnSpc>
                <a:spcPct val="90000"/>
              </a:lnSpc>
              <a:spcBef>
                <a:spcPct val="0"/>
              </a:spcBef>
              <a:spcAft>
                <a:spcPts val="600"/>
              </a:spcAft>
              <a:buFont typeface="Arial" panose="020B0604020202020204" pitchFamily="34" charset="0"/>
              <a:buChar char="•"/>
            </a:pPr>
            <a:r>
              <a:rPr lang="en-US" altLang="en-US" sz="1300" b="1" dirty="0"/>
              <a:t>Section 7</a:t>
            </a:r>
            <a:r>
              <a:rPr lang="en-US" altLang="en-US" sz="1300" dirty="0"/>
              <a:t> deals with </a:t>
            </a:r>
            <a:r>
              <a:rPr lang="en-US" altLang="en-US" sz="1300" i="1" dirty="0"/>
              <a:t>Committee membership and consensus</a:t>
            </a:r>
            <a:r>
              <a:rPr lang="en-US" altLang="en-US" sz="1300" dirty="0"/>
              <a:t>.</a:t>
            </a:r>
          </a:p>
          <a:p>
            <a:pPr lvl="0" indent="-228600" defTabSz="914400" fontAlgn="base">
              <a:lnSpc>
                <a:spcPct val="90000"/>
              </a:lnSpc>
              <a:spcBef>
                <a:spcPct val="0"/>
              </a:spcBef>
              <a:spcAft>
                <a:spcPts val="600"/>
              </a:spcAft>
              <a:buFont typeface="Arial" panose="020B0604020202020204" pitchFamily="34" charset="0"/>
              <a:buChar char="•"/>
            </a:pPr>
            <a:r>
              <a:rPr lang="en-US" altLang="en-US" sz="1300" b="1" dirty="0"/>
              <a:t>Section 7.2</a:t>
            </a:r>
            <a:r>
              <a:rPr lang="en-US" altLang="en-US" sz="1300" dirty="0"/>
              <a:t> sets expectations for committee members.</a:t>
            </a:r>
          </a:p>
          <a:p>
            <a:pPr indent="-228600" defTabSz="914400">
              <a:lnSpc>
                <a:spcPct val="90000"/>
              </a:lnSpc>
              <a:spcAft>
                <a:spcPts val="600"/>
              </a:spcAft>
              <a:buFont typeface="Arial" panose="020B0604020202020204" pitchFamily="34" charset="0"/>
              <a:buChar char="•"/>
            </a:pPr>
            <a:r>
              <a:rPr lang="en-US" sz="1300" dirty="0">
                <a:effectLst/>
              </a:rPr>
              <a:t> </a:t>
            </a:r>
          </a:p>
          <a:p>
            <a:pPr indent="-228600" defTabSz="914400">
              <a:lnSpc>
                <a:spcPct val="90000"/>
              </a:lnSpc>
              <a:spcAft>
                <a:spcPts val="600"/>
              </a:spcAft>
              <a:buFont typeface="Arial" panose="020B0604020202020204" pitchFamily="34" charset="0"/>
              <a:buChar char="•"/>
            </a:pPr>
            <a:r>
              <a:rPr lang="en-US" sz="1300" i="1" dirty="0">
                <a:effectLst/>
              </a:rPr>
              <a:t>“It is generally expected that those sitting on a committee will: </a:t>
            </a:r>
          </a:p>
          <a:p>
            <a:pPr marL="342900" lvl="0" indent="-228600" defTabSz="914400">
              <a:lnSpc>
                <a:spcPct val="90000"/>
              </a:lnSpc>
              <a:spcAft>
                <a:spcPts val="600"/>
              </a:spcAft>
              <a:buFont typeface="Arial" panose="020B0604020202020204" pitchFamily="34" charset="0"/>
              <a:buChar char="•"/>
            </a:pPr>
            <a:r>
              <a:rPr lang="en-US" sz="1300" i="1" dirty="0">
                <a:effectLst/>
              </a:rPr>
              <a:t>be able to demonstrate </a:t>
            </a:r>
            <a:r>
              <a:rPr lang="en-US" sz="1300" i="1" dirty="0">
                <a:solidFill>
                  <a:srgbClr val="0070C0"/>
                </a:solidFill>
                <a:effectLst/>
              </a:rPr>
              <a:t>technical expertise </a:t>
            </a:r>
            <a:r>
              <a:rPr lang="en-US" sz="1300" i="1" dirty="0">
                <a:effectLst/>
              </a:rPr>
              <a:t>or </a:t>
            </a:r>
            <a:r>
              <a:rPr lang="en-US" sz="1300" i="1" dirty="0">
                <a:solidFill>
                  <a:srgbClr val="0070C0"/>
                </a:solidFill>
                <a:effectLst/>
              </a:rPr>
              <a:t>relevant knowledge or experience </a:t>
            </a:r>
            <a:r>
              <a:rPr lang="en-US" sz="1300" i="1" dirty="0">
                <a:effectLst/>
              </a:rPr>
              <a:t>in some areas of the committee’s work; and </a:t>
            </a:r>
          </a:p>
          <a:p>
            <a:pPr marL="342900" lvl="0" indent="-228600" defTabSz="914400">
              <a:lnSpc>
                <a:spcPct val="90000"/>
              </a:lnSpc>
              <a:spcAft>
                <a:spcPts val="600"/>
              </a:spcAft>
              <a:buFont typeface="Arial" panose="020B0604020202020204" pitchFamily="34" charset="0"/>
              <a:buChar char="•"/>
            </a:pPr>
            <a:r>
              <a:rPr lang="en-US" sz="1300" i="1" dirty="0">
                <a:solidFill>
                  <a:srgbClr val="0070C0"/>
                </a:solidFill>
                <a:effectLst/>
              </a:rPr>
              <a:t>represent a collective body </a:t>
            </a:r>
            <a:r>
              <a:rPr lang="en-US" sz="1300" i="1" dirty="0">
                <a:effectLst/>
              </a:rPr>
              <a:t>(nominating organization) that has a </a:t>
            </a:r>
            <a:r>
              <a:rPr lang="en-US" sz="1300" i="1" dirty="0">
                <a:solidFill>
                  <a:srgbClr val="0070C0"/>
                </a:solidFill>
                <a:effectLst/>
              </a:rPr>
              <a:t>legitimate interest in the work of the committee.”</a:t>
            </a:r>
            <a:endParaRPr lang="en-US" sz="1300" i="1" dirty="0">
              <a:solidFill>
                <a:srgbClr val="0070C0"/>
              </a:solidFill>
            </a:endParaRPr>
          </a:p>
          <a:p>
            <a:pPr lvl="0" indent="-228600" defTabSz="914400">
              <a:lnSpc>
                <a:spcPct val="90000"/>
              </a:lnSpc>
              <a:spcAft>
                <a:spcPts val="600"/>
              </a:spcAft>
              <a:buFont typeface="Arial" panose="020B0604020202020204" pitchFamily="34" charset="0"/>
              <a:buChar char="•"/>
            </a:pPr>
            <a:r>
              <a:rPr lang="en-US" sz="1300" dirty="0"/>
              <a:t>Membership is at the sole discretion of BSI although they would usually consult on applicants that are seeking individual membership .A national committee is ideally constituted with trade </a:t>
            </a:r>
            <a:r>
              <a:rPr lang="en-US" sz="1300" dirty="0" err="1"/>
              <a:t>organisations</a:t>
            </a:r>
            <a:r>
              <a:rPr lang="en-US" sz="1300" dirty="0"/>
              <a:t>, professional bodies, academia, government etc.</a:t>
            </a:r>
          </a:p>
          <a:p>
            <a:pPr lvl="0" indent="-228600" defTabSz="914400">
              <a:lnSpc>
                <a:spcPct val="90000"/>
              </a:lnSpc>
              <a:spcAft>
                <a:spcPts val="600"/>
              </a:spcAft>
              <a:buFont typeface="Arial" panose="020B0604020202020204" pitchFamily="34" charset="0"/>
              <a:buChar char="•"/>
            </a:pPr>
            <a:endParaRPr lang="en-US" sz="1300" dirty="0"/>
          </a:p>
          <a:p>
            <a:pPr lvl="0" indent="-228600" defTabSz="914400">
              <a:lnSpc>
                <a:spcPct val="90000"/>
              </a:lnSpc>
              <a:spcAft>
                <a:spcPts val="600"/>
              </a:spcAft>
              <a:buFont typeface="Arial" panose="020B0604020202020204" pitchFamily="34" charset="0"/>
              <a:buChar char="•"/>
            </a:pPr>
            <a:r>
              <a:rPr lang="en-US" sz="1300" i="1" dirty="0"/>
              <a:t>So, </a:t>
            </a:r>
            <a:r>
              <a:rPr lang="en-US" sz="1300" i="1" dirty="0">
                <a:solidFill>
                  <a:srgbClr val="FF0000"/>
                </a:solidFill>
              </a:rPr>
              <a:t>wherever  you are based in the world  </a:t>
            </a:r>
            <a:r>
              <a:rPr lang="en-US" sz="1300" i="1" dirty="0"/>
              <a:t>you will have a  </a:t>
            </a:r>
            <a:r>
              <a:rPr lang="en-US" sz="1300" b="1" i="1" dirty="0"/>
              <a:t>National Standards body </a:t>
            </a:r>
            <a:r>
              <a:rPr lang="en-US" sz="1300" i="1" dirty="0"/>
              <a:t>e.g. BSI, ANSI, AFNOR  </a:t>
            </a:r>
            <a:r>
              <a:rPr lang="en-US" sz="1300" i="1" dirty="0" err="1"/>
              <a:t>etc</a:t>
            </a:r>
            <a:r>
              <a:rPr lang="en-US" sz="1300" i="1" dirty="0"/>
              <a:t> . You need  to </a:t>
            </a:r>
            <a:r>
              <a:rPr lang="en-US" sz="1300" b="1" i="1" dirty="0"/>
              <a:t>apply  to join  </a:t>
            </a:r>
            <a:r>
              <a:rPr lang="en-US" sz="1300" i="1" dirty="0"/>
              <a:t>the relevant   National mirror group by reaching out to your  national standards body  and see  if they are  partaking in the relevant  Technical  committee and  if they  are nominating experts  to a  particular  working  group. I reached out to “committee services </a:t>
            </a:r>
            <a:r>
              <a:rPr lang="en-US" sz="1300" i="1" dirty="0" err="1"/>
              <a:t>centre</a:t>
            </a:r>
            <a:r>
              <a:rPr lang="en-US" sz="1300" i="1" dirty="0"/>
              <a:t>” at  BSI and quote  the  Working group  I wanted to join . This is  </a:t>
            </a:r>
            <a:r>
              <a:rPr lang="en-US" sz="1300" b="1" i="1" u="sng" dirty="0"/>
              <a:t>down to you / your </a:t>
            </a:r>
            <a:r>
              <a:rPr lang="en-US" sz="1300" b="1" i="1" u="sng" dirty="0" err="1"/>
              <a:t>organisation</a:t>
            </a:r>
            <a:r>
              <a:rPr lang="en-US" sz="1300" b="1" i="1" u="sng" dirty="0"/>
              <a:t> </a:t>
            </a:r>
            <a:r>
              <a:rPr lang="en-US" sz="1300" i="1" dirty="0"/>
              <a:t>and  not  your trade  body.</a:t>
            </a:r>
            <a:endParaRPr lang="en-US" sz="1300" i="1" dirty="0">
              <a:effectLst/>
            </a:endParaRPr>
          </a:p>
        </p:txBody>
      </p:sp>
      <p:pic>
        <p:nvPicPr>
          <p:cNvPr id="1027" name="Picture 3" descr="Mirror Mirror On The Wall Who's Most Narcissistic Of All at Maria Couch ...">
            <a:extLst>
              <a:ext uri="{FF2B5EF4-FFF2-40B4-BE49-F238E27FC236}">
                <a16:creationId xmlns:a16="http://schemas.microsoft.com/office/drawing/2014/main" id="{315EF142-0D58-13D2-DE20-F5AC969B0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55" y="3974352"/>
            <a:ext cx="2401025" cy="271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11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8C767-5155-F718-B798-5AE34E6B76A9}"/>
              </a:ext>
            </a:extLst>
          </p:cNvPr>
          <p:cNvSpPr>
            <a:spLocks noGrp="1"/>
          </p:cNvSpPr>
          <p:nvPr>
            <p:ph type="title"/>
          </p:nvPr>
        </p:nvSpPr>
        <p:spPr>
          <a:xfrm>
            <a:off x="4939411" y="4433530"/>
            <a:ext cx="3615101" cy="1635639"/>
          </a:xfrm>
        </p:spPr>
        <p:txBody>
          <a:bodyPr vert="horz" lIns="91440" tIns="45720" rIns="91440" bIns="45720" rtlCol="0" anchor="t">
            <a:normAutofit/>
          </a:bodyPr>
          <a:lstStyle/>
          <a:p>
            <a:r>
              <a:rPr lang="en-GB" sz="1050" dirty="0"/>
              <a:t>M:  +447881940067</a:t>
            </a:r>
            <a:br>
              <a:rPr lang="en-GB" sz="1050" dirty="0"/>
            </a:br>
            <a:r>
              <a:rPr lang="en-GB" sz="1050" dirty="0"/>
              <a:t>E:    </a:t>
            </a:r>
            <a:r>
              <a:rPr lang="en-GB" sz="1050" u="sng" dirty="0">
                <a:hlinkClick r:id="rId2"/>
              </a:rPr>
              <a:t>David@davidejamesconsulting.co.uk</a:t>
            </a:r>
            <a:r>
              <a:rPr lang="en-GB" sz="1050" dirty="0"/>
              <a:t> </a:t>
            </a:r>
            <a:br>
              <a:rPr lang="en-GB" sz="1050" dirty="0"/>
            </a:br>
            <a:r>
              <a:rPr lang="en-GB" sz="1050" dirty="0"/>
              <a:t>W: </a:t>
            </a:r>
            <a:r>
              <a:rPr lang="en-GB" sz="1050" u="sng" dirty="0">
                <a:hlinkClick r:id="rId3"/>
              </a:rPr>
              <a:t>https://davidejamesconsulting.co.uk</a:t>
            </a:r>
            <a:br>
              <a:rPr lang="en-GB" sz="1050" dirty="0"/>
            </a:br>
            <a:r>
              <a:rPr lang="en-GB" sz="1050" dirty="0"/>
              <a:t>     </a:t>
            </a:r>
            <a:r>
              <a:rPr lang="en-GB" sz="1050" u="sng" dirty="0">
                <a:hlinkClick r:id="rId4"/>
              </a:rPr>
              <a:t>Enquiries@davidejamesconsulting.co.uk</a:t>
            </a:r>
            <a:endParaRPr lang="en-US" sz="1050" kern="1200" dirty="0">
              <a:solidFill>
                <a:schemeClr val="tx2"/>
              </a:solidFill>
              <a:latin typeface="+mj-lt"/>
              <a:ea typeface="+mj-ea"/>
              <a:cs typeface="+mj-cs"/>
            </a:endParaRPr>
          </a:p>
        </p:txBody>
      </p:sp>
      <p:pic>
        <p:nvPicPr>
          <p:cNvPr id="2050" name="Picture 2" descr="Event Image">
            <a:extLst>
              <a:ext uri="{FF2B5EF4-FFF2-40B4-BE49-F238E27FC236}">
                <a16:creationId xmlns:a16="http://schemas.microsoft.com/office/drawing/2014/main" id="{D9F9E189-49DD-1AB1-E7F7-3D5C08656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02" r="5615" b="2"/>
          <a:stretch>
            <a:fillRect/>
          </a:stretch>
        </p:blipFill>
        <p:spPr bwMode="auto">
          <a:xfrm>
            <a:off x="225" y="1130513"/>
            <a:ext cx="3753696"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064" name="Group 2063">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4051497" cy="5922819"/>
            <a:chOff x="0" y="935182"/>
            <a:chExt cx="5401996" cy="5922819"/>
          </a:xfrm>
        </p:grpSpPr>
        <p:sp>
          <p:nvSpPr>
            <p:cNvPr id="2065" name="Freeform: Shape 2064">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6" name="Freeform: Shape 2065">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7" name="Freeform: Shape 2066">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68" name="Freeform: Shape 2067">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descr="A logo with a white background&#10;&#10;AI-generated content may be incorrect.">
            <a:extLst>
              <a:ext uri="{FF2B5EF4-FFF2-40B4-BE49-F238E27FC236}">
                <a16:creationId xmlns:a16="http://schemas.microsoft.com/office/drawing/2014/main" id="{A8DF837B-2979-4BCC-288C-FE245162FCF8}"/>
              </a:ext>
            </a:extLst>
          </p:cNvPr>
          <p:cNvPicPr>
            <a:picLocks noChangeAspect="1"/>
          </p:cNvPicPr>
          <p:nvPr/>
        </p:nvPicPr>
        <p:blipFill>
          <a:blip r:embed="rId6">
            <a:alphaModFix/>
          </a:blip>
          <a:srcRect t="2195" r="1" b="2186"/>
          <a:stretch>
            <a:fillRect/>
          </a:stretch>
        </p:blipFill>
        <p:spPr>
          <a:xfrm>
            <a:off x="4478149" y="4"/>
            <a:ext cx="373877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2070" name="Group 2069">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4361" y="-1438"/>
            <a:ext cx="4274727" cy="3920553"/>
            <a:chOff x="5605815" y="-1438"/>
            <a:chExt cx="5699636" cy="3920553"/>
          </a:xfrm>
        </p:grpSpPr>
        <p:sp>
          <p:nvSpPr>
            <p:cNvPr id="2071" name="Freeform: Shape 2070">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2" name="Freeform: Shape 2071">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3" name="Freeform: Shape 2072">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4" name="Freeform: Shape 2073">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63F8354D-35AE-A9DE-7E13-641238EDFDF5}"/>
              </a:ext>
            </a:extLst>
          </p:cNvPr>
          <p:cNvSpPr txBox="1"/>
          <p:nvPr/>
        </p:nvSpPr>
        <p:spPr>
          <a:xfrm>
            <a:off x="3634929" y="5251349"/>
            <a:ext cx="4919583" cy="1477328"/>
          </a:xfrm>
          <a:prstGeom prst="rect">
            <a:avLst/>
          </a:prstGeom>
          <a:noFill/>
        </p:spPr>
        <p:txBody>
          <a:bodyPr wrap="square" rtlCol="0">
            <a:spAutoFit/>
          </a:bodyPr>
          <a:lstStyle/>
          <a:p>
            <a:r>
              <a:rPr lang="en-GB" dirty="0"/>
              <a:t>The  views expressed in this presentation are my own and do not reflect any  organisation / body</a:t>
            </a:r>
            <a:r>
              <a:rPr lang="en-GB" b="1" dirty="0">
                <a:solidFill>
                  <a:srgbClr val="FF0000"/>
                </a:solidFill>
              </a:rPr>
              <a:t>. I am </a:t>
            </a:r>
            <a:r>
              <a:rPr lang="en-GB" b="1" u="sng" dirty="0">
                <a:solidFill>
                  <a:srgbClr val="FF0000"/>
                </a:solidFill>
              </a:rPr>
              <a:t>not</a:t>
            </a:r>
            <a:r>
              <a:rPr lang="en-GB" b="1" dirty="0">
                <a:solidFill>
                  <a:srgbClr val="FF0000"/>
                </a:solidFill>
              </a:rPr>
              <a:t> expressing any views on behalf of  or reflective of  the UK delegation to ISO TC224WG10.</a:t>
            </a:r>
          </a:p>
        </p:txBody>
      </p:sp>
    </p:spTree>
    <p:extLst>
      <p:ext uri="{BB962C8B-B14F-4D97-AF65-F5344CB8AC3E}">
        <p14:creationId xmlns:p14="http://schemas.microsoft.com/office/powerpoint/2010/main" val="109073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22835-F773-85BD-04BF-F86C5D9643BA}"/>
              </a:ext>
            </a:extLst>
          </p:cNvPr>
          <p:cNvSpPr>
            <a:spLocks noGrp="1"/>
          </p:cNvSpPr>
          <p:nvPr>
            <p:ph type="ctrTitle"/>
          </p:nvPr>
        </p:nvSpPr>
        <p:spPr>
          <a:xfrm>
            <a:off x="350041" y="586855"/>
            <a:ext cx="2401025" cy="3387497"/>
          </a:xfrm>
        </p:spPr>
        <p:txBody>
          <a:bodyPr vert="horz" lIns="91440" tIns="45720" rIns="91440" bIns="45720" rtlCol="0" anchor="b">
            <a:normAutofit/>
          </a:bodyPr>
          <a:lstStyle/>
          <a:p>
            <a:pPr algn="r" defTabSz="914400">
              <a:lnSpc>
                <a:spcPct val="90000"/>
              </a:lnSpc>
            </a:pPr>
            <a:r>
              <a:rPr lang="en-US" sz="3500" kern="1200" dirty="0">
                <a:solidFill>
                  <a:srgbClr val="FFFFFF"/>
                </a:solidFill>
                <a:latin typeface="+mj-lt"/>
                <a:ea typeface="+mj-ea"/>
                <a:cs typeface="+mj-cs"/>
              </a:rPr>
              <a:t>A </a:t>
            </a:r>
            <a:r>
              <a:rPr lang="en-US" sz="3500" kern="1200" dirty="0">
                <a:solidFill>
                  <a:srgbClr val="FF0000"/>
                </a:solidFill>
                <a:latin typeface="+mj-lt"/>
                <a:ea typeface="+mj-ea"/>
                <a:cs typeface="+mj-cs"/>
              </a:rPr>
              <a:t>non</a:t>
            </a:r>
            <a:r>
              <a:rPr lang="en-US" sz="3500" kern="1200" dirty="0">
                <a:solidFill>
                  <a:srgbClr val="FFFFFF"/>
                </a:solidFill>
                <a:latin typeface="+mj-lt"/>
                <a:ea typeface="+mj-ea"/>
                <a:cs typeface="+mj-cs"/>
              </a:rPr>
              <a:t> normative standard</a:t>
            </a:r>
          </a:p>
        </p:txBody>
      </p:sp>
      <p:sp>
        <p:nvSpPr>
          <p:cNvPr id="5" name="TextBox 4">
            <a:extLst>
              <a:ext uri="{FF2B5EF4-FFF2-40B4-BE49-F238E27FC236}">
                <a16:creationId xmlns:a16="http://schemas.microsoft.com/office/drawing/2014/main" id="{2AEE5AAC-2F6D-EA9B-ADF9-A83D41066E1A}"/>
              </a:ext>
            </a:extLst>
          </p:cNvPr>
          <p:cNvSpPr txBox="1"/>
          <p:nvPr/>
        </p:nvSpPr>
        <p:spPr>
          <a:xfrm>
            <a:off x="3607694" y="649480"/>
            <a:ext cx="4916510" cy="5546047"/>
          </a:xfrm>
          <a:prstGeom prst="rect">
            <a:avLst/>
          </a:prstGeom>
        </p:spPr>
        <p:txBody>
          <a:bodyPr vert="horz" lIns="91440" tIns="45720" rIns="91440" bIns="45720" rtlCol="0" anchor="ctr">
            <a:normAutofit/>
          </a:bodyPr>
          <a:lstStyle/>
          <a:p>
            <a:pPr defTabSz="914400">
              <a:lnSpc>
                <a:spcPct val="90000"/>
              </a:lnSpc>
              <a:spcAft>
                <a:spcPts val="600"/>
              </a:spcAft>
            </a:pPr>
            <a:r>
              <a:rPr lang="en-US" sz="2800" dirty="0"/>
              <a:t>The Scope of TC 224 </a:t>
            </a:r>
            <a:r>
              <a:rPr lang="en-US" sz="1700" dirty="0">
                <a:solidFill>
                  <a:srgbClr val="FF0000"/>
                </a:solidFill>
              </a:rPr>
              <a:t>excludes the development of a normative Standard</a:t>
            </a:r>
            <a:r>
              <a:rPr lang="en-US" sz="1700" dirty="0"/>
              <a:t> that sets out normative targets or thresholds values </a:t>
            </a:r>
            <a:r>
              <a:rPr lang="en-US" sz="1700" dirty="0">
                <a:solidFill>
                  <a:srgbClr val="0070C0"/>
                </a:solidFill>
              </a:rPr>
              <a:t>for “Water service quality criteria”</a:t>
            </a:r>
            <a:r>
              <a:rPr lang="en-US" sz="1700" dirty="0"/>
              <a:t>. Meaning the proposed Standard will instead include methodologies(</a:t>
            </a:r>
            <a:r>
              <a:rPr lang="en-US" sz="1700" dirty="0">
                <a:solidFill>
                  <a:srgbClr val="FF0000"/>
                </a:solidFill>
              </a:rPr>
              <a:t>without a pass/fail criteria</a:t>
            </a:r>
            <a:r>
              <a:rPr lang="en-US" sz="1700" dirty="0"/>
              <a:t>) that can be used, will identify and </a:t>
            </a:r>
            <a:r>
              <a:rPr lang="en-US" sz="1700" dirty="0" err="1"/>
              <a:t>harmonise</a:t>
            </a:r>
            <a:r>
              <a:rPr lang="en-US" sz="1700" dirty="0"/>
              <a:t> equivalent tests, and provide pass/fail criteria as </a:t>
            </a:r>
            <a:r>
              <a:rPr lang="en-US" sz="1700" u="sng" dirty="0">
                <a:solidFill>
                  <a:srgbClr val="7030A0"/>
                </a:solidFill>
              </a:rPr>
              <a:t>examples</a:t>
            </a:r>
            <a:r>
              <a:rPr lang="en-US" sz="1700" dirty="0">
                <a:solidFill>
                  <a:srgbClr val="7030A0"/>
                </a:solidFill>
              </a:rPr>
              <a:t> </a:t>
            </a:r>
            <a:r>
              <a:rPr lang="en-US" sz="1700" dirty="0"/>
              <a:t>or recommendations</a:t>
            </a:r>
          </a:p>
        </p:txBody>
      </p:sp>
    </p:spTree>
    <p:extLst>
      <p:ext uri="{BB962C8B-B14F-4D97-AF65-F5344CB8AC3E}">
        <p14:creationId xmlns:p14="http://schemas.microsoft.com/office/powerpoint/2010/main" val="620744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E2E056-8C06-69E1-EBA5-B828B85E7C3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6E2C2-F5A8-C7A1-B973-AC1A5F4AF783}"/>
              </a:ext>
            </a:extLst>
          </p:cNvPr>
          <p:cNvSpPr>
            <a:spLocks noGrp="1"/>
          </p:cNvSpPr>
          <p:nvPr>
            <p:ph type="title"/>
          </p:nvPr>
        </p:nvSpPr>
        <p:spPr>
          <a:xfrm>
            <a:off x="479160" y="417576"/>
            <a:ext cx="8182230" cy="1249394"/>
          </a:xfrm>
        </p:spPr>
        <p:txBody>
          <a:bodyPr vert="horz" lIns="91440" tIns="45720" rIns="91440" bIns="45720" rtlCol="0" anchor="ctr">
            <a:normAutofit/>
          </a:bodyPr>
          <a:lstStyle/>
          <a:p>
            <a:pPr defTabSz="914400">
              <a:lnSpc>
                <a:spcPct val="90000"/>
              </a:lnSpc>
            </a:pPr>
            <a:r>
              <a:rPr lang="en-US" b="1" kern="1200" dirty="0">
                <a:solidFill>
                  <a:schemeClr val="tx1"/>
                </a:solidFill>
                <a:latin typeface="+mj-lt"/>
                <a:ea typeface="+mj-ea"/>
                <a:cs typeface="+mj-cs"/>
              </a:rPr>
              <a:t>Delegations to ISO TC 224 WG 10</a:t>
            </a:r>
            <a:r>
              <a:rPr lang="en-US" b="1" dirty="0"/>
              <a:t> </a:t>
            </a:r>
            <a:r>
              <a:rPr lang="en-US" sz="1800" b="1" dirty="0">
                <a:solidFill>
                  <a:srgbClr val="0070C0"/>
                </a:solidFill>
              </a:rPr>
              <a:t>Active participation is the best strategy!</a:t>
            </a:r>
            <a:endParaRPr lang="en-US" sz="1800" b="1" kern="1200" dirty="0">
              <a:solidFill>
                <a:srgbClr val="0070C0"/>
              </a:solidFill>
              <a:latin typeface="+mj-lt"/>
              <a:ea typeface="+mj-ea"/>
              <a:cs typeface="+mj-cs"/>
            </a:endParaRPr>
          </a:p>
        </p:txBody>
      </p:sp>
      <p:sp>
        <p:nvSpPr>
          <p:cNvPr id="4" name="TextBox 3">
            <a:extLst>
              <a:ext uri="{FF2B5EF4-FFF2-40B4-BE49-F238E27FC236}">
                <a16:creationId xmlns:a16="http://schemas.microsoft.com/office/drawing/2014/main" id="{7FD6F195-181E-DB3D-5D0F-B429DE66DA0C}"/>
              </a:ext>
            </a:extLst>
          </p:cNvPr>
          <p:cNvSpPr txBox="1"/>
          <p:nvPr/>
        </p:nvSpPr>
        <p:spPr>
          <a:xfrm>
            <a:off x="479160" y="1809541"/>
            <a:ext cx="8182233" cy="687406"/>
          </a:xfrm>
          <a:prstGeom prst="rect">
            <a:avLst/>
          </a:prstGeom>
        </p:spPr>
        <p:txBody>
          <a:bodyPr vert="horz" lIns="91440" tIns="45720" rIns="91440" bIns="45720" rtlCol="0" anchor="ctr">
            <a:normAutofit fontScale="85000" lnSpcReduction="20000"/>
          </a:bodyPr>
          <a:lstStyle/>
          <a:p>
            <a:pPr algn="ctr" defTabSz="914400">
              <a:lnSpc>
                <a:spcPct val="90000"/>
              </a:lnSpc>
              <a:spcBef>
                <a:spcPts val="1000"/>
              </a:spcBef>
            </a:pPr>
            <a:r>
              <a:rPr lang="en-US" sz="2400" b="1" kern="1200" dirty="0">
                <a:solidFill>
                  <a:schemeClr val="tx1"/>
                </a:solidFill>
                <a:latin typeface="+mn-lt"/>
                <a:ea typeface="+mn-ea"/>
                <a:cs typeface="+mn-cs"/>
              </a:rPr>
              <a:t>Liaisons</a:t>
            </a:r>
            <a:r>
              <a:rPr lang="en-US" sz="2400" kern="1200" dirty="0">
                <a:solidFill>
                  <a:schemeClr val="tx1"/>
                </a:solidFill>
                <a:latin typeface="+mn-lt"/>
                <a:ea typeface="+mn-ea"/>
                <a:cs typeface="+mn-cs"/>
              </a:rPr>
              <a:t>:  INDA , EDANA, TC6. </a:t>
            </a:r>
          </a:p>
          <a:p>
            <a:pPr algn="ctr" defTabSz="914400">
              <a:lnSpc>
                <a:spcPct val="90000"/>
              </a:lnSpc>
              <a:spcBef>
                <a:spcPts val="1000"/>
              </a:spcBef>
            </a:pPr>
            <a:r>
              <a:rPr lang="en-US" sz="2400" kern="1200" dirty="0">
                <a:solidFill>
                  <a:srgbClr val="FF0000"/>
                </a:solidFill>
                <a:latin typeface="+mn-lt"/>
                <a:ea typeface="+mn-ea"/>
                <a:cs typeface="+mn-cs"/>
              </a:rPr>
              <a:t>EUR EAU is not a Liaison.</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CEB54F7-A1CC-D039-02DF-DC168DD32FF5}"/>
              </a:ext>
            </a:extLst>
          </p:cNvPr>
          <p:cNvGraphicFramePr>
            <a:graphicFrameLocks noGrp="1"/>
          </p:cNvGraphicFramePr>
          <p:nvPr>
            <p:extLst>
              <p:ext uri="{D42A27DB-BD31-4B8C-83A1-F6EECF244321}">
                <p14:modId xmlns:p14="http://schemas.microsoft.com/office/powerpoint/2010/main" val="178010950"/>
              </p:ext>
            </p:extLst>
          </p:nvPr>
        </p:nvGraphicFramePr>
        <p:xfrm>
          <a:off x="599242" y="2633472"/>
          <a:ext cx="7943230" cy="3696277"/>
        </p:xfrm>
        <a:graphic>
          <a:graphicData uri="http://schemas.openxmlformats.org/drawingml/2006/table">
            <a:tbl>
              <a:tblPr firstRow="1" bandRow="1">
                <a:noFill/>
                <a:tableStyleId>{5C22544A-7EE6-4342-B048-85BDC9FD1C3A}</a:tableStyleId>
              </a:tblPr>
              <a:tblGrid>
                <a:gridCol w="2167107">
                  <a:extLst>
                    <a:ext uri="{9D8B030D-6E8A-4147-A177-3AD203B41FA5}">
                      <a16:colId xmlns:a16="http://schemas.microsoft.com/office/drawing/2014/main" val="20000"/>
                    </a:ext>
                  </a:extLst>
                </a:gridCol>
                <a:gridCol w="1828416">
                  <a:extLst>
                    <a:ext uri="{9D8B030D-6E8A-4147-A177-3AD203B41FA5}">
                      <a16:colId xmlns:a16="http://schemas.microsoft.com/office/drawing/2014/main" val="20001"/>
                    </a:ext>
                  </a:extLst>
                </a:gridCol>
                <a:gridCol w="1916077">
                  <a:extLst>
                    <a:ext uri="{9D8B030D-6E8A-4147-A177-3AD203B41FA5}">
                      <a16:colId xmlns:a16="http://schemas.microsoft.com/office/drawing/2014/main" val="20002"/>
                    </a:ext>
                  </a:extLst>
                </a:gridCol>
                <a:gridCol w="2031630">
                  <a:extLst>
                    <a:ext uri="{9D8B030D-6E8A-4147-A177-3AD203B41FA5}">
                      <a16:colId xmlns:a16="http://schemas.microsoft.com/office/drawing/2014/main" val="20003"/>
                    </a:ext>
                  </a:extLst>
                </a:gridCol>
              </a:tblGrid>
              <a:tr h="332369">
                <a:tc>
                  <a:txBody>
                    <a:bodyPr/>
                    <a:lstStyle/>
                    <a:p>
                      <a:pPr algn="l">
                        <a:lnSpc>
                          <a:spcPts val="1400"/>
                        </a:lnSpc>
                        <a:spcBef>
                          <a:spcPts val="0"/>
                        </a:spcBef>
                        <a:spcAft>
                          <a:spcPts val="0"/>
                        </a:spcAft>
                      </a:pPr>
                      <a:r>
                        <a:rPr sz="1300" b="1">
                          <a:solidFill>
                            <a:schemeClr val="tx1">
                              <a:lumMod val="75000"/>
                              <a:lumOff val="25000"/>
                            </a:schemeClr>
                          </a:solidFill>
                          <a:latin typeface="Arial"/>
                        </a:rPr>
                        <a:t>Argentina — IRAM</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b="1" dirty="0">
                          <a:solidFill>
                            <a:srgbClr val="FF0000"/>
                          </a:solidFill>
                          <a:highlight>
                            <a:srgbClr val="FFFF00"/>
                          </a:highlight>
                          <a:latin typeface="Arial"/>
                        </a:rPr>
                        <a:t>France — AFNOR</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b="1" dirty="0">
                          <a:solidFill>
                            <a:srgbClr val="7030A0"/>
                          </a:solidFill>
                          <a:latin typeface="Arial"/>
                        </a:rPr>
                        <a:t>Norway — SN</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b="1" dirty="0">
                          <a:solidFill>
                            <a:srgbClr val="7030A0"/>
                          </a:solidFill>
                          <a:latin typeface="Arial"/>
                        </a:rPr>
                        <a:t>Sweden — SIS</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10000"/>
                  </a:ext>
                </a:extLst>
              </a:tr>
              <a:tr h="332369">
                <a:tc>
                  <a:txBody>
                    <a:bodyPr/>
                    <a:lstStyle/>
                    <a:p>
                      <a:pPr algn="l">
                        <a:lnSpc>
                          <a:spcPts val="1400"/>
                        </a:lnSpc>
                        <a:spcBef>
                          <a:spcPts val="0"/>
                        </a:spcBef>
                        <a:spcAft>
                          <a:spcPts val="0"/>
                        </a:spcAft>
                      </a:pPr>
                      <a:r>
                        <a:rPr sz="1300" dirty="0">
                          <a:solidFill>
                            <a:srgbClr val="FF0000"/>
                          </a:solidFill>
                          <a:latin typeface="Arial"/>
                        </a:rPr>
                        <a:t>Australia — SA</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latin typeface="Arial"/>
                        </a:rPr>
                        <a:t>India — BIS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Portugal — IPQ</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Switzerland — SNV</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1"/>
                  </a:ext>
                </a:extLst>
              </a:tr>
              <a:tr h="481128">
                <a:tc>
                  <a:txBody>
                    <a:bodyPr/>
                    <a:lstStyle/>
                    <a:p>
                      <a:pPr algn="l">
                        <a:lnSpc>
                          <a:spcPts val="1400"/>
                        </a:lnSpc>
                        <a:spcBef>
                          <a:spcPts val="0"/>
                        </a:spcBef>
                        <a:spcAft>
                          <a:spcPts val="0"/>
                        </a:spcAft>
                      </a:pPr>
                      <a:r>
                        <a:rPr sz="1300" baseline="0" dirty="0">
                          <a:solidFill>
                            <a:srgbClr val="FF0000"/>
                          </a:solidFill>
                          <a:latin typeface="Arial"/>
                        </a:rPr>
                        <a:t>Austria</a:t>
                      </a:r>
                      <a:r>
                        <a:rPr sz="1300" dirty="0">
                          <a:solidFill>
                            <a:srgbClr val="FF0000"/>
                          </a:solidFill>
                          <a:latin typeface="Arial"/>
                        </a:rPr>
                        <a:t> — ASI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Indonesia — BSN</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Russian Federation — GOST 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Tunisia — INNORPI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2"/>
                  </a:ext>
                </a:extLst>
              </a:tr>
              <a:tr h="481128">
                <a:tc>
                  <a:txBody>
                    <a:bodyPr/>
                    <a:lstStyle/>
                    <a:p>
                      <a:pPr algn="l">
                        <a:lnSpc>
                          <a:spcPts val="1400"/>
                        </a:lnSpc>
                        <a:spcBef>
                          <a:spcPts val="0"/>
                        </a:spcBef>
                        <a:spcAft>
                          <a:spcPts val="0"/>
                        </a:spcAft>
                      </a:pPr>
                      <a:r>
                        <a:rPr sz="1300">
                          <a:solidFill>
                            <a:schemeClr val="tx1">
                              <a:lumMod val="75000"/>
                              <a:lumOff val="25000"/>
                            </a:schemeClr>
                          </a:solidFill>
                          <a:latin typeface="Arial"/>
                        </a:rPr>
                        <a:t>Bolivia, Plurinational State of — IBNORCA</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latin typeface="Arial"/>
                        </a:rPr>
                        <a:t>Ireland — NSAI</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Saudi Arabia — SASO</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Uganda — UNBS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3"/>
                  </a:ext>
                </a:extLst>
              </a:tr>
              <a:tr h="481128">
                <a:tc>
                  <a:txBody>
                    <a:bodyPr/>
                    <a:lstStyle/>
                    <a:p>
                      <a:pPr algn="l">
                        <a:lnSpc>
                          <a:spcPts val="1400"/>
                        </a:lnSpc>
                        <a:spcBef>
                          <a:spcPts val="0"/>
                        </a:spcBef>
                        <a:spcAft>
                          <a:spcPts val="0"/>
                        </a:spcAft>
                      </a:pPr>
                      <a:r>
                        <a:rPr sz="1300" dirty="0">
                          <a:solidFill>
                            <a:srgbClr val="FF0000"/>
                          </a:solidFill>
                          <a:latin typeface="Arial"/>
                        </a:rPr>
                        <a:t>Canada — SCC</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rgbClr val="FF0000"/>
                          </a:solidFill>
                          <a:latin typeface="Arial"/>
                        </a:rPr>
                        <a:t>Israel — SII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Senegal — ASN</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United Arab Emirates — MoIAT-STR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4"/>
                  </a:ext>
                </a:extLst>
              </a:tr>
              <a:tr h="332369">
                <a:tc>
                  <a:txBody>
                    <a:bodyPr/>
                    <a:lstStyle/>
                    <a:p>
                      <a:pPr algn="l">
                        <a:lnSpc>
                          <a:spcPts val="1400"/>
                        </a:lnSpc>
                        <a:spcBef>
                          <a:spcPts val="0"/>
                        </a:spcBef>
                        <a:spcAft>
                          <a:spcPts val="0"/>
                        </a:spcAft>
                      </a:pPr>
                      <a:r>
                        <a:rPr sz="1300" dirty="0">
                          <a:solidFill>
                            <a:srgbClr val="FF0000"/>
                          </a:solidFill>
                          <a:latin typeface="Arial"/>
                        </a:rPr>
                        <a:t>China — SAC</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latin typeface="Arial"/>
                        </a:rPr>
                        <a:t>Japan — JISC</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Singapore — SSC</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highlight>
                            <a:srgbClr val="00FF00"/>
                          </a:highlight>
                          <a:latin typeface="Arial"/>
                        </a:rPr>
                        <a:t>United Kingdom </a:t>
                      </a:r>
                      <a:r>
                        <a:rPr sz="1300" dirty="0">
                          <a:solidFill>
                            <a:schemeClr val="tx1">
                              <a:lumMod val="75000"/>
                              <a:lumOff val="25000"/>
                            </a:schemeClr>
                          </a:solidFill>
                          <a:latin typeface="Arial"/>
                        </a:rPr>
                        <a:t>— BSI</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5"/>
                  </a:ext>
                </a:extLst>
              </a:tr>
              <a:tr h="332369">
                <a:tc>
                  <a:txBody>
                    <a:bodyPr/>
                    <a:lstStyle/>
                    <a:p>
                      <a:pPr algn="l">
                        <a:lnSpc>
                          <a:spcPts val="1400"/>
                        </a:lnSpc>
                        <a:spcBef>
                          <a:spcPts val="0"/>
                        </a:spcBef>
                        <a:spcAft>
                          <a:spcPts val="0"/>
                        </a:spcAft>
                      </a:pPr>
                      <a:r>
                        <a:rPr sz="1300">
                          <a:solidFill>
                            <a:schemeClr val="tx1">
                              <a:lumMod val="75000"/>
                              <a:lumOff val="25000"/>
                            </a:schemeClr>
                          </a:solidFill>
                          <a:latin typeface="Arial"/>
                        </a:rPr>
                        <a:t>Czech Republic — UNMZ</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Kenya — KEBS</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Slovakia — UNMS SR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rgbClr val="FF0000"/>
                          </a:solidFill>
                          <a:highlight>
                            <a:srgbClr val="00FF00"/>
                          </a:highlight>
                          <a:latin typeface="Arial"/>
                        </a:rPr>
                        <a:t>United States </a:t>
                      </a:r>
                      <a:r>
                        <a:rPr sz="1300" dirty="0">
                          <a:solidFill>
                            <a:schemeClr val="tx1">
                              <a:lumMod val="75000"/>
                              <a:lumOff val="25000"/>
                            </a:schemeClr>
                          </a:solidFill>
                          <a:latin typeface="Arial"/>
                        </a:rPr>
                        <a:t>— ANSI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6"/>
                  </a:ext>
                </a:extLst>
              </a:tr>
              <a:tr h="481128">
                <a:tc>
                  <a:txBody>
                    <a:bodyPr/>
                    <a:lstStyle/>
                    <a:p>
                      <a:pPr algn="l">
                        <a:lnSpc>
                          <a:spcPts val="1400"/>
                        </a:lnSpc>
                        <a:spcBef>
                          <a:spcPts val="0"/>
                        </a:spcBef>
                        <a:spcAft>
                          <a:spcPts val="0"/>
                        </a:spcAft>
                      </a:pPr>
                      <a:r>
                        <a:rPr sz="1300">
                          <a:solidFill>
                            <a:schemeClr val="tx1">
                              <a:lumMod val="75000"/>
                              <a:lumOff val="25000"/>
                            </a:schemeClr>
                          </a:solidFill>
                          <a:latin typeface="Arial"/>
                        </a:rPr>
                        <a:t>Denmark — DS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Korea, Republic of — KATS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South Africa — SABS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Egypt — EOS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7"/>
                  </a:ext>
                </a:extLst>
              </a:tr>
              <a:tr h="332369">
                <a:tc>
                  <a:txBody>
                    <a:bodyPr/>
                    <a:lstStyle/>
                    <a:p>
                      <a:pPr algn="l">
                        <a:lnSpc>
                          <a:spcPts val="1400"/>
                        </a:lnSpc>
                        <a:spcBef>
                          <a:spcPts val="0"/>
                        </a:spcBef>
                        <a:spcAft>
                          <a:spcPts val="0"/>
                        </a:spcAft>
                      </a:pPr>
                      <a:r>
                        <a:rPr sz="1300">
                          <a:solidFill>
                            <a:schemeClr val="tx1">
                              <a:lumMod val="75000"/>
                              <a:lumOff val="25000"/>
                            </a:schemeClr>
                          </a:solidFill>
                          <a:latin typeface="Arial"/>
                        </a:rPr>
                        <a:t>Finland — SFS</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Morocco — IMANOR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300" dirty="0">
                          <a:solidFill>
                            <a:srgbClr val="FF0000"/>
                          </a:solidFill>
                          <a:highlight>
                            <a:srgbClr val="00FF00"/>
                          </a:highlight>
                          <a:latin typeface="Arial"/>
                        </a:rPr>
                        <a:t>Spain — UNE</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Germany — DIN</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10008"/>
                  </a:ext>
                </a:extLst>
              </a:tr>
            </a:tbl>
          </a:graphicData>
        </a:graphic>
      </p:graphicFrame>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9A0A15F-762C-80A2-669E-D1EC07F960BF}"/>
                  </a:ext>
                </a:extLst>
              </p14:cNvPr>
              <p14:cNvContentPartPr/>
              <p14:nvPr/>
            </p14:nvContentPartPr>
            <p14:xfrm>
              <a:off x="2852372" y="3869057"/>
              <a:ext cx="1463686" cy="317324"/>
            </p14:xfrm>
          </p:contentPart>
        </mc:Choice>
        <mc:Fallback xmlns="">
          <p:pic>
            <p:nvPicPr>
              <p:cNvPr id="6" name="Ink 5">
                <a:extLst>
                  <a:ext uri="{FF2B5EF4-FFF2-40B4-BE49-F238E27FC236}">
                    <a16:creationId xmlns:a16="http://schemas.microsoft.com/office/drawing/2014/main" id="{E9A0A15F-762C-80A2-669E-D1EC07F960BF}"/>
                  </a:ext>
                </a:extLst>
              </p:cNvPr>
              <p:cNvPicPr/>
              <p:nvPr/>
            </p:nvPicPr>
            <p:blipFill>
              <a:blip r:embed="rId3"/>
              <a:stretch>
                <a:fillRect/>
              </a:stretch>
            </p:blipFill>
            <p:spPr>
              <a:xfrm>
                <a:off x="2843732" y="3860413"/>
                <a:ext cx="1481325" cy="33497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00F3A94-6F5F-735F-669F-973DF2B97215}"/>
                  </a:ext>
                </a:extLst>
              </p14:cNvPr>
              <p14:cNvContentPartPr/>
              <p14:nvPr/>
            </p14:nvContentPartPr>
            <p14:xfrm>
              <a:off x="6455395" y="4816479"/>
              <a:ext cx="1561680" cy="303480"/>
            </p14:xfrm>
          </p:contentPart>
        </mc:Choice>
        <mc:Fallback xmlns="">
          <p:pic>
            <p:nvPicPr>
              <p:cNvPr id="8" name="Ink 7">
                <a:extLst>
                  <a:ext uri="{FF2B5EF4-FFF2-40B4-BE49-F238E27FC236}">
                    <a16:creationId xmlns:a16="http://schemas.microsoft.com/office/drawing/2014/main" id="{100F3A94-6F5F-735F-669F-973DF2B97215}"/>
                  </a:ext>
                </a:extLst>
              </p:cNvPr>
              <p:cNvPicPr/>
              <p:nvPr/>
            </p:nvPicPr>
            <p:blipFill>
              <a:blip r:embed="rId5"/>
              <a:stretch>
                <a:fillRect/>
              </a:stretch>
            </p:blipFill>
            <p:spPr>
              <a:xfrm>
                <a:off x="6446395" y="4807839"/>
                <a:ext cx="157932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138DDE88-F6E9-12FD-00E1-A1EEB027C1A7}"/>
                  </a:ext>
                </a:extLst>
              </p14:cNvPr>
              <p14:cNvContentPartPr/>
              <p14:nvPr/>
            </p14:nvContentPartPr>
            <p14:xfrm>
              <a:off x="4593772" y="6062771"/>
              <a:ext cx="1309806" cy="335216"/>
            </p14:xfrm>
          </p:contentPart>
        </mc:Choice>
        <mc:Fallback xmlns="">
          <p:pic>
            <p:nvPicPr>
              <p:cNvPr id="12" name="Ink 11">
                <a:extLst>
                  <a:ext uri="{FF2B5EF4-FFF2-40B4-BE49-F238E27FC236}">
                    <a16:creationId xmlns:a16="http://schemas.microsoft.com/office/drawing/2014/main" id="{138DDE88-F6E9-12FD-00E1-A1EEB027C1A7}"/>
                  </a:ext>
                </a:extLst>
              </p:cNvPr>
              <p:cNvPicPr/>
              <p:nvPr/>
            </p:nvPicPr>
            <p:blipFill>
              <a:blip r:embed="rId7"/>
              <a:stretch>
                <a:fillRect/>
              </a:stretch>
            </p:blipFill>
            <p:spPr>
              <a:xfrm>
                <a:off x="4584774" y="6053769"/>
                <a:ext cx="1327443" cy="35285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8A9E25A-DF89-B4DE-284D-6D982E2107C8}"/>
                  </a:ext>
                </a:extLst>
              </p14:cNvPr>
              <p14:cNvContentPartPr/>
              <p14:nvPr/>
            </p14:nvContentPartPr>
            <p14:xfrm>
              <a:off x="6461155" y="2633799"/>
              <a:ext cx="1852560" cy="309600"/>
            </p14:xfrm>
          </p:contentPart>
        </mc:Choice>
        <mc:Fallback xmlns="">
          <p:pic>
            <p:nvPicPr>
              <p:cNvPr id="14" name="Ink 13">
                <a:extLst>
                  <a:ext uri="{FF2B5EF4-FFF2-40B4-BE49-F238E27FC236}">
                    <a16:creationId xmlns:a16="http://schemas.microsoft.com/office/drawing/2014/main" id="{98A9E25A-DF89-B4DE-284D-6D982E2107C8}"/>
                  </a:ext>
                </a:extLst>
              </p:cNvPr>
              <p:cNvPicPr/>
              <p:nvPr/>
            </p:nvPicPr>
            <p:blipFill>
              <a:blip r:embed="rId9"/>
              <a:stretch>
                <a:fillRect/>
              </a:stretch>
            </p:blipFill>
            <p:spPr>
              <a:xfrm>
                <a:off x="6452155" y="2625159"/>
                <a:ext cx="1870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8E3F15DB-1A14-3EA9-0E3E-B710F2384832}"/>
                  </a:ext>
                </a:extLst>
              </p14:cNvPr>
              <p14:cNvContentPartPr/>
              <p14:nvPr/>
            </p14:nvContentPartPr>
            <p14:xfrm>
              <a:off x="4540915" y="2627679"/>
              <a:ext cx="1521000" cy="318600"/>
            </p14:xfrm>
          </p:contentPart>
        </mc:Choice>
        <mc:Fallback xmlns="">
          <p:pic>
            <p:nvPicPr>
              <p:cNvPr id="23" name="Ink 22">
                <a:extLst>
                  <a:ext uri="{FF2B5EF4-FFF2-40B4-BE49-F238E27FC236}">
                    <a16:creationId xmlns:a16="http://schemas.microsoft.com/office/drawing/2014/main" id="{8E3F15DB-1A14-3EA9-0E3E-B710F2384832}"/>
                  </a:ext>
                </a:extLst>
              </p:cNvPr>
              <p:cNvPicPr/>
              <p:nvPr/>
            </p:nvPicPr>
            <p:blipFill>
              <a:blip r:embed="rId11"/>
              <a:stretch>
                <a:fillRect/>
              </a:stretch>
            </p:blipFill>
            <p:spPr>
              <a:xfrm>
                <a:off x="4531915" y="2619039"/>
                <a:ext cx="1538640" cy="336240"/>
              </a:xfrm>
              <a:prstGeom prst="rect">
                <a:avLst/>
              </a:prstGeom>
            </p:spPr>
          </p:pic>
        </mc:Fallback>
      </mc:AlternateContent>
      <p:sp>
        <p:nvSpPr>
          <p:cNvPr id="24" name="TextBox 23">
            <a:extLst>
              <a:ext uri="{FF2B5EF4-FFF2-40B4-BE49-F238E27FC236}">
                <a16:creationId xmlns:a16="http://schemas.microsoft.com/office/drawing/2014/main" id="{3CC4BF9F-A149-46E3-422E-ED274915E485}"/>
              </a:ext>
            </a:extLst>
          </p:cNvPr>
          <p:cNvSpPr txBox="1"/>
          <p:nvPr/>
        </p:nvSpPr>
        <p:spPr>
          <a:xfrm>
            <a:off x="281354" y="6356356"/>
            <a:ext cx="8682891" cy="430887"/>
          </a:xfrm>
          <a:prstGeom prst="rect">
            <a:avLst/>
          </a:prstGeom>
          <a:noFill/>
        </p:spPr>
        <p:txBody>
          <a:bodyPr wrap="square" rtlCol="0">
            <a:spAutoFit/>
          </a:bodyPr>
          <a:lstStyle/>
          <a:p>
            <a:r>
              <a:rPr lang="en-GB" sz="1100" dirty="0">
                <a:solidFill>
                  <a:srgbClr val="FF0000"/>
                </a:solidFill>
              </a:rPr>
              <a:t>Active participant in ISO TC224WG10,</a:t>
            </a:r>
            <a:r>
              <a:rPr lang="en-GB" sz="1100" dirty="0">
                <a:solidFill>
                  <a:srgbClr val="FF0000"/>
                </a:solidFill>
                <a:highlight>
                  <a:srgbClr val="FFFF00"/>
                </a:highlight>
              </a:rPr>
              <a:t> Secretariat</a:t>
            </a:r>
            <a:r>
              <a:rPr lang="en-GB" sz="1100" dirty="0">
                <a:solidFill>
                  <a:srgbClr val="FF0000"/>
                </a:solidFill>
              </a:rPr>
              <a:t>, </a:t>
            </a:r>
            <a:r>
              <a:rPr lang="en-GB" sz="1100" dirty="0">
                <a:solidFill>
                  <a:srgbClr val="FF0000"/>
                </a:solidFill>
                <a:highlight>
                  <a:srgbClr val="00FF00"/>
                </a:highlight>
              </a:rPr>
              <a:t>Delegations with nonwoven representation</a:t>
            </a:r>
            <a:r>
              <a:rPr lang="en-GB" sz="1100" dirty="0">
                <a:solidFill>
                  <a:srgbClr val="FF0000"/>
                </a:solidFill>
              </a:rPr>
              <a:t>, </a:t>
            </a:r>
            <a:r>
              <a:rPr lang="en-GB" sz="1100" dirty="0">
                <a:solidFill>
                  <a:srgbClr val="7030A0"/>
                </a:solidFill>
              </a:rPr>
              <a:t>Consistent do not believe in </a:t>
            </a:r>
            <a:r>
              <a:rPr lang="en-GB" sz="1100" dirty="0" err="1">
                <a:solidFill>
                  <a:srgbClr val="7030A0"/>
                </a:solidFill>
              </a:rPr>
              <a:t>flushables</a:t>
            </a:r>
            <a:r>
              <a:rPr lang="en-GB" sz="1100" dirty="0">
                <a:solidFill>
                  <a:srgbClr val="7030A0"/>
                </a:solidFill>
              </a:rPr>
              <a:t> other than pee, poo and paper.  Active “countries” that have national waste water operators that are </a:t>
            </a:r>
            <a:r>
              <a:rPr lang="en-GB" sz="1100" dirty="0" err="1">
                <a:solidFill>
                  <a:srgbClr val="7030A0"/>
                </a:solidFill>
              </a:rPr>
              <a:t>EurEau</a:t>
            </a:r>
            <a:r>
              <a:rPr lang="en-GB" sz="1100" dirty="0">
                <a:solidFill>
                  <a:srgbClr val="7030A0"/>
                </a:solidFill>
              </a:rPr>
              <a:t> members.</a:t>
            </a:r>
          </a:p>
        </p:txBody>
      </p:sp>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2E8984B2-8655-B200-1A7D-9D821B590646}"/>
                  </a:ext>
                </a:extLst>
              </p14:cNvPr>
              <p14:cNvContentPartPr/>
              <p14:nvPr/>
            </p14:nvContentPartPr>
            <p14:xfrm>
              <a:off x="2328815" y="6603923"/>
              <a:ext cx="360" cy="360"/>
            </p14:xfrm>
          </p:contentPart>
        </mc:Choice>
        <mc:Fallback xmlns="">
          <p:pic>
            <p:nvPicPr>
              <p:cNvPr id="35" name="Ink 34">
                <a:extLst>
                  <a:ext uri="{FF2B5EF4-FFF2-40B4-BE49-F238E27FC236}">
                    <a16:creationId xmlns:a16="http://schemas.microsoft.com/office/drawing/2014/main" id="{2E8984B2-8655-B200-1A7D-9D821B590646}"/>
                  </a:ext>
                </a:extLst>
              </p:cNvPr>
              <p:cNvPicPr/>
              <p:nvPr/>
            </p:nvPicPr>
            <p:blipFill>
              <a:blip r:embed="rId13"/>
              <a:stretch>
                <a:fillRect/>
              </a:stretch>
            </p:blipFill>
            <p:spPr>
              <a:xfrm>
                <a:off x="2320175" y="65949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7" name="Ink 36">
                <a:extLst>
                  <a:ext uri="{FF2B5EF4-FFF2-40B4-BE49-F238E27FC236}">
                    <a16:creationId xmlns:a16="http://schemas.microsoft.com/office/drawing/2014/main" id="{B882991E-827C-A06D-8BD6-4DA93D51ADD8}"/>
                  </a:ext>
                </a:extLst>
              </p14:cNvPr>
              <p14:cNvContentPartPr/>
              <p14:nvPr/>
            </p14:nvContentPartPr>
            <p14:xfrm>
              <a:off x="1339101" y="6603563"/>
              <a:ext cx="4980240" cy="720"/>
            </p14:xfrm>
          </p:contentPart>
        </mc:Choice>
        <mc:Fallback xmlns="">
          <p:pic>
            <p:nvPicPr>
              <p:cNvPr id="37" name="Ink 36">
                <a:extLst>
                  <a:ext uri="{FF2B5EF4-FFF2-40B4-BE49-F238E27FC236}">
                    <a16:creationId xmlns:a16="http://schemas.microsoft.com/office/drawing/2014/main" id="{B882991E-827C-A06D-8BD6-4DA93D51ADD8}"/>
                  </a:ext>
                </a:extLst>
              </p:cNvPr>
              <p:cNvPicPr/>
              <p:nvPr/>
            </p:nvPicPr>
            <p:blipFill>
              <a:blip r:embed="rId15"/>
              <a:stretch>
                <a:fillRect/>
              </a:stretch>
            </p:blipFill>
            <p:spPr>
              <a:xfrm>
                <a:off x="1330461" y="6585563"/>
                <a:ext cx="4997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Ink 38">
                <a:extLst>
                  <a:ext uri="{FF2B5EF4-FFF2-40B4-BE49-F238E27FC236}">
                    <a16:creationId xmlns:a16="http://schemas.microsoft.com/office/drawing/2014/main" id="{8C9D470C-8F85-C191-9023-CD44C3D00D91}"/>
                  </a:ext>
                </a:extLst>
              </p14:cNvPr>
              <p14:cNvContentPartPr/>
              <p14:nvPr/>
            </p14:nvContentPartPr>
            <p14:xfrm>
              <a:off x="1339101" y="6777366"/>
              <a:ext cx="5167440" cy="720"/>
            </p14:xfrm>
          </p:contentPart>
        </mc:Choice>
        <mc:Fallback xmlns="">
          <p:pic>
            <p:nvPicPr>
              <p:cNvPr id="39" name="Ink 38">
                <a:extLst>
                  <a:ext uri="{FF2B5EF4-FFF2-40B4-BE49-F238E27FC236}">
                    <a16:creationId xmlns:a16="http://schemas.microsoft.com/office/drawing/2014/main" id="{8C9D470C-8F85-C191-9023-CD44C3D00D91}"/>
                  </a:ext>
                </a:extLst>
              </p:cNvPr>
              <p:cNvPicPr/>
              <p:nvPr/>
            </p:nvPicPr>
            <p:blipFill>
              <a:blip r:embed="rId17"/>
              <a:stretch>
                <a:fillRect/>
              </a:stretch>
            </p:blipFill>
            <p:spPr>
              <a:xfrm>
                <a:off x="1330101" y="6759366"/>
                <a:ext cx="51850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0" name="Ink 39">
                <a:extLst>
                  <a:ext uri="{FF2B5EF4-FFF2-40B4-BE49-F238E27FC236}">
                    <a16:creationId xmlns:a16="http://schemas.microsoft.com/office/drawing/2014/main" id="{C5D53148-0447-7682-DA80-7E4D43154AE2}"/>
                  </a:ext>
                </a:extLst>
              </p14:cNvPr>
              <p14:cNvContentPartPr/>
              <p14:nvPr/>
            </p14:nvContentPartPr>
            <p14:xfrm>
              <a:off x="6367403" y="6603923"/>
              <a:ext cx="221400" cy="167040"/>
            </p14:xfrm>
          </p:contentPart>
        </mc:Choice>
        <mc:Fallback xmlns="">
          <p:pic>
            <p:nvPicPr>
              <p:cNvPr id="40" name="Ink 39">
                <a:extLst>
                  <a:ext uri="{FF2B5EF4-FFF2-40B4-BE49-F238E27FC236}">
                    <a16:creationId xmlns:a16="http://schemas.microsoft.com/office/drawing/2014/main" id="{C5D53148-0447-7682-DA80-7E4D43154AE2}"/>
                  </a:ext>
                </a:extLst>
              </p:cNvPr>
              <p:cNvPicPr/>
              <p:nvPr/>
            </p:nvPicPr>
            <p:blipFill>
              <a:blip r:embed="rId19"/>
              <a:stretch>
                <a:fillRect/>
              </a:stretch>
            </p:blipFill>
            <p:spPr>
              <a:xfrm>
                <a:off x="6358763" y="6595283"/>
                <a:ext cx="23904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1" name="Ink 40">
                <a:extLst>
                  <a:ext uri="{FF2B5EF4-FFF2-40B4-BE49-F238E27FC236}">
                    <a16:creationId xmlns:a16="http://schemas.microsoft.com/office/drawing/2014/main" id="{B9221984-D986-0049-9C0B-270BD14C4588}"/>
                  </a:ext>
                </a:extLst>
              </p14:cNvPr>
              <p14:cNvContentPartPr/>
              <p14:nvPr/>
            </p14:nvContentPartPr>
            <p14:xfrm>
              <a:off x="1260803" y="6607523"/>
              <a:ext cx="99720" cy="155520"/>
            </p14:xfrm>
          </p:contentPart>
        </mc:Choice>
        <mc:Fallback xmlns="">
          <p:pic>
            <p:nvPicPr>
              <p:cNvPr id="41" name="Ink 40">
                <a:extLst>
                  <a:ext uri="{FF2B5EF4-FFF2-40B4-BE49-F238E27FC236}">
                    <a16:creationId xmlns:a16="http://schemas.microsoft.com/office/drawing/2014/main" id="{B9221984-D986-0049-9C0B-270BD14C4588}"/>
                  </a:ext>
                </a:extLst>
              </p:cNvPr>
              <p:cNvPicPr/>
              <p:nvPr/>
            </p:nvPicPr>
            <p:blipFill>
              <a:blip r:embed="rId21"/>
              <a:stretch>
                <a:fillRect/>
              </a:stretch>
            </p:blipFill>
            <p:spPr>
              <a:xfrm>
                <a:off x="1251803" y="6598883"/>
                <a:ext cx="1173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2" name="Ink 41">
                <a:extLst>
                  <a:ext uri="{FF2B5EF4-FFF2-40B4-BE49-F238E27FC236}">
                    <a16:creationId xmlns:a16="http://schemas.microsoft.com/office/drawing/2014/main" id="{A764ED2F-18E4-4864-C5AD-905558B07879}"/>
                  </a:ext>
                </a:extLst>
              </p14:cNvPr>
              <p14:cNvContentPartPr/>
              <p14:nvPr/>
            </p14:nvContentPartPr>
            <p14:xfrm>
              <a:off x="8190695" y="6783563"/>
              <a:ext cx="360" cy="360"/>
            </p14:xfrm>
          </p:contentPart>
        </mc:Choice>
        <mc:Fallback xmlns="">
          <p:pic>
            <p:nvPicPr>
              <p:cNvPr id="42" name="Ink 41">
                <a:extLst>
                  <a:ext uri="{FF2B5EF4-FFF2-40B4-BE49-F238E27FC236}">
                    <a16:creationId xmlns:a16="http://schemas.microsoft.com/office/drawing/2014/main" id="{A764ED2F-18E4-4864-C5AD-905558B07879}"/>
                  </a:ext>
                </a:extLst>
              </p:cNvPr>
              <p:cNvPicPr/>
              <p:nvPr/>
            </p:nvPicPr>
            <p:blipFill>
              <a:blip r:embed="rId13"/>
              <a:stretch>
                <a:fillRect/>
              </a:stretch>
            </p:blipFill>
            <p:spPr>
              <a:xfrm>
                <a:off x="8181695" y="6774923"/>
                <a:ext cx="18000" cy="18000"/>
              </a:xfrm>
              <a:prstGeom prst="rect">
                <a:avLst/>
              </a:prstGeom>
            </p:spPr>
          </p:pic>
        </mc:Fallback>
      </mc:AlternateContent>
      <p:grpSp>
        <p:nvGrpSpPr>
          <p:cNvPr id="45" name="Group 44">
            <a:extLst>
              <a:ext uri="{FF2B5EF4-FFF2-40B4-BE49-F238E27FC236}">
                <a16:creationId xmlns:a16="http://schemas.microsoft.com/office/drawing/2014/main" id="{7AEB805E-B5E5-B8B7-37AB-C5BAC287854D}"/>
              </a:ext>
            </a:extLst>
          </p:cNvPr>
          <p:cNvGrpSpPr/>
          <p:nvPr/>
        </p:nvGrpSpPr>
        <p:grpSpPr>
          <a:xfrm>
            <a:off x="7166495" y="6619763"/>
            <a:ext cx="360" cy="360"/>
            <a:chOff x="7166495" y="6619763"/>
            <a:chExt cx="360" cy="360"/>
          </a:xfrm>
        </p:grpSpPr>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8CAB7196-251A-07CD-23E4-1CCD0DF1436A}"/>
                    </a:ext>
                  </a:extLst>
                </p14:cNvPr>
                <p14:cNvContentPartPr/>
                <p14:nvPr/>
              </p14:nvContentPartPr>
              <p14:xfrm>
                <a:off x="7166495" y="6619763"/>
                <a:ext cx="360" cy="360"/>
              </p14:xfrm>
            </p:contentPart>
          </mc:Choice>
          <mc:Fallback xmlns="">
            <p:pic>
              <p:nvPicPr>
                <p:cNvPr id="43" name="Ink 42">
                  <a:extLst>
                    <a:ext uri="{FF2B5EF4-FFF2-40B4-BE49-F238E27FC236}">
                      <a16:creationId xmlns:a16="http://schemas.microsoft.com/office/drawing/2014/main" id="{8CAB7196-251A-07CD-23E4-1CCD0DF1436A}"/>
                    </a:ext>
                  </a:extLst>
                </p:cNvPr>
                <p:cNvPicPr/>
                <p:nvPr/>
              </p:nvPicPr>
              <p:blipFill>
                <a:blip r:embed="rId13"/>
                <a:stretch>
                  <a:fillRect/>
                </a:stretch>
              </p:blipFill>
              <p:spPr>
                <a:xfrm>
                  <a:off x="7157855" y="66107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4" name="Ink 43">
                  <a:extLst>
                    <a:ext uri="{FF2B5EF4-FFF2-40B4-BE49-F238E27FC236}">
                      <a16:creationId xmlns:a16="http://schemas.microsoft.com/office/drawing/2014/main" id="{4B2777CA-87F8-7042-440C-0C70F26F251D}"/>
                    </a:ext>
                  </a:extLst>
                </p14:cNvPr>
                <p14:cNvContentPartPr/>
                <p14:nvPr/>
              </p14:nvContentPartPr>
              <p14:xfrm>
                <a:off x="7166495" y="6619763"/>
                <a:ext cx="360" cy="360"/>
              </p14:xfrm>
            </p:contentPart>
          </mc:Choice>
          <mc:Fallback xmlns="">
            <p:pic>
              <p:nvPicPr>
                <p:cNvPr id="44" name="Ink 43">
                  <a:extLst>
                    <a:ext uri="{FF2B5EF4-FFF2-40B4-BE49-F238E27FC236}">
                      <a16:creationId xmlns:a16="http://schemas.microsoft.com/office/drawing/2014/main" id="{4B2777CA-87F8-7042-440C-0C70F26F251D}"/>
                    </a:ext>
                  </a:extLst>
                </p:cNvPr>
                <p:cNvPicPr/>
                <p:nvPr/>
              </p:nvPicPr>
              <p:blipFill>
                <a:blip r:embed="rId13"/>
                <a:stretch>
                  <a:fillRect/>
                </a:stretch>
              </p:blipFill>
              <p:spPr>
                <a:xfrm>
                  <a:off x="7157855" y="6610763"/>
                  <a:ext cx="18000" cy="18000"/>
                </a:xfrm>
                <a:prstGeom prst="rect">
                  <a:avLst/>
                </a:prstGeom>
              </p:spPr>
            </p:pic>
          </mc:Fallback>
        </mc:AlternateContent>
      </p:grpSp>
    </p:spTree>
    <p:extLst>
      <p:ext uri="{BB962C8B-B14F-4D97-AF65-F5344CB8AC3E}">
        <p14:creationId xmlns:p14="http://schemas.microsoft.com/office/powerpoint/2010/main" val="2327970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GB" sz="4700"/>
              <a:t> – The Voice of Europe’s Water Sector</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1904627"/>
            <a:ext cx="5035164" cy="4119172"/>
          </a:xfrm>
        </p:spPr>
        <p:txBody>
          <a:bodyPr anchor="t">
            <a:normAutofit/>
          </a:bodyPr>
          <a:lstStyle/>
          <a:p>
            <a:endParaRPr lang="en-GB" sz="1900" dirty="0"/>
          </a:p>
          <a:p>
            <a:r>
              <a:rPr lang="en-GB" sz="1900" dirty="0"/>
              <a:t>Represents Europe’s drinking water and wastewater service providers</a:t>
            </a:r>
          </a:p>
          <a:p>
            <a:r>
              <a:rPr lang="en-GB" sz="1900" dirty="0"/>
              <a:t>Umbrella association: 38 </a:t>
            </a:r>
            <a:r>
              <a:rPr lang="en-GB" sz="1900" b="1" dirty="0"/>
              <a:t>national associations </a:t>
            </a:r>
            <a:r>
              <a:rPr lang="en-GB" sz="1900" dirty="0"/>
              <a:t>across 32 countries. </a:t>
            </a:r>
            <a:r>
              <a:rPr lang="en-GB" sz="2000" b="1" dirty="0"/>
              <a:t>National associations </a:t>
            </a:r>
            <a:r>
              <a:rPr lang="en-GB" sz="2000" dirty="0"/>
              <a:t>of water and wastewater operators (</a:t>
            </a:r>
            <a:r>
              <a:rPr lang="en-GB" sz="2000" u="sng" dirty="0"/>
              <a:t>not</a:t>
            </a:r>
            <a:r>
              <a:rPr lang="en-GB" sz="2000" dirty="0"/>
              <a:t> individual companies).</a:t>
            </a:r>
            <a:endParaRPr lang="en-GB" sz="1900" dirty="0"/>
          </a:p>
          <a:p>
            <a:r>
              <a:rPr lang="en-GB" sz="1900" dirty="0"/>
              <a:t>Covers utilities </a:t>
            </a:r>
            <a:r>
              <a:rPr lang="en-GB" sz="1900" dirty="0">
                <a:solidFill>
                  <a:srgbClr val="FF0000"/>
                </a:solidFill>
              </a:rPr>
              <a:t>serving ~500 million people</a:t>
            </a:r>
          </a:p>
          <a:p>
            <a:r>
              <a:rPr lang="en-GB" sz="1900" dirty="0"/>
              <a:t>Mission: Advocate for sustainable water services, influence EU policy, share collective  expertise- utilities, municipalities, water boards</a:t>
            </a:r>
          </a:p>
          <a:p>
            <a:endParaRPr lang="en-GB" sz="1900" dirty="0"/>
          </a:p>
        </p:txBody>
      </p:sp>
      <p:pic>
        <p:nvPicPr>
          <p:cNvPr id="5" name="Picture 4" descr="A logo of a drop of water&#10;&#10;AI-generated content may be incorrect.">
            <a:extLst>
              <a:ext uri="{FF2B5EF4-FFF2-40B4-BE49-F238E27FC236}">
                <a16:creationId xmlns:a16="http://schemas.microsoft.com/office/drawing/2014/main" id="{EC6497FC-8D85-61DA-7849-AD6949F5A7DC}"/>
              </a:ext>
            </a:extLst>
          </p:cNvPr>
          <p:cNvPicPr>
            <a:picLocks noChangeAspect="1"/>
          </p:cNvPicPr>
          <p:nvPr/>
        </p:nvPicPr>
        <p:blipFill>
          <a:blip r:embed="rId2"/>
          <a:srcRect l="14006" r="13839" b="-2"/>
          <a:stretch>
            <a:fillRect/>
          </a:stretch>
        </p:blipFill>
        <p:spPr>
          <a:xfrm>
            <a:off x="5756743" y="2101533"/>
            <a:ext cx="2955798" cy="4096512"/>
          </a:xfrm>
          <a:prstGeom prst="rect">
            <a:avLst/>
          </a:prstGeom>
        </p:spPr>
      </p:pic>
      <p:sp>
        <p:nvSpPr>
          <p:cNvPr id="4" name="TextBox 3">
            <a:extLst>
              <a:ext uri="{FF2B5EF4-FFF2-40B4-BE49-F238E27FC236}">
                <a16:creationId xmlns:a16="http://schemas.microsoft.com/office/drawing/2014/main" id="{5EEB1E01-F46B-9C6B-A9DE-F5C258B681EA}"/>
              </a:ext>
            </a:extLst>
          </p:cNvPr>
          <p:cNvSpPr txBox="1"/>
          <p:nvPr/>
        </p:nvSpPr>
        <p:spPr>
          <a:xfrm>
            <a:off x="761301" y="5915641"/>
            <a:ext cx="5132601" cy="369332"/>
          </a:xfrm>
          <a:prstGeom prst="rect">
            <a:avLst/>
          </a:prstGeom>
          <a:noFill/>
        </p:spPr>
        <p:txBody>
          <a:bodyPr wrap="square" rtlCol="0">
            <a:spAutoFit/>
          </a:bodyPr>
          <a:lstStyle/>
          <a:p>
            <a:r>
              <a:rPr lang="en-GB" dirty="0">
                <a:hlinkClick r:id="rId3"/>
              </a:rPr>
              <a:t>https://www.eureau.org</a:t>
            </a:r>
            <a:r>
              <a:rPr lang="en-GB" dirty="0"/>
              <a:t> </a:t>
            </a:r>
          </a:p>
        </p:txBody>
      </p:sp>
      <p:sp>
        <p:nvSpPr>
          <p:cNvPr id="6" name="TextBox 5">
            <a:extLst>
              <a:ext uri="{FF2B5EF4-FFF2-40B4-BE49-F238E27FC236}">
                <a16:creationId xmlns:a16="http://schemas.microsoft.com/office/drawing/2014/main" id="{AECE7F31-240B-EFFB-D5A7-5D227383BA28}"/>
              </a:ext>
            </a:extLst>
          </p:cNvPr>
          <p:cNvSpPr txBox="1"/>
          <p:nvPr/>
        </p:nvSpPr>
        <p:spPr>
          <a:xfrm>
            <a:off x="761302" y="6198045"/>
            <a:ext cx="7212660" cy="646331"/>
          </a:xfrm>
          <a:prstGeom prst="rect">
            <a:avLst/>
          </a:prstGeom>
          <a:noFill/>
        </p:spPr>
        <p:txBody>
          <a:bodyPr wrap="square" rtlCol="0">
            <a:spAutoFit/>
          </a:bodyPr>
          <a:lstStyle/>
          <a:p>
            <a:r>
              <a:rPr lang="en-GB" dirty="0">
                <a:hlinkClick r:id="rId4"/>
              </a:rPr>
              <a:t>https://www.eureau.org/documents/diverse/8073-eureau-letter-to-iso-tc224-on-dis18671/file</a:t>
            </a:r>
            <a:r>
              <a:rPr lang="en-GB"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png"/>
          <p:cNvPicPr>
            <a:picLocks noChangeAspect="1"/>
          </p:cNvPicPr>
          <p:nvPr/>
        </p:nvPicPr>
        <p:blipFill>
          <a:blip r:embed="rId2"/>
          <a:stretch>
            <a:fillRect/>
          </a:stretch>
        </p:blipFill>
        <p:spPr>
          <a:xfrm>
            <a:off x="100781" y="182880"/>
            <a:ext cx="1042219" cy="1371600"/>
          </a:xfrm>
          <a:prstGeom prst="rect">
            <a:avLst/>
          </a:prstGeom>
        </p:spPr>
      </p:pic>
      <p:sp>
        <p:nvSpPr>
          <p:cNvPr id="4" name="TextBox 3"/>
          <p:cNvSpPr txBox="1"/>
          <p:nvPr/>
        </p:nvSpPr>
        <p:spPr>
          <a:xfrm>
            <a:off x="0" y="1292451"/>
            <a:ext cx="1371600" cy="365760"/>
          </a:xfrm>
          <a:prstGeom prst="rect">
            <a:avLst/>
          </a:prstGeom>
          <a:noFill/>
        </p:spPr>
        <p:txBody>
          <a:bodyPr wrap="none">
            <a:spAutoFit/>
          </a:bodyPr>
          <a:lstStyle/>
          <a:p>
            <a:pPr algn="ctr">
              <a:defRPr sz="1000"/>
            </a:pPr>
            <a:r>
              <a:rPr dirty="0"/>
              <a:t>APDA (Portugal)</a:t>
            </a:r>
          </a:p>
        </p:txBody>
      </p:sp>
      <p:pic>
        <p:nvPicPr>
          <p:cNvPr id="5" name="Picture 4" descr="image.png"/>
          <p:cNvPicPr>
            <a:picLocks noChangeAspect="1"/>
          </p:cNvPicPr>
          <p:nvPr/>
        </p:nvPicPr>
        <p:blipFill>
          <a:blip r:embed="rId3"/>
          <a:stretch>
            <a:fillRect/>
          </a:stretch>
        </p:blipFill>
        <p:spPr>
          <a:xfrm>
            <a:off x="1143000" y="24581"/>
            <a:ext cx="1371600" cy="1371600"/>
          </a:xfrm>
          <a:prstGeom prst="rect">
            <a:avLst/>
          </a:prstGeom>
        </p:spPr>
      </p:pic>
      <p:sp>
        <p:nvSpPr>
          <p:cNvPr id="6" name="TextBox 5"/>
          <p:cNvSpPr txBox="1"/>
          <p:nvPr/>
        </p:nvSpPr>
        <p:spPr>
          <a:xfrm>
            <a:off x="1201994" y="1259021"/>
            <a:ext cx="1371600" cy="365760"/>
          </a:xfrm>
          <a:prstGeom prst="rect">
            <a:avLst/>
          </a:prstGeom>
          <a:noFill/>
        </p:spPr>
        <p:txBody>
          <a:bodyPr wrap="none">
            <a:spAutoFit/>
          </a:bodyPr>
          <a:lstStyle/>
          <a:p>
            <a:pPr algn="ctr">
              <a:defRPr sz="1000"/>
            </a:pPr>
            <a:r>
              <a:rPr dirty="0"/>
              <a:t>ARA (Austria)</a:t>
            </a:r>
          </a:p>
        </p:txBody>
      </p:sp>
      <p:pic>
        <p:nvPicPr>
          <p:cNvPr id="7" name="Picture 6" descr="image.png"/>
          <p:cNvPicPr>
            <a:picLocks noChangeAspect="1"/>
          </p:cNvPicPr>
          <p:nvPr/>
        </p:nvPicPr>
        <p:blipFill>
          <a:blip r:embed="rId4"/>
          <a:stretch>
            <a:fillRect/>
          </a:stretch>
        </p:blipFill>
        <p:spPr>
          <a:xfrm>
            <a:off x="2573594" y="54078"/>
            <a:ext cx="1371600" cy="1371600"/>
          </a:xfrm>
          <a:prstGeom prst="rect">
            <a:avLst/>
          </a:prstGeom>
        </p:spPr>
      </p:pic>
      <p:sp>
        <p:nvSpPr>
          <p:cNvPr id="8" name="TextBox 7"/>
          <p:cNvSpPr txBox="1"/>
          <p:nvPr/>
        </p:nvSpPr>
        <p:spPr>
          <a:xfrm>
            <a:off x="2573594" y="1304741"/>
            <a:ext cx="1371600" cy="365760"/>
          </a:xfrm>
          <a:prstGeom prst="rect">
            <a:avLst/>
          </a:prstGeom>
          <a:noFill/>
        </p:spPr>
        <p:txBody>
          <a:bodyPr wrap="none">
            <a:spAutoFit/>
          </a:bodyPr>
          <a:lstStyle/>
          <a:p>
            <a:pPr algn="ctr">
              <a:defRPr sz="1000"/>
            </a:pPr>
            <a:r>
              <a:rPr dirty="0"/>
              <a:t>AVS</a:t>
            </a:r>
          </a:p>
        </p:txBody>
      </p:sp>
      <p:pic>
        <p:nvPicPr>
          <p:cNvPr id="9" name="Picture 8" descr="image.png"/>
          <p:cNvPicPr>
            <a:picLocks noChangeAspect="1"/>
          </p:cNvPicPr>
          <p:nvPr/>
        </p:nvPicPr>
        <p:blipFill>
          <a:blip r:embed="rId5"/>
          <a:stretch>
            <a:fillRect/>
          </a:stretch>
        </p:blipFill>
        <p:spPr>
          <a:xfrm>
            <a:off x="4114800" y="24581"/>
            <a:ext cx="1371600" cy="1371600"/>
          </a:xfrm>
          <a:prstGeom prst="rect">
            <a:avLst/>
          </a:prstGeom>
        </p:spPr>
      </p:pic>
      <p:sp>
        <p:nvSpPr>
          <p:cNvPr id="10" name="TextBox 9"/>
          <p:cNvSpPr txBox="1"/>
          <p:nvPr/>
        </p:nvSpPr>
        <p:spPr>
          <a:xfrm>
            <a:off x="4114800" y="1275736"/>
            <a:ext cx="1371600" cy="365760"/>
          </a:xfrm>
          <a:prstGeom prst="rect">
            <a:avLst/>
          </a:prstGeom>
          <a:noFill/>
        </p:spPr>
        <p:txBody>
          <a:bodyPr wrap="none">
            <a:spAutoFit/>
          </a:bodyPr>
          <a:lstStyle/>
          <a:p>
            <a:pPr algn="ctr">
              <a:defRPr sz="1000"/>
            </a:pPr>
            <a:r>
              <a:t>BDEW (Germany)</a:t>
            </a:r>
          </a:p>
        </p:txBody>
      </p:sp>
      <p:pic>
        <p:nvPicPr>
          <p:cNvPr id="11" name="Picture 10" descr="image.png"/>
          <p:cNvPicPr>
            <a:picLocks noChangeAspect="1"/>
          </p:cNvPicPr>
          <p:nvPr/>
        </p:nvPicPr>
        <p:blipFill>
          <a:blip r:embed="rId6"/>
          <a:stretch>
            <a:fillRect/>
          </a:stretch>
        </p:blipFill>
        <p:spPr>
          <a:xfrm>
            <a:off x="5619135" y="0"/>
            <a:ext cx="1371600" cy="1371600"/>
          </a:xfrm>
          <a:prstGeom prst="rect">
            <a:avLst/>
          </a:prstGeom>
        </p:spPr>
      </p:pic>
      <p:sp>
        <p:nvSpPr>
          <p:cNvPr id="12" name="TextBox 11"/>
          <p:cNvSpPr txBox="1"/>
          <p:nvPr/>
        </p:nvSpPr>
        <p:spPr>
          <a:xfrm>
            <a:off x="5715000" y="1304741"/>
            <a:ext cx="1371600" cy="365760"/>
          </a:xfrm>
          <a:prstGeom prst="rect">
            <a:avLst/>
          </a:prstGeom>
          <a:noFill/>
        </p:spPr>
        <p:txBody>
          <a:bodyPr wrap="none">
            <a:spAutoFit/>
          </a:bodyPr>
          <a:lstStyle/>
          <a:p>
            <a:pPr algn="ctr">
              <a:defRPr sz="1000"/>
            </a:pPr>
            <a:r>
              <a:t>CCMA</a:t>
            </a:r>
          </a:p>
        </p:txBody>
      </p:sp>
      <p:pic>
        <p:nvPicPr>
          <p:cNvPr id="13" name="Picture 12" descr="image.png"/>
          <p:cNvPicPr>
            <a:picLocks noChangeAspect="1"/>
          </p:cNvPicPr>
          <p:nvPr/>
        </p:nvPicPr>
        <p:blipFill>
          <a:blip r:embed="rId7"/>
          <a:stretch>
            <a:fillRect/>
          </a:stretch>
        </p:blipFill>
        <p:spPr>
          <a:xfrm>
            <a:off x="0" y="2001110"/>
            <a:ext cx="1371600" cy="1371600"/>
          </a:xfrm>
          <a:prstGeom prst="rect">
            <a:avLst/>
          </a:prstGeom>
        </p:spPr>
      </p:pic>
      <p:sp>
        <p:nvSpPr>
          <p:cNvPr id="14" name="TextBox 13"/>
          <p:cNvSpPr txBox="1"/>
          <p:nvPr/>
        </p:nvSpPr>
        <p:spPr>
          <a:xfrm>
            <a:off x="0" y="3261728"/>
            <a:ext cx="1371600" cy="365760"/>
          </a:xfrm>
          <a:prstGeom prst="rect">
            <a:avLst/>
          </a:prstGeom>
          <a:noFill/>
        </p:spPr>
        <p:txBody>
          <a:bodyPr wrap="none">
            <a:spAutoFit/>
          </a:bodyPr>
          <a:lstStyle/>
          <a:p>
            <a:pPr algn="ctr">
              <a:defRPr sz="1000"/>
            </a:pPr>
            <a:r>
              <a:rPr dirty="0"/>
              <a:t>Cyprus</a:t>
            </a:r>
          </a:p>
        </p:txBody>
      </p:sp>
      <p:pic>
        <p:nvPicPr>
          <p:cNvPr id="15" name="Picture 14" descr="image.png"/>
          <p:cNvPicPr>
            <a:picLocks noChangeAspect="1"/>
          </p:cNvPicPr>
          <p:nvPr/>
        </p:nvPicPr>
        <p:blipFill>
          <a:blip r:embed="rId8"/>
          <a:stretch>
            <a:fillRect/>
          </a:stretch>
        </p:blipFill>
        <p:spPr>
          <a:xfrm>
            <a:off x="1371600" y="1883369"/>
            <a:ext cx="1371600" cy="1371600"/>
          </a:xfrm>
          <a:prstGeom prst="rect">
            <a:avLst/>
          </a:prstGeom>
        </p:spPr>
      </p:pic>
      <p:sp>
        <p:nvSpPr>
          <p:cNvPr id="16" name="TextBox 15"/>
          <p:cNvSpPr txBox="1"/>
          <p:nvPr/>
        </p:nvSpPr>
        <p:spPr>
          <a:xfrm>
            <a:off x="1568245" y="3243416"/>
            <a:ext cx="1371600" cy="365760"/>
          </a:xfrm>
          <a:prstGeom prst="rect">
            <a:avLst/>
          </a:prstGeom>
          <a:noFill/>
        </p:spPr>
        <p:txBody>
          <a:bodyPr wrap="none">
            <a:spAutoFit/>
          </a:bodyPr>
          <a:lstStyle/>
          <a:p>
            <a:pPr algn="ctr">
              <a:defRPr sz="1000"/>
            </a:pPr>
            <a:r>
              <a:t>DANVA (Denmark)</a:t>
            </a:r>
          </a:p>
        </p:txBody>
      </p:sp>
      <p:pic>
        <p:nvPicPr>
          <p:cNvPr id="17" name="Picture 16" descr="image.png"/>
          <p:cNvPicPr>
            <a:picLocks noChangeAspect="1"/>
          </p:cNvPicPr>
          <p:nvPr/>
        </p:nvPicPr>
        <p:blipFill>
          <a:blip r:embed="rId9"/>
          <a:stretch>
            <a:fillRect/>
          </a:stretch>
        </p:blipFill>
        <p:spPr>
          <a:xfrm>
            <a:off x="2743200" y="1871816"/>
            <a:ext cx="1371600" cy="1371600"/>
          </a:xfrm>
          <a:prstGeom prst="rect">
            <a:avLst/>
          </a:prstGeom>
        </p:spPr>
      </p:pic>
      <p:sp>
        <p:nvSpPr>
          <p:cNvPr id="18" name="TextBox 17"/>
          <p:cNvSpPr txBox="1"/>
          <p:nvPr/>
        </p:nvSpPr>
        <p:spPr>
          <a:xfrm>
            <a:off x="2743200" y="3229406"/>
            <a:ext cx="1371600" cy="365760"/>
          </a:xfrm>
          <a:prstGeom prst="rect">
            <a:avLst/>
          </a:prstGeom>
          <a:noFill/>
        </p:spPr>
        <p:txBody>
          <a:bodyPr wrap="none">
            <a:spAutoFit/>
          </a:bodyPr>
          <a:lstStyle/>
          <a:p>
            <a:pPr algn="ctr">
              <a:defRPr sz="1000"/>
            </a:pPr>
            <a:r>
              <a:rPr dirty="0"/>
              <a:t>EVEL (Greece)</a:t>
            </a:r>
          </a:p>
        </p:txBody>
      </p:sp>
      <p:pic>
        <p:nvPicPr>
          <p:cNvPr id="19" name="Picture 18" descr="image.png"/>
          <p:cNvPicPr>
            <a:picLocks noChangeAspect="1"/>
          </p:cNvPicPr>
          <p:nvPr/>
        </p:nvPicPr>
        <p:blipFill>
          <a:blip r:embed="rId10"/>
          <a:stretch>
            <a:fillRect/>
          </a:stretch>
        </p:blipFill>
        <p:spPr>
          <a:xfrm>
            <a:off x="4188541" y="1857806"/>
            <a:ext cx="1371600" cy="1371600"/>
          </a:xfrm>
          <a:prstGeom prst="rect">
            <a:avLst/>
          </a:prstGeom>
        </p:spPr>
      </p:pic>
      <p:sp>
        <p:nvSpPr>
          <p:cNvPr id="20" name="TextBox 19"/>
          <p:cNvSpPr txBox="1"/>
          <p:nvPr/>
        </p:nvSpPr>
        <p:spPr>
          <a:xfrm>
            <a:off x="4006645" y="3215396"/>
            <a:ext cx="1371600" cy="365760"/>
          </a:xfrm>
          <a:prstGeom prst="rect">
            <a:avLst/>
          </a:prstGeom>
          <a:noFill/>
        </p:spPr>
        <p:txBody>
          <a:bodyPr wrap="none">
            <a:spAutoFit/>
          </a:bodyPr>
          <a:lstStyle/>
          <a:p>
            <a:pPr algn="ctr">
              <a:defRPr sz="1000"/>
            </a:pPr>
            <a:r>
              <a:rPr dirty="0"/>
              <a:t>IGWP (Poland)</a:t>
            </a:r>
          </a:p>
        </p:txBody>
      </p:sp>
      <p:pic>
        <p:nvPicPr>
          <p:cNvPr id="21" name="Picture 20" descr="image.png"/>
          <p:cNvPicPr>
            <a:picLocks noChangeAspect="1"/>
          </p:cNvPicPr>
          <p:nvPr/>
        </p:nvPicPr>
        <p:blipFill>
          <a:blip r:embed="rId11"/>
          <a:stretch>
            <a:fillRect/>
          </a:stretch>
        </p:blipFill>
        <p:spPr>
          <a:xfrm>
            <a:off x="7049729" y="54078"/>
            <a:ext cx="1371600" cy="1371600"/>
          </a:xfrm>
          <a:prstGeom prst="rect">
            <a:avLst/>
          </a:prstGeom>
        </p:spPr>
      </p:pic>
      <p:sp>
        <p:nvSpPr>
          <p:cNvPr id="22" name="TextBox 21"/>
          <p:cNvSpPr txBox="1"/>
          <p:nvPr/>
        </p:nvSpPr>
        <p:spPr>
          <a:xfrm>
            <a:off x="7256206" y="1242798"/>
            <a:ext cx="1371600" cy="365760"/>
          </a:xfrm>
          <a:prstGeom prst="rect">
            <a:avLst/>
          </a:prstGeom>
          <a:noFill/>
        </p:spPr>
        <p:txBody>
          <a:bodyPr wrap="none">
            <a:spAutoFit/>
          </a:bodyPr>
          <a:lstStyle/>
          <a:p>
            <a:pPr algn="ctr">
              <a:defRPr sz="1000"/>
            </a:pPr>
            <a:r>
              <a:rPr dirty="0"/>
              <a:t>Italy</a:t>
            </a:r>
          </a:p>
        </p:txBody>
      </p:sp>
      <p:pic>
        <p:nvPicPr>
          <p:cNvPr id="23" name="Picture 22" descr="image.png"/>
          <p:cNvPicPr>
            <a:picLocks noChangeAspect="1"/>
          </p:cNvPicPr>
          <p:nvPr/>
        </p:nvPicPr>
        <p:blipFill>
          <a:blip r:embed="rId12"/>
          <a:stretch>
            <a:fillRect/>
          </a:stretch>
        </p:blipFill>
        <p:spPr>
          <a:xfrm>
            <a:off x="5560141" y="1880787"/>
            <a:ext cx="1371600" cy="1371600"/>
          </a:xfrm>
          <a:prstGeom prst="rect">
            <a:avLst/>
          </a:prstGeom>
        </p:spPr>
      </p:pic>
      <p:sp>
        <p:nvSpPr>
          <p:cNvPr id="24" name="TextBox 23"/>
          <p:cNvSpPr txBox="1"/>
          <p:nvPr/>
        </p:nvSpPr>
        <p:spPr>
          <a:xfrm>
            <a:off x="5518357" y="3318879"/>
            <a:ext cx="1371600" cy="365760"/>
          </a:xfrm>
          <a:prstGeom prst="rect">
            <a:avLst/>
          </a:prstGeom>
          <a:noFill/>
        </p:spPr>
        <p:txBody>
          <a:bodyPr wrap="none">
            <a:spAutoFit/>
          </a:bodyPr>
          <a:lstStyle/>
          <a:p>
            <a:pPr algn="ctr">
              <a:defRPr sz="1000"/>
            </a:pPr>
            <a:r>
              <a:rPr dirty="0" err="1"/>
              <a:t>Irwater</a:t>
            </a:r>
            <a:endParaRPr dirty="0"/>
          </a:p>
        </p:txBody>
      </p:sp>
      <p:pic>
        <p:nvPicPr>
          <p:cNvPr id="25" name="Picture 24" descr="image.png"/>
          <p:cNvPicPr>
            <a:picLocks noChangeAspect="1"/>
          </p:cNvPicPr>
          <p:nvPr/>
        </p:nvPicPr>
        <p:blipFill>
          <a:blip r:embed="rId13"/>
          <a:stretch>
            <a:fillRect/>
          </a:stretch>
        </p:blipFill>
        <p:spPr>
          <a:xfrm>
            <a:off x="7039896" y="1890128"/>
            <a:ext cx="1371600" cy="1371600"/>
          </a:xfrm>
          <a:prstGeom prst="rect">
            <a:avLst/>
          </a:prstGeom>
        </p:spPr>
      </p:pic>
      <p:sp>
        <p:nvSpPr>
          <p:cNvPr id="26" name="TextBox 25"/>
          <p:cNvSpPr txBox="1"/>
          <p:nvPr/>
        </p:nvSpPr>
        <p:spPr>
          <a:xfrm>
            <a:off x="7111182" y="3198185"/>
            <a:ext cx="1371600" cy="365760"/>
          </a:xfrm>
          <a:prstGeom prst="rect">
            <a:avLst/>
          </a:prstGeom>
          <a:noFill/>
        </p:spPr>
        <p:txBody>
          <a:bodyPr wrap="none">
            <a:spAutoFit/>
          </a:bodyPr>
          <a:lstStyle/>
          <a:p>
            <a:pPr algn="ctr">
              <a:defRPr sz="1000"/>
            </a:pPr>
            <a:r>
              <a:rPr dirty="0"/>
              <a:t>MaViz (Hungary)</a:t>
            </a:r>
          </a:p>
        </p:txBody>
      </p:sp>
      <p:pic>
        <p:nvPicPr>
          <p:cNvPr id="27" name="Picture 26" descr="image.png"/>
          <p:cNvPicPr>
            <a:picLocks noChangeAspect="1"/>
          </p:cNvPicPr>
          <p:nvPr/>
        </p:nvPicPr>
        <p:blipFill>
          <a:blip r:embed="rId14"/>
          <a:stretch>
            <a:fillRect/>
          </a:stretch>
        </p:blipFill>
        <p:spPr>
          <a:xfrm>
            <a:off x="0" y="3502250"/>
            <a:ext cx="1371600" cy="1371600"/>
          </a:xfrm>
          <a:prstGeom prst="rect">
            <a:avLst/>
          </a:prstGeom>
        </p:spPr>
      </p:pic>
      <p:sp>
        <p:nvSpPr>
          <p:cNvPr id="28" name="TextBox 27"/>
          <p:cNvSpPr txBox="1"/>
          <p:nvPr/>
        </p:nvSpPr>
        <p:spPr>
          <a:xfrm>
            <a:off x="0" y="4432872"/>
            <a:ext cx="1371600" cy="365760"/>
          </a:xfrm>
          <a:prstGeom prst="rect">
            <a:avLst/>
          </a:prstGeom>
          <a:noFill/>
        </p:spPr>
        <p:txBody>
          <a:bodyPr wrap="none">
            <a:spAutoFit/>
          </a:bodyPr>
          <a:lstStyle/>
          <a:p>
            <a:pPr algn="ctr">
              <a:defRPr sz="1000"/>
            </a:pPr>
            <a:r>
              <a:rPr dirty="0"/>
              <a:t>Norsk Vann (Norway)</a:t>
            </a:r>
          </a:p>
        </p:txBody>
      </p:sp>
      <p:pic>
        <p:nvPicPr>
          <p:cNvPr id="29" name="Picture 28" descr="image.png"/>
          <p:cNvPicPr>
            <a:picLocks noChangeAspect="1"/>
          </p:cNvPicPr>
          <p:nvPr/>
        </p:nvPicPr>
        <p:blipFill>
          <a:blip r:embed="rId15"/>
          <a:stretch>
            <a:fillRect/>
          </a:stretch>
        </p:blipFill>
        <p:spPr>
          <a:xfrm>
            <a:off x="1558412" y="3480127"/>
            <a:ext cx="1371600" cy="1371600"/>
          </a:xfrm>
          <a:prstGeom prst="rect">
            <a:avLst/>
          </a:prstGeom>
        </p:spPr>
      </p:pic>
      <p:sp>
        <p:nvSpPr>
          <p:cNvPr id="30" name="TextBox 29"/>
          <p:cNvSpPr txBox="1"/>
          <p:nvPr/>
        </p:nvSpPr>
        <p:spPr>
          <a:xfrm>
            <a:off x="1428135" y="4573228"/>
            <a:ext cx="1371600" cy="365760"/>
          </a:xfrm>
          <a:prstGeom prst="rect">
            <a:avLst/>
          </a:prstGeom>
          <a:noFill/>
        </p:spPr>
        <p:txBody>
          <a:bodyPr wrap="none">
            <a:spAutoFit/>
          </a:bodyPr>
          <a:lstStyle/>
          <a:p>
            <a:pPr algn="ctr">
              <a:defRPr sz="1000"/>
            </a:pPr>
            <a:r>
              <a:rPr dirty="0"/>
              <a:t>OVGW (Austria)</a:t>
            </a:r>
          </a:p>
        </p:txBody>
      </p:sp>
      <p:pic>
        <p:nvPicPr>
          <p:cNvPr id="31" name="Picture 30" descr="image.png"/>
          <p:cNvPicPr>
            <a:picLocks noChangeAspect="1"/>
          </p:cNvPicPr>
          <p:nvPr/>
        </p:nvPicPr>
        <p:blipFill>
          <a:blip r:embed="rId16"/>
          <a:stretch>
            <a:fillRect/>
          </a:stretch>
        </p:blipFill>
        <p:spPr>
          <a:xfrm>
            <a:off x="2743200" y="3467837"/>
            <a:ext cx="1371600" cy="1371600"/>
          </a:xfrm>
          <a:prstGeom prst="rect">
            <a:avLst/>
          </a:prstGeom>
        </p:spPr>
      </p:pic>
      <p:sp>
        <p:nvSpPr>
          <p:cNvPr id="32" name="TextBox 31"/>
          <p:cNvSpPr txBox="1"/>
          <p:nvPr/>
        </p:nvSpPr>
        <p:spPr>
          <a:xfrm>
            <a:off x="2799735" y="4473677"/>
            <a:ext cx="1371600" cy="365760"/>
          </a:xfrm>
          <a:prstGeom prst="rect">
            <a:avLst/>
          </a:prstGeom>
          <a:noFill/>
        </p:spPr>
        <p:txBody>
          <a:bodyPr wrap="none">
            <a:spAutoFit/>
          </a:bodyPr>
          <a:lstStyle/>
          <a:p>
            <a:pPr algn="ctr">
              <a:defRPr sz="1000"/>
            </a:pPr>
            <a:r>
              <a:rPr dirty="0"/>
              <a:t>OWAV (Austria)</a:t>
            </a:r>
          </a:p>
        </p:txBody>
      </p:sp>
      <p:pic>
        <p:nvPicPr>
          <p:cNvPr id="33" name="Picture 32" descr="image.png"/>
          <p:cNvPicPr>
            <a:picLocks noChangeAspect="1"/>
          </p:cNvPicPr>
          <p:nvPr/>
        </p:nvPicPr>
        <p:blipFill>
          <a:blip r:embed="rId17"/>
          <a:stretch>
            <a:fillRect/>
          </a:stretch>
        </p:blipFill>
        <p:spPr>
          <a:xfrm>
            <a:off x="4139383" y="3573657"/>
            <a:ext cx="1371600" cy="1371600"/>
          </a:xfrm>
          <a:prstGeom prst="rect">
            <a:avLst/>
          </a:prstGeom>
        </p:spPr>
      </p:pic>
      <p:sp>
        <p:nvSpPr>
          <p:cNvPr id="34" name="TextBox 33"/>
          <p:cNvSpPr txBox="1"/>
          <p:nvPr/>
        </p:nvSpPr>
        <p:spPr>
          <a:xfrm>
            <a:off x="3984523" y="4601006"/>
            <a:ext cx="1371600" cy="365760"/>
          </a:xfrm>
          <a:prstGeom prst="rect">
            <a:avLst/>
          </a:prstGeom>
          <a:noFill/>
        </p:spPr>
        <p:txBody>
          <a:bodyPr wrap="none">
            <a:spAutoFit/>
          </a:bodyPr>
          <a:lstStyle/>
          <a:p>
            <a:pPr algn="ctr">
              <a:defRPr sz="1000"/>
            </a:pPr>
            <a:r>
              <a:rPr dirty="0"/>
              <a:t>Serbia</a:t>
            </a:r>
          </a:p>
        </p:txBody>
      </p:sp>
      <p:pic>
        <p:nvPicPr>
          <p:cNvPr id="35" name="Picture 34" descr="image.png"/>
          <p:cNvPicPr>
            <a:picLocks noChangeAspect="1"/>
          </p:cNvPicPr>
          <p:nvPr/>
        </p:nvPicPr>
        <p:blipFill>
          <a:blip r:embed="rId18"/>
          <a:stretch>
            <a:fillRect/>
          </a:stretch>
        </p:blipFill>
        <p:spPr>
          <a:xfrm>
            <a:off x="5565058" y="3684639"/>
            <a:ext cx="1371600" cy="1371600"/>
          </a:xfrm>
          <a:prstGeom prst="rect">
            <a:avLst/>
          </a:prstGeom>
        </p:spPr>
      </p:pic>
      <p:sp>
        <p:nvSpPr>
          <p:cNvPr id="36" name="TextBox 35"/>
          <p:cNvSpPr txBox="1"/>
          <p:nvPr/>
        </p:nvSpPr>
        <p:spPr>
          <a:xfrm>
            <a:off x="5560141" y="4644758"/>
            <a:ext cx="1371600" cy="365760"/>
          </a:xfrm>
          <a:prstGeom prst="rect">
            <a:avLst/>
          </a:prstGeom>
          <a:noFill/>
        </p:spPr>
        <p:txBody>
          <a:bodyPr wrap="none">
            <a:spAutoFit/>
          </a:bodyPr>
          <a:lstStyle/>
          <a:p>
            <a:pPr algn="ctr">
              <a:defRPr sz="1000"/>
            </a:pPr>
            <a:r>
              <a:rPr dirty="0"/>
              <a:t>SOVAK (Slovakia)</a:t>
            </a:r>
          </a:p>
        </p:txBody>
      </p:sp>
      <p:pic>
        <p:nvPicPr>
          <p:cNvPr id="37" name="Picture 36" descr="image.png"/>
          <p:cNvPicPr>
            <a:picLocks noChangeAspect="1"/>
          </p:cNvPicPr>
          <p:nvPr/>
        </p:nvPicPr>
        <p:blipFill>
          <a:blip r:embed="rId19"/>
          <a:stretch>
            <a:fillRect/>
          </a:stretch>
        </p:blipFill>
        <p:spPr>
          <a:xfrm>
            <a:off x="7135759" y="3428999"/>
            <a:ext cx="1371600" cy="1295767"/>
          </a:xfrm>
          <a:prstGeom prst="rect">
            <a:avLst/>
          </a:prstGeom>
        </p:spPr>
      </p:pic>
      <p:sp>
        <p:nvSpPr>
          <p:cNvPr id="38" name="TextBox 37"/>
          <p:cNvSpPr txBox="1"/>
          <p:nvPr/>
        </p:nvSpPr>
        <p:spPr>
          <a:xfrm>
            <a:off x="7152966" y="4839437"/>
            <a:ext cx="1371600" cy="365760"/>
          </a:xfrm>
          <a:prstGeom prst="rect">
            <a:avLst/>
          </a:prstGeom>
          <a:noFill/>
        </p:spPr>
        <p:txBody>
          <a:bodyPr wrap="none">
            <a:spAutoFit/>
          </a:bodyPr>
          <a:lstStyle/>
          <a:p>
            <a:pPr algn="ctr">
              <a:defRPr sz="1000"/>
            </a:pPr>
            <a:r>
              <a:rPr dirty="0"/>
              <a:t>USSORB</a:t>
            </a:r>
          </a:p>
        </p:txBody>
      </p:sp>
      <p:pic>
        <p:nvPicPr>
          <p:cNvPr id="39" name="Picture 38" descr="image.png"/>
          <p:cNvPicPr>
            <a:picLocks noChangeAspect="1"/>
          </p:cNvPicPr>
          <p:nvPr/>
        </p:nvPicPr>
        <p:blipFill>
          <a:blip r:embed="rId20"/>
          <a:stretch>
            <a:fillRect/>
          </a:stretch>
        </p:blipFill>
        <p:spPr>
          <a:xfrm>
            <a:off x="100783" y="4993434"/>
            <a:ext cx="1371600" cy="1371600"/>
          </a:xfrm>
          <a:prstGeom prst="rect">
            <a:avLst/>
          </a:prstGeom>
        </p:spPr>
      </p:pic>
      <p:sp>
        <p:nvSpPr>
          <p:cNvPr id="40" name="TextBox 39"/>
          <p:cNvSpPr txBox="1"/>
          <p:nvPr/>
        </p:nvSpPr>
        <p:spPr>
          <a:xfrm>
            <a:off x="100781" y="6099871"/>
            <a:ext cx="1371600" cy="365760"/>
          </a:xfrm>
          <a:prstGeom prst="rect">
            <a:avLst/>
          </a:prstGeom>
          <a:noFill/>
        </p:spPr>
        <p:txBody>
          <a:bodyPr wrap="none">
            <a:spAutoFit/>
          </a:bodyPr>
          <a:lstStyle/>
          <a:p>
            <a:pPr algn="ctr">
              <a:defRPr sz="1000"/>
            </a:pPr>
            <a:r>
              <a:rPr dirty="0" err="1"/>
              <a:t>UvW</a:t>
            </a:r>
            <a:r>
              <a:rPr dirty="0"/>
              <a:t> (Netherlands)</a:t>
            </a:r>
          </a:p>
        </p:txBody>
      </p:sp>
      <p:pic>
        <p:nvPicPr>
          <p:cNvPr id="41" name="Picture 40" descr="image.png"/>
          <p:cNvPicPr>
            <a:picLocks noChangeAspect="1"/>
          </p:cNvPicPr>
          <p:nvPr/>
        </p:nvPicPr>
        <p:blipFill>
          <a:blip r:embed="rId21"/>
          <a:stretch>
            <a:fillRect/>
          </a:stretch>
        </p:blipFill>
        <p:spPr>
          <a:xfrm>
            <a:off x="1600200" y="4986431"/>
            <a:ext cx="1371600" cy="1371600"/>
          </a:xfrm>
          <a:prstGeom prst="rect">
            <a:avLst/>
          </a:prstGeom>
        </p:spPr>
      </p:pic>
      <p:sp>
        <p:nvSpPr>
          <p:cNvPr id="42" name="TextBox 41"/>
          <p:cNvSpPr txBox="1"/>
          <p:nvPr/>
        </p:nvSpPr>
        <p:spPr>
          <a:xfrm>
            <a:off x="1600200" y="6136806"/>
            <a:ext cx="1371600" cy="365760"/>
          </a:xfrm>
          <a:prstGeom prst="rect">
            <a:avLst/>
          </a:prstGeom>
          <a:noFill/>
        </p:spPr>
        <p:txBody>
          <a:bodyPr wrap="none">
            <a:spAutoFit/>
          </a:bodyPr>
          <a:lstStyle/>
          <a:p>
            <a:pPr algn="ctr">
              <a:defRPr sz="1000"/>
            </a:pPr>
            <a:r>
              <a:rPr dirty="0" err="1"/>
              <a:t>Vewin</a:t>
            </a:r>
            <a:r>
              <a:rPr dirty="0"/>
              <a:t> (Netherlands)</a:t>
            </a:r>
          </a:p>
        </p:txBody>
      </p:sp>
      <p:pic>
        <p:nvPicPr>
          <p:cNvPr id="43" name="Picture 42" descr="image.png"/>
          <p:cNvPicPr>
            <a:picLocks noChangeAspect="1"/>
          </p:cNvPicPr>
          <p:nvPr/>
        </p:nvPicPr>
        <p:blipFill>
          <a:blip r:embed="rId22"/>
          <a:stretch>
            <a:fillRect/>
          </a:stretch>
        </p:blipFill>
        <p:spPr>
          <a:xfrm>
            <a:off x="2974258" y="4977027"/>
            <a:ext cx="1371600" cy="1371600"/>
          </a:xfrm>
          <a:prstGeom prst="rect">
            <a:avLst/>
          </a:prstGeom>
        </p:spPr>
      </p:pic>
      <p:sp>
        <p:nvSpPr>
          <p:cNvPr id="44" name="TextBox 43"/>
          <p:cNvSpPr txBox="1"/>
          <p:nvPr/>
        </p:nvSpPr>
        <p:spPr>
          <a:xfrm>
            <a:off x="2974258" y="6133023"/>
            <a:ext cx="1371600" cy="365760"/>
          </a:xfrm>
          <a:prstGeom prst="rect">
            <a:avLst/>
          </a:prstGeom>
          <a:noFill/>
        </p:spPr>
        <p:txBody>
          <a:bodyPr wrap="none">
            <a:spAutoFit/>
          </a:bodyPr>
          <a:lstStyle/>
          <a:p>
            <a:pPr algn="ctr">
              <a:defRPr sz="1000"/>
            </a:pPr>
            <a:r>
              <a:t>VSA (Switzerland)</a:t>
            </a:r>
          </a:p>
        </p:txBody>
      </p:sp>
      <p:pic>
        <p:nvPicPr>
          <p:cNvPr id="45" name="Picture 44" descr="image.png"/>
          <p:cNvPicPr>
            <a:picLocks noChangeAspect="1"/>
          </p:cNvPicPr>
          <p:nvPr/>
        </p:nvPicPr>
        <p:blipFill>
          <a:blip r:embed="rId23"/>
          <a:stretch>
            <a:fillRect/>
          </a:stretch>
        </p:blipFill>
        <p:spPr>
          <a:xfrm>
            <a:off x="4296695" y="4966766"/>
            <a:ext cx="1371600" cy="1371600"/>
          </a:xfrm>
          <a:prstGeom prst="rect">
            <a:avLst/>
          </a:prstGeom>
        </p:spPr>
      </p:pic>
      <p:sp>
        <p:nvSpPr>
          <p:cNvPr id="46" name="TextBox 45"/>
          <p:cNvSpPr txBox="1"/>
          <p:nvPr/>
        </p:nvSpPr>
        <p:spPr>
          <a:xfrm>
            <a:off x="4225412" y="6104526"/>
            <a:ext cx="1371600" cy="365760"/>
          </a:xfrm>
          <a:prstGeom prst="rect">
            <a:avLst/>
          </a:prstGeom>
          <a:noFill/>
        </p:spPr>
        <p:txBody>
          <a:bodyPr wrap="none">
            <a:spAutoFit/>
          </a:bodyPr>
          <a:lstStyle/>
          <a:p>
            <a:pPr algn="ctr">
              <a:defRPr sz="1000"/>
            </a:pPr>
            <a:r>
              <a:rPr dirty="0"/>
              <a:t>WSC (Malta)</a:t>
            </a:r>
          </a:p>
        </p:txBody>
      </p:sp>
      <p:pic>
        <p:nvPicPr>
          <p:cNvPr id="47" name="Picture 46" descr="image.png"/>
          <p:cNvPicPr>
            <a:picLocks noChangeAspect="1"/>
          </p:cNvPicPr>
          <p:nvPr/>
        </p:nvPicPr>
        <p:blipFill>
          <a:blip r:embed="rId24"/>
          <a:stretch>
            <a:fillRect/>
          </a:stretch>
        </p:blipFill>
        <p:spPr>
          <a:xfrm>
            <a:off x="5678129" y="5102943"/>
            <a:ext cx="1371600" cy="1371600"/>
          </a:xfrm>
          <a:prstGeom prst="rect">
            <a:avLst/>
          </a:prstGeom>
        </p:spPr>
      </p:pic>
      <p:pic>
        <p:nvPicPr>
          <p:cNvPr id="49" name="Picture 48" descr="image.png"/>
          <p:cNvPicPr>
            <a:picLocks noChangeAspect="1"/>
          </p:cNvPicPr>
          <p:nvPr/>
        </p:nvPicPr>
        <p:blipFill>
          <a:blip r:embed="rId25"/>
          <a:stretch>
            <a:fillRect/>
          </a:stretch>
        </p:blipFill>
        <p:spPr>
          <a:xfrm>
            <a:off x="7301863" y="5094031"/>
            <a:ext cx="1371600" cy="1371600"/>
          </a:xfrm>
          <a:prstGeom prst="rect">
            <a:avLst/>
          </a:prstGeom>
          <a:ln>
            <a:solidFill>
              <a:srgbClr val="FF0000"/>
            </a:solidFill>
          </a:ln>
        </p:spPr>
      </p:pic>
      <p:sp>
        <p:nvSpPr>
          <p:cNvPr id="50" name="TextBox 49"/>
          <p:cNvSpPr txBox="1"/>
          <p:nvPr/>
        </p:nvSpPr>
        <p:spPr>
          <a:xfrm>
            <a:off x="7325738" y="6092434"/>
            <a:ext cx="1371600" cy="365760"/>
          </a:xfrm>
          <a:prstGeom prst="rect">
            <a:avLst/>
          </a:prstGeom>
          <a:noFill/>
        </p:spPr>
        <p:txBody>
          <a:bodyPr wrap="none">
            <a:spAutoFit/>
          </a:bodyPr>
          <a:lstStyle/>
          <a:p>
            <a:pPr algn="ctr">
              <a:defRPr sz="1000"/>
            </a:pPr>
            <a:r>
              <a:rPr dirty="0"/>
              <a:t>Water UK</a:t>
            </a:r>
          </a:p>
        </p:txBody>
      </p:sp>
      <p:sp>
        <p:nvSpPr>
          <p:cNvPr id="76" name="TextBox 75">
            <a:extLst>
              <a:ext uri="{FF2B5EF4-FFF2-40B4-BE49-F238E27FC236}">
                <a16:creationId xmlns:a16="http://schemas.microsoft.com/office/drawing/2014/main" id="{64F2616D-BD94-19D4-1B85-42A4888767F8}"/>
              </a:ext>
            </a:extLst>
          </p:cNvPr>
          <p:cNvSpPr txBox="1"/>
          <p:nvPr/>
        </p:nvSpPr>
        <p:spPr>
          <a:xfrm>
            <a:off x="5840361" y="5988699"/>
            <a:ext cx="1290485" cy="246221"/>
          </a:xfrm>
          <a:prstGeom prst="rect">
            <a:avLst/>
          </a:prstGeom>
          <a:noFill/>
        </p:spPr>
        <p:txBody>
          <a:bodyPr wrap="square">
            <a:spAutoFit/>
          </a:bodyPr>
          <a:lstStyle/>
          <a:p>
            <a:pPr algn="ctr">
              <a:buNone/>
            </a:pPr>
            <a:r>
              <a:rPr lang="en-GB" sz="1000" i="0" dirty="0">
                <a:solidFill>
                  <a:srgbClr val="0B0C0C"/>
                </a:solidFill>
                <a:effectLst/>
                <a:latin typeface="Calibri" panose="020F0502020204030204" pitchFamily="34" charset="0"/>
                <a:ea typeface="Calibri" panose="020F0502020204030204" pitchFamily="34" charset="0"/>
                <a:cs typeface="Calibri" panose="020F0502020204030204" pitchFamily="34" charset="0"/>
              </a:rPr>
              <a:t>Sweden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jpg">
            <a:extLst>
              <a:ext uri="{FF2B5EF4-FFF2-40B4-BE49-F238E27FC236}">
                <a16:creationId xmlns:a16="http://schemas.microsoft.com/office/drawing/2014/main" id="{1892C2A3-092B-5899-259B-FA1E9581CCDE}"/>
              </a:ext>
            </a:extLst>
          </p:cNvPr>
          <p:cNvPicPr>
            <a:picLocks noChangeAspect="1"/>
          </p:cNvPicPr>
          <p:nvPr/>
        </p:nvPicPr>
        <p:blipFill>
          <a:blip r:embed="rId2"/>
          <a:stretch>
            <a:fillRect/>
          </a:stretch>
        </p:blipFill>
        <p:spPr>
          <a:xfrm>
            <a:off x="231058" y="274320"/>
            <a:ext cx="1371600" cy="1371600"/>
          </a:xfrm>
          <a:prstGeom prst="rect">
            <a:avLst/>
          </a:prstGeom>
        </p:spPr>
      </p:pic>
      <p:sp>
        <p:nvSpPr>
          <p:cNvPr id="8" name="TextBox 7">
            <a:extLst>
              <a:ext uri="{FF2B5EF4-FFF2-40B4-BE49-F238E27FC236}">
                <a16:creationId xmlns:a16="http://schemas.microsoft.com/office/drawing/2014/main" id="{5A41E505-CE0E-88DA-6B0E-A89C258C8809}"/>
              </a:ext>
            </a:extLst>
          </p:cNvPr>
          <p:cNvSpPr txBox="1"/>
          <p:nvPr/>
        </p:nvSpPr>
        <p:spPr>
          <a:xfrm>
            <a:off x="152400" y="1505320"/>
            <a:ext cx="1371600" cy="365760"/>
          </a:xfrm>
          <a:prstGeom prst="rect">
            <a:avLst/>
          </a:prstGeom>
          <a:noFill/>
        </p:spPr>
        <p:txBody>
          <a:bodyPr wrap="none">
            <a:spAutoFit/>
          </a:bodyPr>
          <a:lstStyle/>
          <a:p>
            <a:pPr algn="ctr">
              <a:defRPr sz="1000"/>
            </a:pPr>
            <a:r>
              <a:rPr dirty="0"/>
              <a:t>SVGW (Switzerland)</a:t>
            </a:r>
          </a:p>
        </p:txBody>
      </p:sp>
      <p:pic>
        <p:nvPicPr>
          <p:cNvPr id="9" name="Picture 8" descr="image.jpg">
            <a:extLst>
              <a:ext uri="{FF2B5EF4-FFF2-40B4-BE49-F238E27FC236}">
                <a16:creationId xmlns:a16="http://schemas.microsoft.com/office/drawing/2014/main" id="{CABA3B0D-DB10-6AB7-5136-7B965C504E77}"/>
              </a:ext>
            </a:extLst>
          </p:cNvPr>
          <p:cNvPicPr>
            <a:picLocks noChangeAspect="1"/>
          </p:cNvPicPr>
          <p:nvPr/>
        </p:nvPicPr>
        <p:blipFill>
          <a:blip r:embed="rId3"/>
          <a:stretch>
            <a:fillRect/>
          </a:stretch>
        </p:blipFill>
        <p:spPr>
          <a:xfrm>
            <a:off x="1602658" y="105206"/>
            <a:ext cx="1371600" cy="1371600"/>
          </a:xfrm>
          <a:prstGeom prst="rect">
            <a:avLst/>
          </a:prstGeom>
        </p:spPr>
      </p:pic>
      <p:sp>
        <p:nvSpPr>
          <p:cNvPr id="10" name="TextBox 9">
            <a:extLst>
              <a:ext uri="{FF2B5EF4-FFF2-40B4-BE49-F238E27FC236}">
                <a16:creationId xmlns:a16="http://schemas.microsoft.com/office/drawing/2014/main" id="{77027055-F8DB-557A-0D34-8DDD8A3BD0B0}"/>
              </a:ext>
            </a:extLst>
          </p:cNvPr>
          <p:cNvSpPr txBox="1"/>
          <p:nvPr/>
        </p:nvSpPr>
        <p:spPr>
          <a:xfrm>
            <a:off x="1602658" y="1476806"/>
            <a:ext cx="1371600" cy="365760"/>
          </a:xfrm>
          <a:prstGeom prst="rect">
            <a:avLst/>
          </a:prstGeom>
          <a:noFill/>
        </p:spPr>
        <p:txBody>
          <a:bodyPr wrap="none">
            <a:spAutoFit/>
          </a:bodyPr>
          <a:lstStyle/>
          <a:p>
            <a:pPr algn="ctr">
              <a:defRPr sz="1000"/>
            </a:pPr>
            <a:r>
              <a:rPr dirty="0" err="1"/>
              <a:t>Belgaqua</a:t>
            </a:r>
            <a:r>
              <a:rPr dirty="0"/>
              <a:t> (Belgium)</a:t>
            </a:r>
          </a:p>
        </p:txBody>
      </p:sp>
      <p:pic>
        <p:nvPicPr>
          <p:cNvPr id="11" name="Picture 10" descr="image.jpg">
            <a:extLst>
              <a:ext uri="{FF2B5EF4-FFF2-40B4-BE49-F238E27FC236}">
                <a16:creationId xmlns:a16="http://schemas.microsoft.com/office/drawing/2014/main" id="{01FD571F-55BD-AE5A-7760-D272D075FE86}"/>
              </a:ext>
            </a:extLst>
          </p:cNvPr>
          <p:cNvPicPr>
            <a:picLocks noChangeAspect="1"/>
          </p:cNvPicPr>
          <p:nvPr/>
        </p:nvPicPr>
        <p:blipFill>
          <a:blip r:embed="rId4"/>
          <a:stretch>
            <a:fillRect/>
          </a:stretch>
        </p:blipFill>
        <p:spPr>
          <a:xfrm>
            <a:off x="2976716" y="0"/>
            <a:ext cx="1371600" cy="1371600"/>
          </a:xfrm>
          <a:prstGeom prst="rect">
            <a:avLst/>
          </a:prstGeom>
        </p:spPr>
      </p:pic>
      <p:sp>
        <p:nvSpPr>
          <p:cNvPr id="12" name="TextBox 11">
            <a:extLst>
              <a:ext uri="{FF2B5EF4-FFF2-40B4-BE49-F238E27FC236}">
                <a16:creationId xmlns:a16="http://schemas.microsoft.com/office/drawing/2014/main" id="{2DC455BD-4F2C-60A3-82FB-CC1D63ED5C91}"/>
              </a:ext>
            </a:extLst>
          </p:cNvPr>
          <p:cNvSpPr txBox="1"/>
          <p:nvPr/>
        </p:nvSpPr>
        <p:spPr>
          <a:xfrm>
            <a:off x="3334500" y="1468658"/>
            <a:ext cx="559770" cy="246221"/>
          </a:xfrm>
          <a:prstGeom prst="rect">
            <a:avLst/>
          </a:prstGeom>
          <a:noFill/>
        </p:spPr>
        <p:txBody>
          <a:bodyPr wrap="none">
            <a:spAutoFit/>
          </a:bodyPr>
          <a:lstStyle/>
          <a:p>
            <a:pPr algn="ctr">
              <a:defRPr sz="1000"/>
            </a:pPr>
            <a:r>
              <a:rPr lang="en-GB" dirty="0"/>
              <a:t>Croatia</a:t>
            </a:r>
            <a:endParaRPr dirty="0"/>
          </a:p>
        </p:txBody>
      </p:sp>
      <p:pic>
        <p:nvPicPr>
          <p:cNvPr id="13" name="Picture 12" descr="image.jpg">
            <a:extLst>
              <a:ext uri="{FF2B5EF4-FFF2-40B4-BE49-F238E27FC236}">
                <a16:creationId xmlns:a16="http://schemas.microsoft.com/office/drawing/2014/main" id="{AF8E1277-270C-D3F5-42AD-080A8D69D4A3}"/>
              </a:ext>
            </a:extLst>
          </p:cNvPr>
          <p:cNvPicPr>
            <a:picLocks noChangeAspect="1"/>
          </p:cNvPicPr>
          <p:nvPr/>
        </p:nvPicPr>
        <p:blipFill>
          <a:blip r:embed="rId5"/>
          <a:stretch>
            <a:fillRect/>
          </a:stretch>
        </p:blipFill>
        <p:spPr>
          <a:xfrm>
            <a:off x="4254512" y="31749"/>
            <a:ext cx="1371600" cy="1371600"/>
          </a:xfrm>
          <a:prstGeom prst="rect">
            <a:avLst/>
          </a:prstGeom>
        </p:spPr>
      </p:pic>
      <p:sp>
        <p:nvSpPr>
          <p:cNvPr id="14" name="TextBox 13">
            <a:extLst>
              <a:ext uri="{FF2B5EF4-FFF2-40B4-BE49-F238E27FC236}">
                <a16:creationId xmlns:a16="http://schemas.microsoft.com/office/drawing/2014/main" id="{91EDDF7B-4BE5-E71E-A9D0-D353B19BD34F}"/>
              </a:ext>
            </a:extLst>
          </p:cNvPr>
          <p:cNvSpPr txBox="1"/>
          <p:nvPr/>
        </p:nvSpPr>
        <p:spPr>
          <a:xfrm>
            <a:off x="4345858" y="1418794"/>
            <a:ext cx="1371600" cy="365760"/>
          </a:xfrm>
          <a:prstGeom prst="rect">
            <a:avLst/>
          </a:prstGeom>
          <a:noFill/>
        </p:spPr>
        <p:txBody>
          <a:bodyPr wrap="none">
            <a:spAutoFit/>
          </a:bodyPr>
          <a:lstStyle/>
          <a:p>
            <a:pPr algn="ctr">
              <a:defRPr sz="1000"/>
            </a:pPr>
            <a:r>
              <a:rPr dirty="0"/>
              <a:t>DVGW (Germany)</a:t>
            </a:r>
          </a:p>
        </p:txBody>
      </p:sp>
      <p:pic>
        <p:nvPicPr>
          <p:cNvPr id="15" name="Picture 14" descr="image.jpg">
            <a:extLst>
              <a:ext uri="{FF2B5EF4-FFF2-40B4-BE49-F238E27FC236}">
                <a16:creationId xmlns:a16="http://schemas.microsoft.com/office/drawing/2014/main" id="{AB51385E-5A59-8415-6BC8-92248F69B737}"/>
              </a:ext>
            </a:extLst>
          </p:cNvPr>
          <p:cNvPicPr>
            <a:picLocks noChangeAspect="1"/>
          </p:cNvPicPr>
          <p:nvPr/>
        </p:nvPicPr>
        <p:blipFill>
          <a:blip r:embed="rId6"/>
          <a:stretch>
            <a:fillRect/>
          </a:stretch>
        </p:blipFill>
        <p:spPr>
          <a:xfrm>
            <a:off x="5717458" y="230074"/>
            <a:ext cx="1371600" cy="1371600"/>
          </a:xfrm>
          <a:prstGeom prst="rect">
            <a:avLst/>
          </a:prstGeom>
        </p:spPr>
      </p:pic>
      <p:sp>
        <p:nvSpPr>
          <p:cNvPr id="16" name="TextBox 15">
            <a:extLst>
              <a:ext uri="{FF2B5EF4-FFF2-40B4-BE49-F238E27FC236}">
                <a16:creationId xmlns:a16="http://schemas.microsoft.com/office/drawing/2014/main" id="{27B0AE01-1832-4D7E-6C79-813783F24F3B}"/>
              </a:ext>
            </a:extLst>
          </p:cNvPr>
          <p:cNvSpPr txBox="1"/>
          <p:nvPr/>
        </p:nvSpPr>
        <p:spPr>
          <a:xfrm>
            <a:off x="5717458" y="1418794"/>
            <a:ext cx="1371600" cy="365760"/>
          </a:xfrm>
          <a:prstGeom prst="rect">
            <a:avLst/>
          </a:prstGeom>
          <a:noFill/>
        </p:spPr>
        <p:txBody>
          <a:bodyPr wrap="none">
            <a:spAutoFit/>
          </a:bodyPr>
          <a:lstStyle/>
          <a:p>
            <a:pPr algn="ctr">
              <a:defRPr sz="1000"/>
            </a:pPr>
            <a:r>
              <a:rPr dirty="0"/>
              <a:t>FIWA (Finland)</a:t>
            </a:r>
          </a:p>
        </p:txBody>
      </p:sp>
      <p:pic>
        <p:nvPicPr>
          <p:cNvPr id="17" name="Picture 16" descr="image.png">
            <a:extLst>
              <a:ext uri="{FF2B5EF4-FFF2-40B4-BE49-F238E27FC236}">
                <a16:creationId xmlns:a16="http://schemas.microsoft.com/office/drawing/2014/main" id="{6C61B72F-E737-3574-B870-F299459C588B}"/>
              </a:ext>
            </a:extLst>
          </p:cNvPr>
          <p:cNvPicPr>
            <a:picLocks noChangeAspect="1"/>
          </p:cNvPicPr>
          <p:nvPr/>
        </p:nvPicPr>
        <p:blipFill>
          <a:blip r:embed="rId7"/>
          <a:stretch>
            <a:fillRect/>
          </a:stretch>
        </p:blipFill>
        <p:spPr>
          <a:xfrm>
            <a:off x="7180404" y="291526"/>
            <a:ext cx="1371600" cy="1371600"/>
          </a:xfrm>
          <a:prstGeom prst="rect">
            <a:avLst/>
          </a:prstGeom>
        </p:spPr>
      </p:pic>
      <p:sp>
        <p:nvSpPr>
          <p:cNvPr id="18" name="TextBox 17">
            <a:extLst>
              <a:ext uri="{FF2B5EF4-FFF2-40B4-BE49-F238E27FC236}">
                <a16:creationId xmlns:a16="http://schemas.microsoft.com/office/drawing/2014/main" id="{A3478758-BE30-CBEF-831C-F93E7D6D9B82}"/>
              </a:ext>
            </a:extLst>
          </p:cNvPr>
          <p:cNvSpPr txBox="1"/>
          <p:nvPr/>
        </p:nvSpPr>
        <p:spPr>
          <a:xfrm>
            <a:off x="7180404" y="1366684"/>
            <a:ext cx="1371600" cy="365760"/>
          </a:xfrm>
          <a:prstGeom prst="rect">
            <a:avLst/>
          </a:prstGeom>
          <a:noFill/>
        </p:spPr>
        <p:txBody>
          <a:bodyPr wrap="none">
            <a:spAutoFit/>
          </a:bodyPr>
          <a:lstStyle/>
          <a:p>
            <a:pPr algn="ctr">
              <a:defRPr sz="1000"/>
            </a:pPr>
            <a:r>
              <a:rPr dirty="0"/>
              <a:t>FP2E (France)</a:t>
            </a:r>
          </a:p>
        </p:txBody>
      </p:sp>
      <p:pic>
        <p:nvPicPr>
          <p:cNvPr id="19" name="Picture 18" descr="image.jpg">
            <a:extLst>
              <a:ext uri="{FF2B5EF4-FFF2-40B4-BE49-F238E27FC236}">
                <a16:creationId xmlns:a16="http://schemas.microsoft.com/office/drawing/2014/main" id="{8F049D62-725A-803B-2856-699AD116F04B}"/>
              </a:ext>
            </a:extLst>
          </p:cNvPr>
          <p:cNvPicPr>
            <a:picLocks noChangeAspect="1"/>
          </p:cNvPicPr>
          <p:nvPr/>
        </p:nvPicPr>
        <p:blipFill>
          <a:blip r:embed="rId8"/>
          <a:stretch>
            <a:fillRect/>
          </a:stretch>
        </p:blipFill>
        <p:spPr>
          <a:xfrm>
            <a:off x="152400" y="1986116"/>
            <a:ext cx="1371600" cy="1371600"/>
          </a:xfrm>
          <a:prstGeom prst="rect">
            <a:avLst/>
          </a:prstGeom>
        </p:spPr>
      </p:pic>
      <p:sp>
        <p:nvSpPr>
          <p:cNvPr id="20" name="TextBox 19">
            <a:extLst>
              <a:ext uri="{FF2B5EF4-FFF2-40B4-BE49-F238E27FC236}">
                <a16:creationId xmlns:a16="http://schemas.microsoft.com/office/drawing/2014/main" id="{43FE1D18-7A7A-7766-62B7-5BFD5DD1A5C2}"/>
              </a:ext>
            </a:extLst>
          </p:cNvPr>
          <p:cNvSpPr txBox="1"/>
          <p:nvPr/>
        </p:nvSpPr>
        <p:spPr>
          <a:xfrm>
            <a:off x="369913" y="3022436"/>
            <a:ext cx="556563" cy="246221"/>
          </a:xfrm>
          <a:prstGeom prst="rect">
            <a:avLst/>
          </a:prstGeom>
          <a:noFill/>
        </p:spPr>
        <p:txBody>
          <a:bodyPr wrap="none">
            <a:spAutoFit/>
          </a:bodyPr>
          <a:lstStyle/>
          <a:p>
            <a:pPr algn="ctr">
              <a:defRPr sz="1000"/>
            </a:pPr>
            <a:r>
              <a:rPr lang="en-GB" dirty="0"/>
              <a:t>G</a:t>
            </a:r>
            <a:r>
              <a:rPr dirty="0" err="1"/>
              <a:t>reece</a:t>
            </a:r>
            <a:endParaRPr dirty="0"/>
          </a:p>
        </p:txBody>
      </p:sp>
      <p:pic>
        <p:nvPicPr>
          <p:cNvPr id="21" name="Picture 20" descr="image.png">
            <a:extLst>
              <a:ext uri="{FF2B5EF4-FFF2-40B4-BE49-F238E27FC236}">
                <a16:creationId xmlns:a16="http://schemas.microsoft.com/office/drawing/2014/main" id="{D6FD4806-261B-CFE9-8504-379F4C2CB85C}"/>
              </a:ext>
            </a:extLst>
          </p:cNvPr>
          <p:cNvPicPr>
            <a:picLocks noChangeAspect="1"/>
          </p:cNvPicPr>
          <p:nvPr/>
        </p:nvPicPr>
        <p:blipFill>
          <a:blip r:embed="rId9"/>
          <a:stretch>
            <a:fillRect/>
          </a:stretch>
        </p:blipFill>
        <p:spPr>
          <a:xfrm>
            <a:off x="1605116" y="1993492"/>
            <a:ext cx="1371600" cy="1371600"/>
          </a:xfrm>
          <a:prstGeom prst="rect">
            <a:avLst/>
          </a:prstGeom>
        </p:spPr>
      </p:pic>
      <p:sp>
        <p:nvSpPr>
          <p:cNvPr id="22" name="TextBox 21">
            <a:extLst>
              <a:ext uri="{FF2B5EF4-FFF2-40B4-BE49-F238E27FC236}">
                <a16:creationId xmlns:a16="http://schemas.microsoft.com/office/drawing/2014/main" id="{C980B0E3-13F1-E69B-8D55-849D2DB7317D}"/>
              </a:ext>
            </a:extLst>
          </p:cNvPr>
          <p:cNvSpPr txBox="1"/>
          <p:nvPr/>
        </p:nvSpPr>
        <p:spPr>
          <a:xfrm>
            <a:off x="1849127" y="3062747"/>
            <a:ext cx="468398" cy="246221"/>
          </a:xfrm>
          <a:prstGeom prst="rect">
            <a:avLst/>
          </a:prstGeom>
          <a:noFill/>
        </p:spPr>
        <p:txBody>
          <a:bodyPr wrap="none">
            <a:spAutoFit/>
          </a:bodyPr>
          <a:lstStyle/>
          <a:p>
            <a:pPr algn="ctr">
              <a:defRPr sz="1000"/>
            </a:pPr>
            <a:r>
              <a:rPr lang="en-GB" dirty="0"/>
              <a:t>Spain</a:t>
            </a:r>
            <a:endParaRPr dirty="0"/>
          </a:p>
        </p:txBody>
      </p:sp>
      <p:pic>
        <p:nvPicPr>
          <p:cNvPr id="23" name="Picture 22" descr="image.jpg">
            <a:extLst>
              <a:ext uri="{FF2B5EF4-FFF2-40B4-BE49-F238E27FC236}">
                <a16:creationId xmlns:a16="http://schemas.microsoft.com/office/drawing/2014/main" id="{B7EDAF33-139A-D02B-488E-CD8D4F5B143B}"/>
              </a:ext>
            </a:extLst>
          </p:cNvPr>
          <p:cNvPicPr>
            <a:picLocks noChangeAspect="1"/>
          </p:cNvPicPr>
          <p:nvPr/>
        </p:nvPicPr>
        <p:blipFill>
          <a:blip r:embed="rId10"/>
          <a:stretch>
            <a:fillRect/>
          </a:stretch>
        </p:blipFill>
        <p:spPr>
          <a:xfrm>
            <a:off x="2976716" y="1897057"/>
            <a:ext cx="1371600" cy="1371600"/>
          </a:xfrm>
          <a:prstGeom prst="rect">
            <a:avLst/>
          </a:prstGeom>
        </p:spPr>
      </p:pic>
      <p:sp>
        <p:nvSpPr>
          <p:cNvPr id="24" name="TextBox 23">
            <a:extLst>
              <a:ext uri="{FF2B5EF4-FFF2-40B4-BE49-F238E27FC236}">
                <a16:creationId xmlns:a16="http://schemas.microsoft.com/office/drawing/2014/main" id="{EE7851D6-517E-B9DF-B397-2DCCB1779758}"/>
              </a:ext>
            </a:extLst>
          </p:cNvPr>
          <p:cNvSpPr txBox="1"/>
          <p:nvPr/>
        </p:nvSpPr>
        <p:spPr>
          <a:xfrm>
            <a:off x="3544060" y="3077987"/>
            <a:ext cx="619080" cy="246221"/>
          </a:xfrm>
          <a:prstGeom prst="rect">
            <a:avLst/>
          </a:prstGeom>
          <a:noFill/>
        </p:spPr>
        <p:txBody>
          <a:bodyPr wrap="none">
            <a:spAutoFit/>
          </a:bodyPr>
          <a:lstStyle/>
          <a:p>
            <a:pPr algn="ctr">
              <a:defRPr sz="1000"/>
            </a:pPr>
            <a:r>
              <a:rPr lang="en-GB" dirty="0"/>
              <a:t>Slovenia</a:t>
            </a:r>
            <a:endParaRPr dirty="0"/>
          </a:p>
        </p:txBody>
      </p:sp>
      <p:pic>
        <p:nvPicPr>
          <p:cNvPr id="25" name="Picture 24" descr="image.jpg">
            <a:extLst>
              <a:ext uri="{FF2B5EF4-FFF2-40B4-BE49-F238E27FC236}">
                <a16:creationId xmlns:a16="http://schemas.microsoft.com/office/drawing/2014/main" id="{0ACDA6E5-4CF5-4911-8009-9E711A8CACE5}"/>
              </a:ext>
            </a:extLst>
          </p:cNvPr>
          <p:cNvPicPr>
            <a:picLocks noChangeAspect="1"/>
          </p:cNvPicPr>
          <p:nvPr/>
        </p:nvPicPr>
        <p:blipFill>
          <a:blip r:embed="rId11"/>
          <a:stretch>
            <a:fillRect/>
          </a:stretch>
        </p:blipFill>
        <p:spPr>
          <a:xfrm>
            <a:off x="4348316" y="1799999"/>
            <a:ext cx="1371600" cy="1371600"/>
          </a:xfrm>
          <a:prstGeom prst="rect">
            <a:avLst/>
          </a:prstGeom>
        </p:spPr>
      </p:pic>
      <p:sp>
        <p:nvSpPr>
          <p:cNvPr id="26" name="TextBox 25">
            <a:extLst>
              <a:ext uri="{FF2B5EF4-FFF2-40B4-BE49-F238E27FC236}">
                <a16:creationId xmlns:a16="http://schemas.microsoft.com/office/drawing/2014/main" id="{27C0F634-9AD9-3F35-D944-510FD609F0F4}"/>
              </a:ext>
            </a:extLst>
          </p:cNvPr>
          <p:cNvSpPr txBox="1"/>
          <p:nvPr/>
        </p:nvSpPr>
        <p:spPr>
          <a:xfrm>
            <a:off x="4864335" y="3085777"/>
            <a:ext cx="590226" cy="246221"/>
          </a:xfrm>
          <a:prstGeom prst="rect">
            <a:avLst/>
          </a:prstGeom>
          <a:noFill/>
        </p:spPr>
        <p:txBody>
          <a:bodyPr wrap="none">
            <a:spAutoFit/>
          </a:bodyPr>
          <a:lstStyle/>
          <a:p>
            <a:pPr algn="ctr">
              <a:defRPr sz="1000"/>
            </a:pPr>
            <a:r>
              <a:rPr lang="en-GB" dirty="0"/>
              <a:t>Ukraine</a:t>
            </a:r>
            <a:endParaRPr dirty="0"/>
          </a:p>
        </p:txBody>
      </p:sp>
      <p:pic>
        <p:nvPicPr>
          <p:cNvPr id="27" name="Picture 26" descr="image.jpg">
            <a:extLst>
              <a:ext uri="{FF2B5EF4-FFF2-40B4-BE49-F238E27FC236}">
                <a16:creationId xmlns:a16="http://schemas.microsoft.com/office/drawing/2014/main" id="{68AE90C1-852A-5D02-CA4C-F61F2CD8F34C}"/>
              </a:ext>
            </a:extLst>
          </p:cNvPr>
          <p:cNvPicPr>
            <a:picLocks noChangeAspect="1"/>
          </p:cNvPicPr>
          <p:nvPr/>
        </p:nvPicPr>
        <p:blipFill>
          <a:blip r:embed="rId12"/>
          <a:stretch>
            <a:fillRect/>
          </a:stretch>
        </p:blipFill>
        <p:spPr>
          <a:xfrm>
            <a:off x="5719916" y="1799999"/>
            <a:ext cx="1371600" cy="1371600"/>
          </a:xfrm>
          <a:prstGeom prst="rect">
            <a:avLst/>
          </a:prstGeom>
        </p:spPr>
      </p:pic>
      <p:sp>
        <p:nvSpPr>
          <p:cNvPr id="28" name="TextBox 27">
            <a:extLst>
              <a:ext uri="{FF2B5EF4-FFF2-40B4-BE49-F238E27FC236}">
                <a16:creationId xmlns:a16="http://schemas.microsoft.com/office/drawing/2014/main" id="{68C3A454-12EE-A023-CABB-70DAAA67169F}"/>
              </a:ext>
            </a:extLst>
          </p:cNvPr>
          <p:cNvSpPr txBox="1"/>
          <p:nvPr/>
        </p:nvSpPr>
        <p:spPr>
          <a:xfrm>
            <a:off x="5626112" y="3037248"/>
            <a:ext cx="1371600" cy="365760"/>
          </a:xfrm>
          <a:prstGeom prst="rect">
            <a:avLst/>
          </a:prstGeom>
          <a:noFill/>
        </p:spPr>
        <p:txBody>
          <a:bodyPr wrap="none">
            <a:spAutoFit/>
          </a:bodyPr>
          <a:lstStyle/>
          <a:p>
            <a:pPr algn="ctr">
              <a:defRPr sz="1000"/>
            </a:pPr>
            <a:r>
              <a:rPr dirty="0" err="1"/>
              <a:t>Samorka</a:t>
            </a:r>
            <a:r>
              <a:rPr dirty="0"/>
              <a:t> (Iceland)</a:t>
            </a:r>
          </a:p>
        </p:txBody>
      </p:sp>
    </p:spTree>
    <p:extLst>
      <p:ext uri="{BB962C8B-B14F-4D97-AF65-F5344CB8AC3E}">
        <p14:creationId xmlns:p14="http://schemas.microsoft.com/office/powerpoint/2010/main" val="667541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1DF79-BCD5-134A-8B15-54E36F48B48C}"/>
              </a:ext>
            </a:extLst>
          </p:cNvPr>
          <p:cNvSpPr>
            <a:spLocks noGrp="1"/>
          </p:cNvSpPr>
          <p:nvPr>
            <p:ph type="title"/>
          </p:nvPr>
        </p:nvSpPr>
        <p:spPr>
          <a:xfrm>
            <a:off x="485058" y="640080"/>
            <a:ext cx="3130428" cy="5577818"/>
          </a:xfrm>
        </p:spPr>
        <p:txBody>
          <a:bodyPr vert="horz" lIns="91440" tIns="45720" rIns="91440" bIns="45720" rtlCol="0">
            <a:normAutofit fontScale="90000"/>
          </a:bodyPr>
          <a:lstStyle/>
          <a:p>
            <a:pPr algn="r" defTabSz="914400">
              <a:lnSpc>
                <a:spcPct val="90000"/>
              </a:lnSpc>
            </a:pPr>
            <a:r>
              <a:rPr lang="en-US" sz="3600" kern="1200" dirty="0">
                <a:solidFill>
                  <a:srgbClr val="FFFFFF"/>
                </a:solidFill>
                <a:latin typeface="+mj-lt"/>
                <a:ea typeface="+mj-ea"/>
                <a:cs typeface="+mj-cs"/>
              </a:rPr>
              <a:t>October 2024.</a:t>
            </a: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 A </a:t>
            </a:r>
            <a:r>
              <a:rPr lang="en-US" sz="1900" kern="1200" dirty="0">
                <a:solidFill>
                  <a:srgbClr val="FF0000"/>
                </a:solidFill>
                <a:latin typeface="+mj-lt"/>
                <a:ea typeface="+mj-ea"/>
                <a:cs typeface="+mj-cs"/>
              </a:rPr>
              <a:t>NO VOTE  </a:t>
            </a:r>
            <a:r>
              <a:rPr lang="en-US" sz="1900" kern="1200" dirty="0">
                <a:solidFill>
                  <a:srgbClr val="FFFFFF"/>
                </a:solidFill>
                <a:latin typeface="+mj-lt"/>
                <a:ea typeface="+mj-ea"/>
                <a:cs typeface="+mj-cs"/>
              </a:rPr>
              <a:t>was  passed   not permitting the  DIS to proceed .</a:t>
            </a:r>
            <a:br>
              <a:rPr lang="en-US" sz="1900" b="1" kern="1200" dirty="0">
                <a:solidFill>
                  <a:srgbClr val="FFFFFF"/>
                </a:solidFill>
                <a:latin typeface="+mj-lt"/>
                <a:ea typeface="+mj-ea"/>
                <a:cs typeface="+mj-cs"/>
              </a:rPr>
            </a:br>
            <a:r>
              <a:rPr lang="en-US" sz="1900" b="1" kern="1200" dirty="0">
                <a:solidFill>
                  <a:srgbClr val="FFFFFF"/>
                </a:solidFill>
                <a:latin typeface="+mj-lt"/>
                <a:ea typeface="+mj-ea"/>
                <a:cs typeface="+mj-cs"/>
              </a:rPr>
              <a:t> Consensus was  </a:t>
            </a:r>
            <a:r>
              <a:rPr lang="en-US" sz="1900" b="1" u="sng" kern="1200" dirty="0">
                <a:solidFill>
                  <a:srgbClr val="FFFFFF"/>
                </a:solidFill>
                <a:latin typeface="+mj-lt"/>
                <a:ea typeface="+mj-ea"/>
                <a:cs typeface="+mj-cs"/>
              </a:rPr>
              <a:t>not</a:t>
            </a:r>
            <a:r>
              <a:rPr lang="en-US" sz="1900" b="1" kern="1200" dirty="0">
                <a:solidFill>
                  <a:srgbClr val="FFFFFF"/>
                </a:solidFill>
                <a:latin typeface="+mj-lt"/>
                <a:ea typeface="+mj-ea"/>
                <a:cs typeface="+mj-cs"/>
              </a:rPr>
              <a:t> achieved </a:t>
            </a:r>
            <a:r>
              <a:rPr lang="en-US" sz="1900" kern="1200" dirty="0">
                <a:solidFill>
                  <a:srgbClr val="FFFFFF"/>
                </a:solidFill>
                <a:latin typeface="+mj-lt"/>
                <a:ea typeface="+mj-ea"/>
                <a:cs typeface="+mj-cs"/>
              </a:rPr>
              <a:t>. “</a:t>
            </a:r>
            <a:r>
              <a:rPr lang="en-US" sz="1900" i="1" kern="1200" dirty="0">
                <a:solidFill>
                  <a:srgbClr val="FFFF00"/>
                </a:solidFill>
                <a:latin typeface="+mj-lt"/>
                <a:ea typeface="+mj-ea"/>
                <a:cs typeface="+mj-cs"/>
              </a:rPr>
              <a:t>only pee , poo and paper is  flushable</a:t>
            </a:r>
            <a:r>
              <a:rPr lang="en-US" sz="1900" kern="1200" dirty="0">
                <a:solidFill>
                  <a:srgbClr val="FFFFFF"/>
                </a:solidFill>
                <a:latin typeface="+mj-lt"/>
                <a:ea typeface="+mj-ea"/>
                <a:cs typeface="+mj-cs"/>
              </a:rPr>
              <a:t>”</a:t>
            </a: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The title  would change  to remove  </a:t>
            </a:r>
            <a:r>
              <a:rPr lang="en-US" sz="1900" kern="1200" dirty="0">
                <a:solidFill>
                  <a:srgbClr val="FF0000"/>
                </a:solidFill>
                <a:latin typeface="+mj-lt"/>
                <a:ea typeface="+mj-ea"/>
                <a:cs typeface="+mj-cs"/>
              </a:rPr>
              <a:t>contentious phrases to :  </a:t>
            </a:r>
            <a:r>
              <a:rPr lang="en-US" sz="1900" kern="1200" dirty="0">
                <a:solidFill>
                  <a:srgbClr val="FFFFFF"/>
                </a:solidFill>
                <a:latin typeface="+mj-lt"/>
                <a:ea typeface="+mj-ea"/>
                <a:cs typeface="+mj-cs"/>
              </a:rPr>
              <a:t>“</a:t>
            </a:r>
            <a:r>
              <a:rPr lang="en-GB" sz="1900" kern="1200" dirty="0">
                <a:solidFill>
                  <a:srgbClr val="FFFFFF"/>
                </a:solidFill>
                <a:latin typeface="+mj-lt"/>
                <a:ea typeface="+mj-ea"/>
                <a:cs typeface="+mj-cs"/>
              </a:rPr>
              <a:t>Test methodologies for assessing </a:t>
            </a:r>
            <a:r>
              <a:rPr lang="en-GB" sz="1900" kern="1200" dirty="0">
                <a:solidFill>
                  <a:srgbClr val="FFFF00"/>
                </a:solidFill>
                <a:latin typeface="+mj-lt"/>
                <a:ea typeface="+mj-ea"/>
                <a:cs typeface="+mj-cs"/>
              </a:rPr>
              <a:t>wet wipes </a:t>
            </a:r>
            <a:r>
              <a:rPr lang="en-GB" sz="1900" kern="1200" dirty="0">
                <a:solidFill>
                  <a:srgbClr val="FFFFFF"/>
                </a:solidFill>
                <a:latin typeface="+mj-lt"/>
                <a:ea typeface="+mj-ea"/>
                <a:cs typeface="+mj-cs"/>
              </a:rPr>
              <a:t>and </a:t>
            </a:r>
            <a:r>
              <a:rPr lang="en-GB" sz="1900" kern="1200" dirty="0">
                <a:solidFill>
                  <a:srgbClr val="FFFF00"/>
                </a:solidFill>
                <a:latin typeface="+mj-lt"/>
                <a:ea typeface="+mj-ea"/>
                <a:cs typeface="+mj-cs"/>
              </a:rPr>
              <a:t>moist toilet tissue compatibility</a:t>
            </a:r>
            <a:r>
              <a:rPr lang="en-GB" sz="1900" kern="1200" dirty="0">
                <a:solidFill>
                  <a:srgbClr val="FFFFFF"/>
                </a:solidFill>
                <a:latin typeface="+mj-lt"/>
                <a:ea typeface="+mj-ea"/>
                <a:cs typeface="+mj-cs"/>
              </a:rPr>
              <a:t> with the wastewater collection and treatment systems, and appropriate labelling”. Definitions for wet wipe and Moist Toilet tissue were devised. </a:t>
            </a:r>
            <a:r>
              <a:rPr lang="en-GB" sz="1900" kern="1200" dirty="0">
                <a:solidFill>
                  <a:srgbClr val="FF0000"/>
                </a:solidFill>
                <a:latin typeface="+mj-lt"/>
                <a:ea typeface="+mj-ea"/>
                <a:cs typeface="+mj-cs"/>
              </a:rPr>
              <a:t>Only  a suggested DNF label would be present in the DTS</a:t>
            </a:r>
            <a:r>
              <a:rPr lang="en-GB" sz="1900" dirty="0">
                <a:solidFill>
                  <a:srgbClr val="FFFFFF"/>
                </a:solidFill>
              </a:rPr>
              <a:t>. </a:t>
            </a:r>
            <a:br>
              <a:rPr lang="en-GB" sz="1900" dirty="0">
                <a:solidFill>
                  <a:srgbClr val="FFFFFF"/>
                </a:solidFill>
              </a:rPr>
            </a:br>
            <a:r>
              <a:rPr lang="en-GB" sz="1900" u="sng" dirty="0">
                <a:solidFill>
                  <a:srgbClr val="FF0000"/>
                </a:solidFill>
              </a:rPr>
              <a:t>No “Positive label”</a:t>
            </a:r>
            <a:endParaRPr lang="en-US" sz="1900" u="sng" kern="1200" dirty="0">
              <a:solidFill>
                <a:srgbClr val="FF0000"/>
              </a:solidFill>
              <a:latin typeface="+mj-lt"/>
              <a:ea typeface="+mj-ea"/>
              <a:cs typeface="+mj-cs"/>
            </a:endParaRPr>
          </a:p>
        </p:txBody>
      </p:sp>
      <p:cxnSp>
        <p:nvCxnSpPr>
          <p:cNvPr id="25" name="Straight Connector 24">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0481"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no talking sign&#10;&#10;AI-generated content may be incorrect.">
            <a:extLst>
              <a:ext uri="{FF2B5EF4-FFF2-40B4-BE49-F238E27FC236}">
                <a16:creationId xmlns:a16="http://schemas.microsoft.com/office/drawing/2014/main" id="{DCC4ED12-73CD-4D22-0D98-0D09D8574F2A}"/>
              </a:ext>
            </a:extLst>
          </p:cNvPr>
          <p:cNvPicPr>
            <a:picLocks noChangeAspect="1"/>
          </p:cNvPicPr>
          <p:nvPr/>
        </p:nvPicPr>
        <p:blipFill>
          <a:blip r:embed="rId2"/>
          <a:stretch>
            <a:fillRect/>
          </a:stretch>
        </p:blipFill>
        <p:spPr>
          <a:xfrm>
            <a:off x="4572000" y="1382187"/>
            <a:ext cx="4094602" cy="4094602"/>
          </a:xfrm>
          <a:prstGeom prst="rect">
            <a:avLst/>
          </a:prstGeom>
        </p:spPr>
      </p:pic>
      <p:sp>
        <p:nvSpPr>
          <p:cNvPr id="3" name="TextBox 2">
            <a:extLst>
              <a:ext uri="{FF2B5EF4-FFF2-40B4-BE49-F238E27FC236}">
                <a16:creationId xmlns:a16="http://schemas.microsoft.com/office/drawing/2014/main" id="{AB579B65-DA35-7E4D-2588-766B1C25C02D}"/>
              </a:ext>
            </a:extLst>
          </p:cNvPr>
          <p:cNvSpPr txBox="1"/>
          <p:nvPr/>
        </p:nvSpPr>
        <p:spPr>
          <a:xfrm>
            <a:off x="4949851" y="5705554"/>
            <a:ext cx="3551802" cy="923330"/>
          </a:xfrm>
          <a:prstGeom prst="rect">
            <a:avLst/>
          </a:prstGeom>
          <a:noFill/>
        </p:spPr>
        <p:txBody>
          <a:bodyPr wrap="square" rtlCol="0">
            <a:spAutoFit/>
          </a:bodyPr>
          <a:lstStyle/>
          <a:p>
            <a:r>
              <a:rPr lang="en-GB" dirty="0"/>
              <a:t>Why a no vote?: European led view  </a:t>
            </a:r>
            <a:r>
              <a:rPr lang="en-GB" dirty="0">
                <a:solidFill>
                  <a:srgbClr val="FF0000"/>
                </a:solidFill>
              </a:rPr>
              <a:t>not to “</a:t>
            </a:r>
            <a:r>
              <a:rPr lang="en-GB" b="1" u="sng" dirty="0">
                <a:solidFill>
                  <a:srgbClr val="FF0000"/>
                </a:solidFill>
              </a:rPr>
              <a:t>promote</a:t>
            </a:r>
            <a:r>
              <a:rPr lang="en-GB" dirty="0">
                <a:solidFill>
                  <a:srgbClr val="FF0000"/>
                </a:solidFill>
              </a:rPr>
              <a:t>” </a:t>
            </a:r>
            <a:r>
              <a:rPr lang="en-GB" dirty="0"/>
              <a:t>flushability. Only the three P’s are  flushable. </a:t>
            </a:r>
          </a:p>
        </p:txBody>
      </p:sp>
      <p:sp>
        <p:nvSpPr>
          <p:cNvPr id="4" name="TextBox 3">
            <a:extLst>
              <a:ext uri="{FF2B5EF4-FFF2-40B4-BE49-F238E27FC236}">
                <a16:creationId xmlns:a16="http://schemas.microsoft.com/office/drawing/2014/main" id="{8FB997B2-E240-1D00-6B52-1F0FD413B4C9}"/>
              </a:ext>
            </a:extLst>
          </p:cNvPr>
          <p:cNvSpPr txBox="1"/>
          <p:nvPr/>
        </p:nvSpPr>
        <p:spPr>
          <a:xfrm>
            <a:off x="4586469" y="640080"/>
            <a:ext cx="4072473" cy="369332"/>
          </a:xfrm>
          <a:prstGeom prst="rect">
            <a:avLst/>
          </a:prstGeom>
          <a:noFill/>
        </p:spPr>
        <p:txBody>
          <a:bodyPr wrap="square" rtlCol="0">
            <a:spAutoFit/>
          </a:bodyPr>
          <a:lstStyle/>
          <a:p>
            <a:pPr algn="ctr"/>
            <a:r>
              <a:rPr lang="en-GB" dirty="0"/>
              <a:t>Consensus not achieved.</a:t>
            </a:r>
          </a:p>
        </p:txBody>
      </p:sp>
    </p:spTree>
    <p:extLst>
      <p:ext uri="{BB962C8B-B14F-4D97-AF65-F5344CB8AC3E}">
        <p14:creationId xmlns:p14="http://schemas.microsoft.com/office/powerpoint/2010/main" val="2611299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GB" sz="3500" dirty="0">
                <a:solidFill>
                  <a:srgbClr val="FFFFFF"/>
                </a:solidFill>
              </a:rPr>
              <a:t>Background – ISO/</a:t>
            </a:r>
            <a:r>
              <a:rPr lang="en-GB" sz="3500" dirty="0">
                <a:solidFill>
                  <a:srgbClr val="FF0000"/>
                </a:solidFill>
              </a:rPr>
              <a:t>DTS</a:t>
            </a:r>
            <a:r>
              <a:rPr lang="en-GB" sz="3500" dirty="0">
                <a:solidFill>
                  <a:srgbClr val="FFFFFF"/>
                </a:solidFill>
              </a:rPr>
              <a:t> 18671:2025</a:t>
            </a:r>
          </a:p>
        </p:txBody>
      </p:sp>
      <p:sp>
        <p:nvSpPr>
          <p:cNvPr id="3" name="Content Placeholder 2"/>
          <p:cNvSpPr>
            <a:spLocks noGrp="1"/>
          </p:cNvSpPr>
          <p:nvPr>
            <p:ph idx="1"/>
          </p:nvPr>
        </p:nvSpPr>
        <p:spPr>
          <a:xfrm>
            <a:off x="3607694" y="649480"/>
            <a:ext cx="4916510" cy="5546047"/>
          </a:xfrm>
        </p:spPr>
        <p:txBody>
          <a:bodyPr anchor="ctr">
            <a:normAutofit lnSpcReduction="10000"/>
          </a:bodyPr>
          <a:lstStyle/>
          <a:p>
            <a:endParaRPr lang="en-GB" sz="1700" dirty="0"/>
          </a:p>
          <a:p>
            <a:pPr marL="0" indent="0">
              <a:buNone/>
            </a:pPr>
            <a:r>
              <a:rPr lang="en-GB" sz="1700" dirty="0">
                <a:solidFill>
                  <a:srgbClr val="FF0000"/>
                </a:solidFill>
              </a:rPr>
              <a:t>Draft Technical </a:t>
            </a:r>
            <a:r>
              <a:rPr lang="en-GB" sz="1700" u="sng" dirty="0">
                <a:solidFill>
                  <a:srgbClr val="FF0000"/>
                </a:solidFill>
              </a:rPr>
              <a:t>Specification</a:t>
            </a:r>
            <a:r>
              <a:rPr lang="en-GB" sz="1700" dirty="0">
                <a:solidFill>
                  <a:srgbClr val="FF0000"/>
                </a:solidFill>
              </a:rPr>
              <a:t> </a:t>
            </a:r>
            <a:r>
              <a:rPr lang="en-GB" sz="1700" dirty="0"/>
              <a:t>by ISO/TC 224 WG 10 ('Flushable Products’) </a:t>
            </a:r>
          </a:p>
          <a:p>
            <a:pPr marL="0" indent="0">
              <a:buNone/>
            </a:pPr>
            <a:r>
              <a:rPr lang="en-GB" sz="1700" i="1" dirty="0"/>
              <a:t>(3 years later, 80 N documents (</a:t>
            </a:r>
            <a:r>
              <a:rPr lang="en-GB" sz="1700" b="1" i="1" dirty="0"/>
              <a:t>so far</a:t>
            </a:r>
            <a:r>
              <a:rPr lang="en-GB" sz="1700" i="1" dirty="0"/>
              <a:t>))</a:t>
            </a:r>
          </a:p>
          <a:p>
            <a:endParaRPr lang="en-GB" sz="1700" dirty="0"/>
          </a:p>
          <a:p>
            <a:pPr marL="0" indent="0">
              <a:buNone/>
            </a:pPr>
            <a:r>
              <a:rPr lang="en-GB" sz="1700" u="sng" dirty="0"/>
              <a:t>Purpose</a:t>
            </a:r>
            <a:r>
              <a:rPr lang="en-GB" sz="1700" dirty="0"/>
              <a:t>:</a:t>
            </a:r>
          </a:p>
          <a:p>
            <a:pPr marL="0" indent="0">
              <a:buNone/>
            </a:pPr>
            <a:r>
              <a:rPr lang="en-GB" sz="1700" dirty="0"/>
              <a:t>• Identify test methodologies for assessing wet wipes &amp; moist toilet tissue compatibility with wastewater systems.</a:t>
            </a:r>
          </a:p>
          <a:p>
            <a:pPr marL="0" indent="0">
              <a:buNone/>
            </a:pPr>
            <a:r>
              <a:rPr lang="en-GB" sz="1700" dirty="0"/>
              <a:t>• Specify appropriate labelling to guide consumers on whether products can/cannot be flushed.</a:t>
            </a:r>
          </a:p>
          <a:p>
            <a:pPr marL="0" indent="0">
              <a:buNone/>
            </a:pPr>
            <a:r>
              <a:rPr lang="en-GB" sz="1700" dirty="0"/>
              <a:t>• Reduce blockages, costs, and environmental impacts from inappropriate disposal.</a:t>
            </a:r>
          </a:p>
          <a:p>
            <a:endParaRPr lang="en-GB" sz="1700" dirty="0"/>
          </a:p>
          <a:p>
            <a:pPr marL="0" indent="0">
              <a:buNone/>
            </a:pPr>
            <a:r>
              <a:rPr lang="en-GB" sz="1700" u="sng" dirty="0">
                <a:solidFill>
                  <a:srgbClr val="FF0000"/>
                </a:solidFill>
              </a:rPr>
              <a:t>Scope Excludes</a:t>
            </a:r>
            <a:r>
              <a:rPr lang="en-GB" sz="1700" dirty="0">
                <a:solidFill>
                  <a:srgbClr val="FF0000"/>
                </a:solidFill>
              </a:rPr>
              <a:t>:</a:t>
            </a:r>
          </a:p>
          <a:p>
            <a:pPr marL="0" indent="0">
              <a:buNone/>
            </a:pPr>
            <a:r>
              <a:rPr lang="en-GB" sz="1700" dirty="0"/>
              <a:t>• Dry toilet paper</a:t>
            </a:r>
          </a:p>
          <a:p>
            <a:pPr marL="0" indent="0">
              <a:buNone/>
            </a:pPr>
            <a:r>
              <a:rPr lang="en-GB" sz="1700" dirty="0"/>
              <a:t>• Compost/chemical toilets not linked to sewers</a:t>
            </a:r>
          </a:p>
          <a:p>
            <a:pPr marL="0" indent="0">
              <a:buNone/>
            </a:pPr>
            <a:r>
              <a:rPr lang="en-GB" sz="1700" dirty="0"/>
              <a:t>• Macerator &amp; vacuum systems</a:t>
            </a:r>
          </a:p>
          <a:p>
            <a:pPr marL="0" indent="0">
              <a:buNone/>
            </a:pPr>
            <a:r>
              <a:rPr lang="en-GB" sz="1700" dirty="0"/>
              <a:t>• Water-soluble polymers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891051" y="381935"/>
            <a:ext cx="3006438" cy="5974414"/>
          </a:xfrm>
        </p:spPr>
        <p:txBody>
          <a:bodyPr anchor="ctr">
            <a:normAutofit/>
          </a:bodyPr>
          <a:lstStyle/>
          <a:p>
            <a:r>
              <a:rPr lang="en-GB" sz="7000">
                <a:solidFill>
                  <a:srgbClr val="FFFFFF"/>
                </a:solidFill>
              </a:rPr>
              <a:t>Key Issues &amp; Testing</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420" y="554152"/>
            <a:ext cx="430632"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p:cNvSpPr>
            <a:spLocks noGrp="1"/>
          </p:cNvSpPr>
          <p:nvPr>
            <p:ph idx="1"/>
          </p:nvPr>
        </p:nvSpPr>
        <p:spPr>
          <a:xfrm>
            <a:off x="4722924" y="518400"/>
            <a:ext cx="3578706" cy="5837949"/>
          </a:xfrm>
        </p:spPr>
        <p:txBody>
          <a:bodyPr anchor="ctr">
            <a:normAutofit/>
          </a:bodyPr>
          <a:lstStyle/>
          <a:p>
            <a:pPr>
              <a:lnSpc>
                <a:spcPct val="90000"/>
              </a:lnSpc>
            </a:pPr>
            <a:endParaRPr lang="en-GB" sz="1600" dirty="0">
              <a:solidFill>
                <a:schemeClr val="tx1">
                  <a:alpha val="80000"/>
                </a:schemeClr>
              </a:solidFill>
            </a:endParaRPr>
          </a:p>
          <a:p>
            <a:pPr>
              <a:lnSpc>
                <a:spcPct val="90000"/>
              </a:lnSpc>
            </a:pPr>
            <a:r>
              <a:rPr lang="en-GB" sz="1600" dirty="0">
                <a:solidFill>
                  <a:schemeClr val="tx1">
                    <a:alpha val="80000"/>
                  </a:schemeClr>
                </a:solidFill>
              </a:rPr>
              <a:t>Why important: Improperly flushed wipes → blockages, sewer overflows, environmental impacts.</a:t>
            </a:r>
          </a:p>
          <a:p>
            <a:pPr>
              <a:lnSpc>
                <a:spcPct val="90000"/>
              </a:lnSpc>
            </a:pPr>
            <a:endParaRPr lang="en-GB" sz="1600" dirty="0">
              <a:solidFill>
                <a:schemeClr val="tx1">
                  <a:alpha val="80000"/>
                </a:schemeClr>
              </a:solidFill>
            </a:endParaRPr>
          </a:p>
          <a:p>
            <a:pPr>
              <a:lnSpc>
                <a:spcPct val="90000"/>
              </a:lnSpc>
            </a:pPr>
            <a:r>
              <a:rPr lang="en-GB" sz="1600" dirty="0">
                <a:solidFill>
                  <a:srgbClr val="FF0000">
                    <a:alpha val="80000"/>
                  </a:srgbClr>
                </a:solidFill>
              </a:rPr>
              <a:t>Two main testing</a:t>
            </a:r>
            <a:r>
              <a:rPr lang="en-GB" sz="1600" b="1" dirty="0">
                <a:solidFill>
                  <a:srgbClr val="FF0000">
                    <a:alpha val="80000"/>
                  </a:srgbClr>
                </a:solidFill>
              </a:rPr>
              <a:t> families</a:t>
            </a:r>
            <a:r>
              <a:rPr lang="en-GB" sz="1600" dirty="0">
                <a:solidFill>
                  <a:schemeClr val="tx1">
                    <a:alpha val="80000"/>
                  </a:schemeClr>
                </a:solidFill>
              </a:rPr>
              <a:t>:</a:t>
            </a:r>
          </a:p>
          <a:p>
            <a:pPr>
              <a:lnSpc>
                <a:spcPct val="90000"/>
              </a:lnSpc>
            </a:pPr>
            <a:r>
              <a:rPr lang="en-GB" sz="1600" dirty="0">
                <a:solidFill>
                  <a:schemeClr val="tx1">
                    <a:alpha val="80000"/>
                  </a:schemeClr>
                </a:solidFill>
              </a:rPr>
              <a:t>• INDA/EDANA GD4 (basis for Belgium, Spain, China, Australia, NZ, IWSFG)</a:t>
            </a:r>
          </a:p>
          <a:p>
            <a:pPr>
              <a:lnSpc>
                <a:spcPct val="90000"/>
              </a:lnSpc>
            </a:pPr>
            <a:r>
              <a:rPr lang="en-GB" sz="1600" dirty="0">
                <a:solidFill>
                  <a:schemeClr val="tx1">
                    <a:alpha val="80000"/>
                  </a:schemeClr>
                </a:solidFill>
              </a:rPr>
              <a:t>• UK WIS (Fine to Flush specification)</a:t>
            </a:r>
          </a:p>
          <a:p>
            <a:pPr>
              <a:lnSpc>
                <a:spcPct val="90000"/>
              </a:lnSpc>
            </a:pPr>
            <a:endParaRPr lang="en-GB" sz="1600" dirty="0">
              <a:solidFill>
                <a:schemeClr val="tx1">
                  <a:alpha val="80000"/>
                </a:schemeClr>
              </a:solidFill>
            </a:endParaRPr>
          </a:p>
          <a:p>
            <a:pPr>
              <a:lnSpc>
                <a:spcPct val="90000"/>
              </a:lnSpc>
            </a:pPr>
            <a:r>
              <a:rPr lang="en-GB" sz="1600" dirty="0">
                <a:solidFill>
                  <a:schemeClr val="tx1">
                    <a:alpha val="80000"/>
                  </a:schemeClr>
                </a:solidFill>
              </a:rPr>
              <a:t>Five global methodologies: UNE 149002 (Spain), GB/T 40181 (China), AS/NZS 5328,  GD4,  UK WIS.</a:t>
            </a:r>
          </a:p>
          <a:p>
            <a:pPr>
              <a:lnSpc>
                <a:spcPct val="90000"/>
              </a:lnSpc>
            </a:pPr>
            <a:endParaRPr lang="en-GB" sz="1600" dirty="0">
              <a:solidFill>
                <a:schemeClr val="tx1">
                  <a:alpha val="80000"/>
                </a:schemeClr>
              </a:solidFill>
            </a:endParaRPr>
          </a:p>
          <a:p>
            <a:pPr>
              <a:lnSpc>
                <a:spcPct val="90000"/>
              </a:lnSpc>
            </a:pPr>
            <a:r>
              <a:rPr lang="en-GB" sz="1600" u="sng" dirty="0">
                <a:solidFill>
                  <a:schemeClr val="tx1">
                    <a:alpha val="80000"/>
                  </a:schemeClr>
                </a:solidFill>
              </a:rPr>
              <a:t>Tests cover</a:t>
            </a:r>
            <a:r>
              <a:rPr lang="en-GB" sz="1600" dirty="0">
                <a:solidFill>
                  <a:schemeClr val="tx1">
                    <a:alpha val="80000"/>
                  </a:schemeClr>
                </a:solidFill>
              </a:rPr>
              <a:t>:</a:t>
            </a:r>
          </a:p>
          <a:p>
            <a:pPr>
              <a:lnSpc>
                <a:spcPct val="90000"/>
              </a:lnSpc>
            </a:pPr>
            <a:r>
              <a:rPr lang="en-GB" sz="1600" dirty="0">
                <a:solidFill>
                  <a:schemeClr val="tx1">
                    <a:alpha val="80000"/>
                  </a:schemeClr>
                </a:solidFill>
              </a:rPr>
              <a:t>• Toilet &amp; drain line clearance</a:t>
            </a:r>
          </a:p>
          <a:p>
            <a:pPr>
              <a:lnSpc>
                <a:spcPct val="90000"/>
              </a:lnSpc>
            </a:pPr>
            <a:r>
              <a:rPr lang="en-GB" sz="1600" dirty="0">
                <a:solidFill>
                  <a:schemeClr val="tx1">
                    <a:alpha val="80000"/>
                  </a:schemeClr>
                </a:solidFill>
              </a:rPr>
              <a:t>• Household pump compatibility</a:t>
            </a:r>
          </a:p>
          <a:p>
            <a:pPr>
              <a:lnSpc>
                <a:spcPct val="90000"/>
              </a:lnSpc>
            </a:pPr>
            <a:r>
              <a:rPr lang="en-GB" sz="1600" dirty="0">
                <a:solidFill>
                  <a:schemeClr val="tx1">
                    <a:alpha val="80000"/>
                  </a:schemeClr>
                </a:solidFill>
              </a:rPr>
              <a:t>• Sewer disintegration (slosh box/shake flask)</a:t>
            </a:r>
          </a:p>
          <a:p>
            <a:pPr>
              <a:lnSpc>
                <a:spcPct val="90000"/>
              </a:lnSpc>
            </a:pPr>
            <a:r>
              <a:rPr lang="en-GB" sz="1600" dirty="0">
                <a:solidFill>
                  <a:schemeClr val="tx1">
                    <a:alpha val="80000"/>
                  </a:schemeClr>
                </a:solidFill>
              </a:rPr>
              <a:t>• Wastewater treatment (settling, biodegradation, bio disintegration)</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Arc 2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421221" y="479493"/>
            <a:ext cx="4094129" cy="1325563"/>
          </a:xfrm>
        </p:spPr>
        <p:txBody>
          <a:bodyPr>
            <a:normAutofit/>
          </a:bodyPr>
          <a:lstStyle/>
          <a:p>
            <a:pPr>
              <a:lnSpc>
                <a:spcPct val="90000"/>
              </a:lnSpc>
            </a:pPr>
            <a:r>
              <a:rPr lang="en-GB" sz="3700"/>
              <a:t>Recommendations</a:t>
            </a:r>
          </a:p>
        </p:txBody>
      </p:sp>
      <p:sp>
        <p:nvSpPr>
          <p:cNvPr id="29" name="Freeform: Shape 2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E69450B-0F2A-406B-D9C5-75E6E29EDC41}"/>
              </a:ext>
            </a:extLst>
          </p:cNvPr>
          <p:cNvPicPr>
            <a:picLocks noChangeAspect="1"/>
          </p:cNvPicPr>
          <p:nvPr/>
        </p:nvPicPr>
        <p:blipFill>
          <a:blip r:embed="rId2"/>
          <a:stretch>
            <a:fillRect/>
          </a:stretch>
        </p:blipFill>
        <p:spPr>
          <a:xfrm>
            <a:off x="527386" y="2082842"/>
            <a:ext cx="3583036" cy="252257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3548069" y="1984443"/>
            <a:ext cx="5293650" cy="4192520"/>
          </a:xfrm>
        </p:spPr>
        <p:txBody>
          <a:bodyPr>
            <a:normAutofit/>
          </a:bodyPr>
          <a:lstStyle/>
          <a:p>
            <a:pPr>
              <a:lnSpc>
                <a:spcPct val="90000"/>
              </a:lnSpc>
            </a:pPr>
            <a:endParaRPr lang="en-GB" sz="1200" dirty="0"/>
          </a:p>
          <a:p>
            <a:pPr>
              <a:lnSpc>
                <a:spcPct val="90000"/>
              </a:lnSpc>
            </a:pPr>
            <a:r>
              <a:rPr lang="en-GB" sz="1200" u="sng" dirty="0"/>
              <a:t>Labelling:</a:t>
            </a:r>
          </a:p>
          <a:p>
            <a:pPr>
              <a:lnSpc>
                <a:spcPct val="90000"/>
              </a:lnSpc>
            </a:pPr>
            <a:r>
              <a:rPr lang="en-GB" sz="1200" dirty="0"/>
              <a:t>• </a:t>
            </a:r>
            <a:r>
              <a:rPr lang="en-GB" sz="1200" dirty="0">
                <a:solidFill>
                  <a:srgbClr val="FF0000"/>
                </a:solidFill>
              </a:rPr>
              <a:t>Non-flushable products → 'Do Not Flush' (DNF) symbol + advisory text ('DO NOT FLUSH').</a:t>
            </a:r>
          </a:p>
          <a:p>
            <a:pPr>
              <a:lnSpc>
                <a:spcPct val="90000"/>
              </a:lnSpc>
            </a:pPr>
            <a:r>
              <a:rPr lang="en-GB" sz="1200" dirty="0"/>
              <a:t>• DNF symbol: toilet image + red/black cross, minimum size 6.5 mm (preferably 10 mm or 2% display area).</a:t>
            </a:r>
          </a:p>
          <a:p>
            <a:pPr>
              <a:lnSpc>
                <a:spcPct val="90000"/>
              </a:lnSpc>
            </a:pPr>
            <a:r>
              <a:rPr lang="en-GB" sz="1200" dirty="0"/>
              <a:t>• Labels must be prominent, permanent, visible (front/top of pack &amp; at dispensing point).</a:t>
            </a:r>
          </a:p>
          <a:p>
            <a:pPr>
              <a:lnSpc>
                <a:spcPct val="90000"/>
              </a:lnSpc>
            </a:pPr>
            <a:r>
              <a:rPr lang="en-GB" sz="1200" dirty="0">
                <a:solidFill>
                  <a:srgbClr val="FF0000"/>
                </a:solidFill>
              </a:rPr>
              <a:t>The Technical specification provides a suggested DNF  logo</a:t>
            </a:r>
          </a:p>
          <a:p>
            <a:pPr>
              <a:lnSpc>
                <a:spcPct val="90000"/>
              </a:lnSpc>
            </a:pPr>
            <a:endParaRPr lang="en-GB" sz="1200" dirty="0"/>
          </a:p>
          <a:p>
            <a:pPr>
              <a:lnSpc>
                <a:spcPct val="90000"/>
              </a:lnSpc>
            </a:pPr>
            <a:endParaRPr lang="en-GB" sz="1200" dirty="0"/>
          </a:p>
          <a:p>
            <a:pPr>
              <a:lnSpc>
                <a:spcPct val="90000"/>
              </a:lnSpc>
            </a:pPr>
            <a:r>
              <a:rPr lang="en-GB" sz="1200" dirty="0"/>
              <a:t>Positive labelling:</a:t>
            </a:r>
          </a:p>
          <a:p>
            <a:pPr>
              <a:lnSpc>
                <a:spcPct val="90000"/>
              </a:lnSpc>
            </a:pPr>
            <a:r>
              <a:rPr lang="en-GB" sz="1200" dirty="0"/>
              <a:t>• If product passes all tests, manufacturer </a:t>
            </a:r>
            <a:r>
              <a:rPr lang="en-GB" sz="1200" dirty="0">
                <a:solidFill>
                  <a:srgbClr val="FF0000"/>
                </a:solidFill>
              </a:rPr>
              <a:t>may use </a:t>
            </a:r>
            <a:r>
              <a:rPr lang="en-GB" sz="1200" dirty="0"/>
              <a:t>a suitable 'flushable' symbol. </a:t>
            </a:r>
            <a:r>
              <a:rPr lang="en-GB" sz="1200" b="1" dirty="0">
                <a:solidFill>
                  <a:srgbClr val="FF0000"/>
                </a:solidFill>
              </a:rPr>
              <a:t>There is no  suggested positive label in the Draft TS.</a:t>
            </a:r>
          </a:p>
          <a:p>
            <a:pPr>
              <a:lnSpc>
                <a:spcPct val="90000"/>
              </a:lnSpc>
            </a:pPr>
            <a:r>
              <a:rPr lang="en-GB" sz="1200" dirty="0"/>
              <a:t>• Declare compliance with national/regional standards.</a:t>
            </a:r>
          </a:p>
          <a:p>
            <a:pPr>
              <a:lnSpc>
                <a:spcPct val="90000"/>
              </a:lnSpc>
            </a:pPr>
            <a:endParaRPr lang="en-GB" sz="1200" dirty="0"/>
          </a:p>
          <a:p>
            <a:pPr>
              <a:lnSpc>
                <a:spcPct val="90000"/>
              </a:lnSpc>
            </a:pPr>
            <a:r>
              <a:rPr lang="en-GB" sz="1200" dirty="0"/>
              <a:t>Testing methodologies:</a:t>
            </a:r>
          </a:p>
          <a:p>
            <a:pPr>
              <a:lnSpc>
                <a:spcPct val="90000"/>
              </a:lnSpc>
            </a:pPr>
            <a:r>
              <a:rPr lang="en-GB" sz="1200" dirty="0"/>
              <a:t>• Stand-alone – not to be mixed or interchanged.</a:t>
            </a:r>
          </a:p>
          <a:p>
            <a:pPr>
              <a:lnSpc>
                <a:spcPct val="90000"/>
              </a:lnSpc>
            </a:pPr>
            <a:r>
              <a:rPr lang="en-GB" sz="1200" dirty="0"/>
              <a:t>• Select based on regional wastewater infrastructure.</a:t>
            </a:r>
          </a:p>
        </p:txBody>
      </p:sp>
      <p:sp>
        <p:nvSpPr>
          <p:cNvPr id="4" name="TextBox 3">
            <a:extLst>
              <a:ext uri="{FF2B5EF4-FFF2-40B4-BE49-F238E27FC236}">
                <a16:creationId xmlns:a16="http://schemas.microsoft.com/office/drawing/2014/main" id="{DFCC33D9-DFB3-39A7-F6BA-FED8363D6141}"/>
              </a:ext>
            </a:extLst>
          </p:cNvPr>
          <p:cNvSpPr txBox="1"/>
          <p:nvPr/>
        </p:nvSpPr>
        <p:spPr>
          <a:xfrm>
            <a:off x="982413" y="4605414"/>
            <a:ext cx="1707887" cy="646331"/>
          </a:xfrm>
          <a:prstGeom prst="rect">
            <a:avLst/>
          </a:prstGeom>
          <a:noFill/>
        </p:spPr>
        <p:txBody>
          <a:bodyPr wrap="square" rtlCol="0">
            <a:spAutoFit/>
          </a:bodyPr>
          <a:lstStyle/>
          <a:p>
            <a:r>
              <a:rPr lang="en-GB" b="1" u="sng" dirty="0">
                <a:solidFill>
                  <a:srgbClr val="FF0000"/>
                </a:solidFill>
              </a:rPr>
              <a:t>DRAFT</a:t>
            </a:r>
            <a:r>
              <a:rPr lang="en-GB" b="1" dirty="0">
                <a:solidFill>
                  <a:srgbClr val="FF0000"/>
                </a:solidFill>
              </a:rPr>
              <a:t> </a:t>
            </a:r>
            <a:r>
              <a:rPr lang="en-GB" dirty="0">
                <a:solidFill>
                  <a:srgbClr val="FF0000"/>
                </a:solidFill>
              </a:rPr>
              <a:t>ISO DNF  SYMBOL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A279-1E60-A7AB-E5EB-CA4427A1283A}"/>
              </a:ext>
            </a:extLst>
          </p:cNvPr>
          <p:cNvSpPr>
            <a:spLocks noGrp="1"/>
          </p:cNvSpPr>
          <p:nvPr>
            <p:ph type="title"/>
          </p:nvPr>
        </p:nvSpPr>
        <p:spPr>
          <a:xfrm>
            <a:off x="469125" y="202009"/>
            <a:ext cx="8229600" cy="1143000"/>
          </a:xfrm>
        </p:spPr>
        <p:txBody>
          <a:bodyPr>
            <a:noAutofit/>
          </a:bodyPr>
          <a:lstStyle/>
          <a:p>
            <a:r>
              <a:rPr lang="en-GB" sz="1600" dirty="0">
                <a:solidFill>
                  <a:srgbClr val="FF0000"/>
                </a:solidFill>
              </a:rPr>
              <a:t>Missed opportunity?? </a:t>
            </a:r>
            <a:br>
              <a:rPr lang="en-GB" sz="1600" dirty="0"/>
            </a:br>
            <a:r>
              <a:rPr lang="en-GB" sz="1600" dirty="0"/>
              <a:t>Unified Positive label?</a:t>
            </a:r>
            <a:br>
              <a:rPr lang="en-GB" sz="1600" dirty="0"/>
            </a:br>
            <a:r>
              <a:rPr lang="en-GB" sz="1600" b="1" dirty="0"/>
              <a:t>The lack of a unified  DO NOT FLUSH LOGO </a:t>
            </a:r>
            <a:r>
              <a:rPr lang="en-GB" sz="1600" dirty="0"/>
              <a:t>a lot of which  are now                                      regionally legally prescribed.</a:t>
            </a:r>
            <a:br>
              <a:rPr lang="en-GB" sz="1600" dirty="0"/>
            </a:br>
            <a:r>
              <a:rPr lang="en-GB" sz="1600" b="1" dirty="0">
                <a:solidFill>
                  <a:srgbClr val="FF0000"/>
                </a:solidFill>
              </a:rPr>
              <a:t>A recipe  for  confused end users/ messaging?  </a:t>
            </a:r>
          </a:p>
        </p:txBody>
      </p:sp>
      <p:pic>
        <p:nvPicPr>
          <p:cNvPr id="5" name="Content Placeholder 4">
            <a:extLst>
              <a:ext uri="{FF2B5EF4-FFF2-40B4-BE49-F238E27FC236}">
                <a16:creationId xmlns:a16="http://schemas.microsoft.com/office/drawing/2014/main" id="{52088FFA-A054-0A95-51AF-A8E50F367262}"/>
              </a:ext>
            </a:extLst>
          </p:cNvPr>
          <p:cNvPicPr>
            <a:picLocks noGrp="1" noChangeAspect="1"/>
          </p:cNvPicPr>
          <p:nvPr>
            <p:ph idx="1"/>
          </p:nvPr>
        </p:nvPicPr>
        <p:blipFill>
          <a:blip r:embed="rId2"/>
          <a:stretch>
            <a:fillRect/>
          </a:stretch>
        </p:blipFill>
        <p:spPr>
          <a:xfrm>
            <a:off x="2424112" y="2615406"/>
            <a:ext cx="4295775" cy="2495550"/>
          </a:xfrm>
        </p:spPr>
      </p:pic>
      <p:pic>
        <p:nvPicPr>
          <p:cNvPr id="7" name="Picture 6" descr="A sign with a toilet and a toilet&#10;&#10;AI-generated content may be incorrect.">
            <a:extLst>
              <a:ext uri="{FF2B5EF4-FFF2-40B4-BE49-F238E27FC236}">
                <a16:creationId xmlns:a16="http://schemas.microsoft.com/office/drawing/2014/main" id="{E2235193-1FD3-7CC6-0775-2F6FE5D7891A}"/>
              </a:ext>
            </a:extLst>
          </p:cNvPr>
          <p:cNvPicPr>
            <a:picLocks noChangeAspect="1"/>
          </p:cNvPicPr>
          <p:nvPr/>
        </p:nvPicPr>
        <p:blipFill>
          <a:blip r:embed="rId3"/>
          <a:stretch>
            <a:fillRect/>
          </a:stretch>
        </p:blipFill>
        <p:spPr>
          <a:xfrm>
            <a:off x="379277" y="3605819"/>
            <a:ext cx="1009791" cy="1009791"/>
          </a:xfrm>
          <a:prstGeom prst="rect">
            <a:avLst/>
          </a:prstGeom>
        </p:spPr>
      </p:pic>
      <p:pic>
        <p:nvPicPr>
          <p:cNvPr id="9" name="Picture 8" descr="A black and white sign with a person throwing trash into a toilet&#10;&#10;AI-generated content may be incorrect.">
            <a:extLst>
              <a:ext uri="{FF2B5EF4-FFF2-40B4-BE49-F238E27FC236}">
                <a16:creationId xmlns:a16="http://schemas.microsoft.com/office/drawing/2014/main" id="{1A8C1098-DADC-0726-0DDE-7E440BACFC59}"/>
              </a:ext>
            </a:extLst>
          </p:cNvPr>
          <p:cNvPicPr>
            <a:picLocks noChangeAspect="1"/>
          </p:cNvPicPr>
          <p:nvPr/>
        </p:nvPicPr>
        <p:blipFill>
          <a:blip r:embed="rId4"/>
          <a:stretch>
            <a:fillRect/>
          </a:stretch>
        </p:blipFill>
        <p:spPr>
          <a:xfrm>
            <a:off x="7489366" y="1724261"/>
            <a:ext cx="1057275" cy="1066800"/>
          </a:xfrm>
          <a:prstGeom prst="rect">
            <a:avLst/>
          </a:prstGeom>
        </p:spPr>
      </p:pic>
      <p:pic>
        <p:nvPicPr>
          <p:cNvPr id="11" name="Picture 10" descr="A black and white sign with a person throwing trash into a toilet&#10;&#10;AI-generated content may be incorrect.">
            <a:extLst>
              <a:ext uri="{FF2B5EF4-FFF2-40B4-BE49-F238E27FC236}">
                <a16:creationId xmlns:a16="http://schemas.microsoft.com/office/drawing/2014/main" id="{6B058836-6DA4-3224-3CC1-7E047A8CC167}"/>
              </a:ext>
            </a:extLst>
          </p:cNvPr>
          <p:cNvPicPr>
            <a:picLocks noChangeAspect="1"/>
          </p:cNvPicPr>
          <p:nvPr/>
        </p:nvPicPr>
        <p:blipFill>
          <a:blip r:embed="rId5"/>
          <a:stretch>
            <a:fillRect/>
          </a:stretch>
        </p:blipFill>
        <p:spPr>
          <a:xfrm>
            <a:off x="7375065" y="3371615"/>
            <a:ext cx="1285875" cy="1390650"/>
          </a:xfrm>
          <a:prstGeom prst="rect">
            <a:avLst/>
          </a:prstGeom>
        </p:spPr>
      </p:pic>
      <p:pic>
        <p:nvPicPr>
          <p:cNvPr id="12" name="Picture 11">
            <a:extLst>
              <a:ext uri="{FF2B5EF4-FFF2-40B4-BE49-F238E27FC236}">
                <a16:creationId xmlns:a16="http://schemas.microsoft.com/office/drawing/2014/main" id="{2A7B9DC7-9445-A538-16A0-F597AD926E2E}"/>
              </a:ext>
            </a:extLst>
          </p:cNvPr>
          <p:cNvPicPr>
            <a:picLocks noChangeAspect="1"/>
          </p:cNvPicPr>
          <p:nvPr/>
        </p:nvPicPr>
        <p:blipFill>
          <a:blip r:embed="rId6"/>
          <a:stretch>
            <a:fillRect/>
          </a:stretch>
        </p:blipFill>
        <p:spPr>
          <a:xfrm>
            <a:off x="263715" y="1768035"/>
            <a:ext cx="1390918" cy="979251"/>
          </a:xfrm>
          <a:prstGeom prst="rect">
            <a:avLst/>
          </a:prstGeom>
        </p:spPr>
      </p:pic>
      <p:pic>
        <p:nvPicPr>
          <p:cNvPr id="4" name="Picture 3">
            <a:extLst>
              <a:ext uri="{FF2B5EF4-FFF2-40B4-BE49-F238E27FC236}">
                <a16:creationId xmlns:a16="http://schemas.microsoft.com/office/drawing/2014/main" id="{9F1C5359-55A8-DDE8-38D7-FA03D28C0417}"/>
              </a:ext>
            </a:extLst>
          </p:cNvPr>
          <p:cNvPicPr>
            <a:picLocks noChangeAspect="1"/>
          </p:cNvPicPr>
          <p:nvPr/>
        </p:nvPicPr>
        <p:blipFill>
          <a:blip r:embed="rId7"/>
          <a:stretch>
            <a:fillRect/>
          </a:stretch>
        </p:blipFill>
        <p:spPr>
          <a:xfrm>
            <a:off x="2317984" y="5984930"/>
            <a:ext cx="412124" cy="453957"/>
          </a:xfrm>
          <a:prstGeom prst="rect">
            <a:avLst/>
          </a:prstGeom>
        </p:spPr>
      </p:pic>
      <p:pic>
        <p:nvPicPr>
          <p:cNvPr id="8" name="Picture 7">
            <a:extLst>
              <a:ext uri="{FF2B5EF4-FFF2-40B4-BE49-F238E27FC236}">
                <a16:creationId xmlns:a16="http://schemas.microsoft.com/office/drawing/2014/main" id="{047B6A8F-CAFC-70B3-F8A8-98D4458B1AF5}"/>
              </a:ext>
            </a:extLst>
          </p:cNvPr>
          <p:cNvPicPr>
            <a:picLocks noChangeAspect="1"/>
          </p:cNvPicPr>
          <p:nvPr/>
        </p:nvPicPr>
        <p:blipFill>
          <a:blip r:embed="rId8"/>
          <a:stretch>
            <a:fillRect/>
          </a:stretch>
        </p:blipFill>
        <p:spPr>
          <a:xfrm>
            <a:off x="3747751" y="5816316"/>
            <a:ext cx="824248" cy="791183"/>
          </a:xfrm>
          <a:prstGeom prst="rect">
            <a:avLst/>
          </a:prstGeom>
        </p:spPr>
      </p:pic>
      <p:pic>
        <p:nvPicPr>
          <p:cNvPr id="1026" name="Picture 2">
            <a:extLst>
              <a:ext uri="{FF2B5EF4-FFF2-40B4-BE49-F238E27FC236}">
                <a16:creationId xmlns:a16="http://schemas.microsoft.com/office/drawing/2014/main" id="{572B3FF5-55DA-CD9A-0018-1071A773E0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3891" y="5755792"/>
            <a:ext cx="982413" cy="9122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ign with a person and a toilet&#10;&#10;AI-generated content may be incorrect.">
            <a:extLst>
              <a:ext uri="{FF2B5EF4-FFF2-40B4-BE49-F238E27FC236}">
                <a16:creationId xmlns:a16="http://schemas.microsoft.com/office/drawing/2014/main" id="{1F7DCC91-E933-1429-B4C9-94242BF6B6B8}"/>
              </a:ext>
            </a:extLst>
          </p:cNvPr>
          <p:cNvPicPr>
            <a:picLocks noChangeAspect="1"/>
          </p:cNvPicPr>
          <p:nvPr/>
        </p:nvPicPr>
        <p:blipFill>
          <a:blip r:embed="rId10"/>
          <a:stretch>
            <a:fillRect/>
          </a:stretch>
        </p:blipFill>
        <p:spPr>
          <a:xfrm>
            <a:off x="477624" y="4867731"/>
            <a:ext cx="813096" cy="732025"/>
          </a:xfrm>
          <a:prstGeom prst="rect">
            <a:avLst/>
          </a:prstGeom>
        </p:spPr>
      </p:pic>
      <p:pic>
        <p:nvPicPr>
          <p:cNvPr id="15" name="Picture 14" descr="A blue and green circle with a person throwing a paper in a toilet&#10;&#10;AI-generated content may be incorrect.">
            <a:extLst>
              <a:ext uri="{FF2B5EF4-FFF2-40B4-BE49-F238E27FC236}">
                <a16:creationId xmlns:a16="http://schemas.microsoft.com/office/drawing/2014/main" id="{DD186814-2426-9FD0-E8C4-12E0E60166DA}"/>
              </a:ext>
            </a:extLst>
          </p:cNvPr>
          <p:cNvPicPr>
            <a:picLocks noChangeAspect="1"/>
          </p:cNvPicPr>
          <p:nvPr/>
        </p:nvPicPr>
        <p:blipFill>
          <a:blip r:embed="rId11"/>
          <a:stretch>
            <a:fillRect/>
          </a:stretch>
        </p:blipFill>
        <p:spPr>
          <a:xfrm>
            <a:off x="6589727" y="5691511"/>
            <a:ext cx="899640" cy="915988"/>
          </a:xfrm>
          <a:prstGeom prst="rect">
            <a:avLst/>
          </a:prstGeom>
        </p:spPr>
      </p:pic>
      <p:pic>
        <p:nvPicPr>
          <p:cNvPr id="1028" name="Picture 4">
            <a:extLst>
              <a:ext uri="{FF2B5EF4-FFF2-40B4-BE49-F238E27FC236}">
                <a16:creationId xmlns:a16="http://schemas.microsoft.com/office/drawing/2014/main" id="{4DE7F5AA-A8ED-0D50-544E-DC2582C297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0998" y="5691511"/>
            <a:ext cx="899640" cy="915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1D1C09-714C-DA7D-BEB0-F3284E234E12}"/>
              </a:ext>
            </a:extLst>
          </p:cNvPr>
          <p:cNvSpPr txBox="1"/>
          <p:nvPr/>
        </p:nvSpPr>
        <p:spPr>
          <a:xfrm>
            <a:off x="327558" y="2747286"/>
            <a:ext cx="1457080" cy="430887"/>
          </a:xfrm>
          <a:prstGeom prst="rect">
            <a:avLst/>
          </a:prstGeom>
          <a:noFill/>
        </p:spPr>
        <p:txBody>
          <a:bodyPr wrap="square" rtlCol="0">
            <a:spAutoFit/>
          </a:bodyPr>
          <a:lstStyle/>
          <a:p>
            <a:pPr algn="ctr"/>
            <a:r>
              <a:rPr lang="en-GB" sz="1100" b="1" u="sng" dirty="0">
                <a:solidFill>
                  <a:srgbClr val="FF0000"/>
                </a:solidFill>
              </a:rPr>
              <a:t>DRAFT</a:t>
            </a:r>
            <a:r>
              <a:rPr lang="en-GB" sz="1100" dirty="0">
                <a:solidFill>
                  <a:srgbClr val="FF0000"/>
                </a:solidFill>
              </a:rPr>
              <a:t> DO NOT FLUSH SYMBOL (ISO)</a:t>
            </a:r>
          </a:p>
        </p:txBody>
      </p:sp>
      <p:sp>
        <p:nvSpPr>
          <p:cNvPr id="6" name="TextBox 5">
            <a:extLst>
              <a:ext uri="{FF2B5EF4-FFF2-40B4-BE49-F238E27FC236}">
                <a16:creationId xmlns:a16="http://schemas.microsoft.com/office/drawing/2014/main" id="{1A5F0520-080E-3BE2-8932-6702A1BA78DE}"/>
              </a:ext>
            </a:extLst>
          </p:cNvPr>
          <p:cNvSpPr txBox="1"/>
          <p:nvPr/>
        </p:nvSpPr>
        <p:spPr>
          <a:xfrm>
            <a:off x="376104" y="5676397"/>
            <a:ext cx="1408534" cy="1015663"/>
          </a:xfrm>
          <a:prstGeom prst="rect">
            <a:avLst/>
          </a:prstGeom>
          <a:noFill/>
        </p:spPr>
        <p:txBody>
          <a:bodyPr wrap="square" rtlCol="0">
            <a:spAutoFit/>
          </a:bodyPr>
          <a:lstStyle/>
          <a:p>
            <a:r>
              <a:rPr lang="en-GB" sz="1200" b="1" u="sng" dirty="0">
                <a:solidFill>
                  <a:srgbClr val="FF0000"/>
                </a:solidFill>
              </a:rPr>
              <a:t>Promotion</a:t>
            </a:r>
            <a:r>
              <a:rPr lang="en-GB" sz="1200" b="1" dirty="0">
                <a:solidFill>
                  <a:srgbClr val="FF0000"/>
                </a:solidFill>
              </a:rPr>
              <a:t> or  </a:t>
            </a:r>
            <a:r>
              <a:rPr lang="en-GB" sz="1200" b="1" u="sng" dirty="0">
                <a:solidFill>
                  <a:srgbClr val="FF0000"/>
                </a:solidFill>
              </a:rPr>
              <a:t>messaging</a:t>
            </a:r>
            <a:r>
              <a:rPr lang="en-GB" sz="1200" b="1" dirty="0">
                <a:solidFill>
                  <a:srgbClr val="FF0000"/>
                </a:solidFill>
              </a:rPr>
              <a:t>  for potential educational purposes  ?</a:t>
            </a:r>
          </a:p>
        </p:txBody>
      </p:sp>
    </p:spTree>
    <p:extLst>
      <p:ext uri="{BB962C8B-B14F-4D97-AF65-F5344CB8AC3E}">
        <p14:creationId xmlns:p14="http://schemas.microsoft.com/office/powerpoint/2010/main" val="1168240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5625-AE77-331A-58BA-A62F3C7E4C07}"/>
              </a:ext>
            </a:extLst>
          </p:cNvPr>
          <p:cNvSpPr>
            <a:spLocks noGrp="1"/>
          </p:cNvSpPr>
          <p:nvPr>
            <p:ph type="title"/>
          </p:nvPr>
        </p:nvSpPr>
        <p:spPr/>
        <p:txBody>
          <a:bodyPr>
            <a:normAutofit fontScale="90000"/>
          </a:bodyPr>
          <a:lstStyle/>
          <a:p>
            <a:r>
              <a:rPr lang="en-GB" sz="2800" dirty="0"/>
              <a:t>Useful training courses- getting to know some key </a:t>
            </a:r>
            <a:r>
              <a:rPr lang="en-GB" sz="2800" b="1" dirty="0">
                <a:highlight>
                  <a:srgbClr val="FFFF00"/>
                </a:highlight>
              </a:rPr>
              <a:t>stakeholder</a:t>
            </a:r>
            <a:r>
              <a:rPr lang="en-GB" sz="2800" dirty="0"/>
              <a:t> processes and issues .</a:t>
            </a:r>
            <a:br>
              <a:rPr lang="en-GB" sz="2800" dirty="0"/>
            </a:br>
            <a:r>
              <a:rPr lang="en-GB" sz="2800" dirty="0"/>
              <a:t>Take home: </a:t>
            </a:r>
            <a:r>
              <a:rPr lang="en-GB" sz="2800" i="1" dirty="0">
                <a:solidFill>
                  <a:srgbClr val="FF0000"/>
                </a:solidFill>
              </a:rPr>
              <a:t>Be willing to learn &amp; work together</a:t>
            </a:r>
            <a:r>
              <a:rPr lang="en-GB" sz="2800" dirty="0"/>
              <a:t>.</a:t>
            </a:r>
          </a:p>
        </p:txBody>
      </p:sp>
      <p:sp>
        <p:nvSpPr>
          <p:cNvPr id="3" name="TextBox 2">
            <a:extLst>
              <a:ext uri="{FF2B5EF4-FFF2-40B4-BE49-F238E27FC236}">
                <a16:creationId xmlns:a16="http://schemas.microsoft.com/office/drawing/2014/main" id="{C6B95491-F9B5-6ED5-9C8F-9C8B1C0AA976}"/>
              </a:ext>
            </a:extLst>
          </p:cNvPr>
          <p:cNvSpPr txBox="1"/>
          <p:nvPr/>
        </p:nvSpPr>
        <p:spPr>
          <a:xfrm>
            <a:off x="457200" y="1423082"/>
            <a:ext cx="8229600" cy="5909310"/>
          </a:xfrm>
          <a:prstGeom prst="rect">
            <a:avLst/>
          </a:prstGeom>
          <a:noFill/>
        </p:spPr>
        <p:txBody>
          <a:bodyPr wrap="square" rtlCol="0">
            <a:spAutoFit/>
          </a:bodyPr>
          <a:lstStyle/>
          <a:p>
            <a:r>
              <a:rPr lang="en-GB" b="1" dirty="0"/>
              <a:t>Chartered Institute  of Water and Environmental Management (CIWEM) </a:t>
            </a:r>
            <a:r>
              <a:rPr lang="en-GB" b="1" dirty="0">
                <a:hlinkClick r:id="rId2"/>
              </a:rPr>
              <a:t>https://www.ciwem.org</a:t>
            </a:r>
            <a:r>
              <a:rPr lang="en-GB" b="1" dirty="0"/>
              <a:t> </a:t>
            </a:r>
          </a:p>
          <a:p>
            <a:pPr marL="285750" indent="-285750">
              <a:buFontTx/>
              <a:buChar char="-"/>
            </a:pPr>
            <a:r>
              <a:rPr lang="en-GB" b="1" dirty="0"/>
              <a:t>Introduction to the UK Water Industry</a:t>
            </a:r>
            <a:r>
              <a:rPr lang="en-GB" dirty="0"/>
              <a:t>.</a:t>
            </a:r>
          </a:p>
          <a:p>
            <a:r>
              <a:rPr lang="en-GB" dirty="0">
                <a:hlinkClick r:id="rId3"/>
              </a:rPr>
              <a:t>https://www.ciwem.org/training/introduction-to-the-uk-water-industry</a:t>
            </a:r>
            <a:r>
              <a:rPr lang="en-GB" dirty="0"/>
              <a:t> </a:t>
            </a:r>
          </a:p>
          <a:p>
            <a:pPr marL="285750" indent="-285750">
              <a:buFontTx/>
              <a:buChar char="-"/>
            </a:pPr>
            <a:r>
              <a:rPr lang="en-GB" b="1" dirty="0"/>
              <a:t>Municipal Wastewater treatment.</a:t>
            </a:r>
          </a:p>
          <a:p>
            <a:r>
              <a:rPr lang="en-GB" dirty="0">
                <a:hlinkClick r:id="rId4"/>
              </a:rPr>
              <a:t>https://www.ciwem.org/training/municipal-waste-water-treatment</a:t>
            </a:r>
            <a:endParaRPr lang="en-GB" dirty="0"/>
          </a:p>
          <a:p>
            <a:pPr marL="285750" indent="-285750">
              <a:buFontTx/>
              <a:buChar char="-"/>
            </a:pPr>
            <a:r>
              <a:rPr lang="en-GB" b="1" dirty="0"/>
              <a:t>Anaerobic Digestion</a:t>
            </a:r>
            <a:r>
              <a:rPr lang="en-GB" dirty="0"/>
              <a:t>.</a:t>
            </a:r>
          </a:p>
          <a:p>
            <a:r>
              <a:rPr lang="en-GB" dirty="0">
                <a:hlinkClick r:id="rId5"/>
              </a:rPr>
              <a:t>https://www.ciwem.org/training/anaerobic-digestion</a:t>
            </a:r>
            <a:endParaRPr lang="en-GB" dirty="0"/>
          </a:p>
          <a:p>
            <a:endParaRPr lang="en-GB" b="1" dirty="0"/>
          </a:p>
          <a:p>
            <a:pPr marL="285750" indent="-285750">
              <a:buFontTx/>
              <a:buChar char="-"/>
            </a:pPr>
            <a:r>
              <a:rPr lang="en-GB" b="1" dirty="0"/>
              <a:t>Sludge Treatment and Management.</a:t>
            </a:r>
          </a:p>
          <a:p>
            <a:r>
              <a:rPr lang="en-GB" dirty="0">
                <a:hlinkClick r:id="rId6"/>
              </a:rPr>
              <a:t>https://www.ciwem.org/training/sludge-treatment-and-management</a:t>
            </a:r>
            <a:r>
              <a:rPr lang="en-GB" dirty="0"/>
              <a:t> </a:t>
            </a:r>
          </a:p>
          <a:p>
            <a:r>
              <a:rPr lang="en-GB" dirty="0"/>
              <a:t>---------------------------------------------------------------------------------------------------------</a:t>
            </a:r>
          </a:p>
          <a:p>
            <a:r>
              <a:rPr lang="en-GB" b="1" dirty="0"/>
              <a:t>Healthcare Infection Society (HIS):</a:t>
            </a:r>
            <a:r>
              <a:rPr lang="en-GB" dirty="0">
                <a:hlinkClick r:id="rId3"/>
              </a:rPr>
              <a:t> </a:t>
            </a:r>
            <a:r>
              <a:rPr lang="en-GB" dirty="0">
                <a:hlinkClick r:id="rId7"/>
              </a:rPr>
              <a:t>https://www.his.org.uk</a:t>
            </a:r>
            <a:r>
              <a:rPr lang="en-GB" dirty="0"/>
              <a:t> </a:t>
            </a:r>
            <a:endParaRPr lang="en-GB" b="1" dirty="0"/>
          </a:p>
          <a:p>
            <a:r>
              <a:rPr lang="en-GB" dirty="0"/>
              <a:t>-Water and Wastewater safety in Healthcare.</a:t>
            </a:r>
          </a:p>
          <a:p>
            <a:r>
              <a:rPr lang="en-GB" dirty="0">
                <a:hlinkClick r:id="rId8"/>
              </a:rPr>
              <a:t>https://www.his.org.uk/training-events/water-safety-in-healthcare</a:t>
            </a:r>
            <a:r>
              <a:rPr lang="en-GB" dirty="0"/>
              <a:t> </a:t>
            </a:r>
          </a:p>
          <a:p>
            <a:r>
              <a:rPr lang="en-GB" b="1" dirty="0">
                <a:solidFill>
                  <a:srgbClr val="FF0000"/>
                </a:solidFill>
              </a:rPr>
              <a:t>MDT- MULTI DISCIPLINARY TEAMS</a:t>
            </a:r>
            <a:r>
              <a:rPr lang="en-GB" dirty="0">
                <a:solidFill>
                  <a:srgbClr val="FF0000"/>
                </a:solidFill>
              </a:rPr>
              <a:t>, Waterless  bathing…</a:t>
            </a:r>
          </a:p>
          <a:p>
            <a:r>
              <a:rPr lang="en-GB" dirty="0"/>
              <a:t>----------------------------------------------------------------------------------------------------------</a:t>
            </a:r>
          </a:p>
          <a:p>
            <a:r>
              <a:rPr lang="en-GB" b="1" dirty="0"/>
              <a:t>Education Centres  at Water/ Sewerage Undertaker establishments</a:t>
            </a:r>
            <a:r>
              <a:rPr lang="en-GB" dirty="0"/>
              <a:t>.</a:t>
            </a:r>
          </a:p>
          <a:p>
            <a:r>
              <a:rPr lang="en-GB" dirty="0"/>
              <a:t>(or workshops/ education hubs) – Targeted  from </a:t>
            </a:r>
            <a:r>
              <a:rPr lang="en-GB" dirty="0">
                <a:solidFill>
                  <a:srgbClr val="FF0000"/>
                </a:solidFill>
                <a:highlight>
                  <a:srgbClr val="FFFF00"/>
                </a:highlight>
              </a:rPr>
              <a:t>Primary school age</a:t>
            </a:r>
            <a:r>
              <a:rPr lang="en-GB" dirty="0">
                <a:highlight>
                  <a:srgbClr val="FFFF00"/>
                </a:highlight>
              </a:rPr>
              <a:t>.  </a:t>
            </a:r>
          </a:p>
          <a:p>
            <a:endParaRPr lang="en-GB" dirty="0"/>
          </a:p>
          <a:p>
            <a:endParaRPr lang="en-GB" dirty="0"/>
          </a:p>
        </p:txBody>
      </p:sp>
    </p:spTree>
    <p:extLst>
      <p:ext uri="{BB962C8B-B14F-4D97-AF65-F5344CB8AC3E}">
        <p14:creationId xmlns:p14="http://schemas.microsoft.com/office/powerpoint/2010/main" val="1930415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photo-147055961-612x612.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647319"/>
          </a:xfrm>
        </p:spPr>
        <p:txBody>
          <a:bodyPr>
            <a:normAutofit/>
          </a:bodyPr>
          <a:lstStyle/>
          <a:p>
            <a:r>
              <a:rPr sz="2400" b="1" dirty="0">
                <a:solidFill>
                  <a:srgbClr val="FF0000"/>
                </a:solidFill>
              </a:rPr>
              <a:t>ISO N545 Proposal</a:t>
            </a:r>
            <a:r>
              <a:rPr lang="en-GB" sz="2400" b="1" dirty="0">
                <a:solidFill>
                  <a:srgbClr val="FF0000"/>
                </a:solidFill>
              </a:rPr>
              <a:t> for a “STANDARD”</a:t>
            </a:r>
            <a:r>
              <a:rPr sz="2400" b="1" dirty="0">
                <a:solidFill>
                  <a:srgbClr val="FF0000"/>
                </a:solidFill>
              </a:rPr>
              <a:t> vs ISO DTS 18671:2025</a:t>
            </a:r>
          </a:p>
        </p:txBody>
      </p:sp>
      <p:graphicFrame>
        <p:nvGraphicFramePr>
          <p:cNvPr id="3" name="Table 2"/>
          <p:cNvGraphicFramePr>
            <a:graphicFrameLocks noGrp="1"/>
          </p:cNvGraphicFramePr>
          <p:nvPr>
            <p:extLst>
              <p:ext uri="{D42A27DB-BD31-4B8C-83A1-F6EECF244321}">
                <p14:modId xmlns:p14="http://schemas.microsoft.com/office/powerpoint/2010/main" val="3717591641"/>
              </p:ext>
            </p:extLst>
          </p:nvPr>
        </p:nvGraphicFramePr>
        <p:xfrm>
          <a:off x="68013" y="1371600"/>
          <a:ext cx="8992859" cy="5107576"/>
        </p:xfrm>
        <a:graphic>
          <a:graphicData uri="http://schemas.openxmlformats.org/drawingml/2006/table">
            <a:tbl>
              <a:tblPr firstRow="1" bandRow="1">
                <a:tableStyleId>{5C22544A-7EE6-4342-B048-85BDC9FD1C3A}</a:tableStyleId>
              </a:tblPr>
              <a:tblGrid>
                <a:gridCol w="1367429">
                  <a:extLst>
                    <a:ext uri="{9D8B030D-6E8A-4147-A177-3AD203B41FA5}">
                      <a16:colId xmlns:a16="http://schemas.microsoft.com/office/drawing/2014/main" val="20000"/>
                    </a:ext>
                  </a:extLst>
                </a:gridCol>
                <a:gridCol w="3103967">
                  <a:extLst>
                    <a:ext uri="{9D8B030D-6E8A-4147-A177-3AD203B41FA5}">
                      <a16:colId xmlns:a16="http://schemas.microsoft.com/office/drawing/2014/main" val="20001"/>
                    </a:ext>
                  </a:extLst>
                </a:gridCol>
                <a:gridCol w="2682725">
                  <a:extLst>
                    <a:ext uri="{9D8B030D-6E8A-4147-A177-3AD203B41FA5}">
                      <a16:colId xmlns:a16="http://schemas.microsoft.com/office/drawing/2014/main" val="20002"/>
                    </a:ext>
                  </a:extLst>
                </a:gridCol>
                <a:gridCol w="1838738">
                  <a:extLst>
                    <a:ext uri="{9D8B030D-6E8A-4147-A177-3AD203B41FA5}">
                      <a16:colId xmlns:a16="http://schemas.microsoft.com/office/drawing/2014/main" val="20003"/>
                    </a:ext>
                  </a:extLst>
                </a:gridCol>
              </a:tblGrid>
              <a:tr h="587828">
                <a:tc>
                  <a:txBody>
                    <a:bodyPr/>
                    <a:lstStyle/>
                    <a:p>
                      <a:pPr algn="ctr"/>
                      <a:r>
                        <a:rPr sz="1200" b="1" dirty="0">
                          <a:solidFill>
                            <a:srgbClr val="FFFFFF"/>
                          </a:solidFill>
                        </a:rPr>
                        <a:t>Aspect</a:t>
                      </a:r>
                    </a:p>
                  </a:txBody>
                  <a:tcPr>
                    <a:solidFill>
                      <a:srgbClr val="4F81BD"/>
                    </a:solidFill>
                  </a:tcPr>
                </a:tc>
                <a:tc>
                  <a:txBody>
                    <a:bodyPr/>
                    <a:lstStyle/>
                    <a:p>
                      <a:pPr algn="ctr"/>
                      <a:r>
                        <a:rPr sz="1200" b="1">
                          <a:solidFill>
                            <a:srgbClr val="FFFFFF"/>
                          </a:solidFill>
                        </a:rPr>
                        <a:t>ISO Form 4 Proposal (N545, 2022)</a:t>
                      </a:r>
                    </a:p>
                  </a:txBody>
                  <a:tcPr>
                    <a:solidFill>
                      <a:srgbClr val="4F81BD"/>
                    </a:solidFill>
                  </a:tcPr>
                </a:tc>
                <a:tc>
                  <a:txBody>
                    <a:bodyPr/>
                    <a:lstStyle/>
                    <a:p>
                      <a:pPr algn="ctr"/>
                      <a:r>
                        <a:rPr sz="1200" b="1">
                          <a:solidFill>
                            <a:srgbClr val="FFFFFF"/>
                          </a:solidFill>
                        </a:rPr>
                        <a:t>ISO DTS 18671:2025</a:t>
                      </a:r>
                    </a:p>
                  </a:txBody>
                  <a:tcPr>
                    <a:solidFill>
                      <a:srgbClr val="4F81BD"/>
                    </a:solidFill>
                  </a:tcPr>
                </a:tc>
                <a:tc>
                  <a:txBody>
                    <a:bodyPr/>
                    <a:lstStyle/>
                    <a:p>
                      <a:pPr algn="ctr"/>
                      <a:r>
                        <a:rPr sz="1200" b="1">
                          <a:solidFill>
                            <a:srgbClr val="FFFFFF"/>
                          </a:solidFill>
                        </a:rPr>
                        <a:t>Differences / Gaps</a:t>
                      </a:r>
                    </a:p>
                  </a:txBody>
                  <a:tcPr>
                    <a:solidFill>
                      <a:srgbClr val="4F81BD"/>
                    </a:solidFill>
                  </a:tcPr>
                </a:tc>
                <a:extLst>
                  <a:ext uri="{0D108BD9-81ED-4DB2-BD59-A6C34878D82A}">
                    <a16:rowId xmlns:a16="http://schemas.microsoft.com/office/drawing/2014/main" val="10000"/>
                  </a:ext>
                </a:extLst>
              </a:tr>
              <a:tr h="587828">
                <a:tc>
                  <a:txBody>
                    <a:bodyPr/>
                    <a:lstStyle/>
                    <a:p>
                      <a:pPr algn="ctr"/>
                      <a:r>
                        <a:rPr sz="1200" dirty="0"/>
                        <a:t>Document type</a:t>
                      </a:r>
                    </a:p>
                  </a:txBody>
                  <a:tcPr/>
                </a:tc>
                <a:tc>
                  <a:txBody>
                    <a:bodyPr/>
                    <a:lstStyle/>
                    <a:p>
                      <a:pPr algn="ctr"/>
                      <a:r>
                        <a:rPr sz="1200" dirty="0"/>
                        <a:t>Full International Standard (IS)</a:t>
                      </a:r>
                    </a:p>
                  </a:txBody>
                  <a:tcPr/>
                </a:tc>
                <a:tc>
                  <a:txBody>
                    <a:bodyPr/>
                    <a:lstStyle/>
                    <a:p>
                      <a:pPr algn="ctr"/>
                      <a:r>
                        <a:rPr sz="1200" dirty="0"/>
                        <a:t>Technical Specification (TS)</a:t>
                      </a:r>
                    </a:p>
                  </a:txBody>
                  <a:tcPr/>
                </a:tc>
                <a:tc>
                  <a:txBody>
                    <a:bodyPr/>
                    <a:lstStyle/>
                    <a:p>
                      <a:pPr algn="ctr"/>
                      <a:r>
                        <a:rPr sz="1200" dirty="0">
                          <a:solidFill>
                            <a:srgbClr val="FFFFFF"/>
                          </a:solidFill>
                        </a:rPr>
                        <a:t>IS not achieved – lower-status deliverable</a:t>
                      </a:r>
                    </a:p>
                  </a:txBody>
                  <a:tcPr>
                    <a:solidFill>
                      <a:srgbClr val="C00000"/>
                    </a:solidFill>
                  </a:tcPr>
                </a:tc>
                <a:extLst>
                  <a:ext uri="{0D108BD9-81ED-4DB2-BD59-A6C34878D82A}">
                    <a16:rowId xmlns:a16="http://schemas.microsoft.com/office/drawing/2014/main" val="10001"/>
                  </a:ext>
                </a:extLst>
              </a:tr>
              <a:tr h="587828">
                <a:tc>
                  <a:txBody>
                    <a:bodyPr/>
                    <a:lstStyle/>
                    <a:p>
                      <a:pPr algn="ctr"/>
                      <a:r>
                        <a:rPr sz="1200"/>
                        <a:t>Title / Scope</a:t>
                      </a:r>
                    </a:p>
                  </a:txBody>
                  <a:tcPr/>
                </a:tc>
                <a:tc>
                  <a:txBody>
                    <a:bodyPr/>
                    <a:lstStyle/>
                    <a:p>
                      <a:pPr algn="ctr"/>
                      <a:r>
                        <a:rPr lang="en-GB" sz="1200" dirty="0"/>
                        <a:t>“</a:t>
                      </a:r>
                      <a:r>
                        <a:rPr sz="1200" dirty="0"/>
                        <a:t>Method for determining products </a:t>
                      </a:r>
                      <a:r>
                        <a:rPr sz="1200" dirty="0">
                          <a:solidFill>
                            <a:srgbClr val="FF0000"/>
                          </a:solidFill>
                        </a:rPr>
                        <a:t>suitable </a:t>
                      </a:r>
                      <a:r>
                        <a:rPr sz="1200" dirty="0"/>
                        <a:t>to be</a:t>
                      </a:r>
                      <a:r>
                        <a:rPr sz="1200" dirty="0">
                          <a:solidFill>
                            <a:srgbClr val="FF0000"/>
                          </a:solidFill>
                        </a:rPr>
                        <a:t> flushed </a:t>
                      </a:r>
                      <a:r>
                        <a:rPr sz="1200" dirty="0"/>
                        <a:t>down a </a:t>
                      </a:r>
                      <a:r>
                        <a:rPr sz="1200" dirty="0">
                          <a:solidFill>
                            <a:srgbClr val="FF0000"/>
                          </a:solidFill>
                        </a:rPr>
                        <a:t>domestic toilet </a:t>
                      </a:r>
                      <a:r>
                        <a:rPr sz="1200" dirty="0"/>
                        <a:t>and establishment of appropriate labelling requirements</a:t>
                      </a:r>
                      <a:r>
                        <a:rPr lang="en-GB" sz="1200" dirty="0"/>
                        <a:t>"</a:t>
                      </a:r>
                      <a:r>
                        <a:rPr sz="1200" dirty="0"/>
                        <a:t>. Broad coverage of bathroom products (excl. toilet paper).</a:t>
                      </a:r>
                    </a:p>
                  </a:txBody>
                  <a:tcPr/>
                </a:tc>
                <a:tc>
                  <a:txBody>
                    <a:bodyPr/>
                    <a:lstStyle/>
                    <a:p>
                      <a:pPr algn="ctr"/>
                      <a:r>
                        <a:rPr lang="en-GB" sz="1200" dirty="0"/>
                        <a:t>“</a:t>
                      </a:r>
                      <a:r>
                        <a:rPr sz="1200" dirty="0"/>
                        <a:t>Test methodologies for assessing </a:t>
                      </a:r>
                      <a:r>
                        <a:rPr sz="1200" dirty="0">
                          <a:solidFill>
                            <a:srgbClr val="FF0000"/>
                          </a:solidFill>
                        </a:rPr>
                        <a:t>wet wipes and moist toilet tissue</a:t>
                      </a:r>
                      <a:r>
                        <a:rPr lang="en-GB" sz="1200" dirty="0"/>
                        <a:t> </a:t>
                      </a:r>
                      <a:r>
                        <a:rPr lang="en-GB" sz="1200" dirty="0">
                          <a:solidFill>
                            <a:srgbClr val="FF0000"/>
                          </a:solidFill>
                        </a:rPr>
                        <a:t>compatibility</a:t>
                      </a:r>
                      <a:r>
                        <a:rPr lang="en-GB" sz="1200" dirty="0"/>
                        <a:t> with waste water  collection and treatment systems and appropriate labelling”</a:t>
                      </a:r>
                      <a:r>
                        <a:rPr sz="1200" dirty="0"/>
                        <a:t>. Narrow scope.</a:t>
                      </a:r>
                    </a:p>
                  </a:txBody>
                  <a:tcPr/>
                </a:tc>
                <a:tc>
                  <a:txBody>
                    <a:bodyPr/>
                    <a:lstStyle/>
                    <a:p>
                      <a:pPr algn="ctr"/>
                      <a:r>
                        <a:rPr sz="1200" dirty="0">
                          <a:solidFill>
                            <a:srgbClr val="000000"/>
                          </a:solidFill>
                        </a:rPr>
                        <a:t>Scope narrowed – excludes many bathroom products</a:t>
                      </a:r>
                    </a:p>
                  </a:txBody>
                  <a:tcPr>
                    <a:solidFill>
                      <a:srgbClr val="FFC000"/>
                    </a:solidFill>
                  </a:tcPr>
                </a:tc>
                <a:extLst>
                  <a:ext uri="{0D108BD9-81ED-4DB2-BD59-A6C34878D82A}">
                    <a16:rowId xmlns:a16="http://schemas.microsoft.com/office/drawing/2014/main" val="10002"/>
                  </a:ext>
                </a:extLst>
              </a:tr>
              <a:tr h="587828">
                <a:tc>
                  <a:txBody>
                    <a:bodyPr/>
                    <a:lstStyle/>
                    <a:p>
                      <a:pPr algn="ctr"/>
                      <a:r>
                        <a:rPr sz="1200"/>
                        <a:t>Objective</a:t>
                      </a:r>
                    </a:p>
                  </a:txBody>
                  <a:tcPr/>
                </a:tc>
                <a:tc>
                  <a:txBody>
                    <a:bodyPr/>
                    <a:lstStyle/>
                    <a:p>
                      <a:pPr algn="ctr"/>
                      <a:r>
                        <a:rPr sz="1200" dirty="0"/>
                        <a:t>Define flushability criteria + establish global labelling requirements.</a:t>
                      </a:r>
                    </a:p>
                  </a:txBody>
                  <a:tcPr/>
                </a:tc>
                <a:tc>
                  <a:txBody>
                    <a:bodyPr/>
                    <a:lstStyle/>
                    <a:p>
                      <a:pPr algn="ctr"/>
                      <a:r>
                        <a:rPr sz="1200" dirty="0">
                          <a:solidFill>
                            <a:srgbClr val="FF0000"/>
                          </a:solidFill>
                        </a:rPr>
                        <a:t>Describes existing methodologies; guidance on labelling.</a:t>
                      </a:r>
                    </a:p>
                  </a:txBody>
                  <a:tcPr/>
                </a:tc>
                <a:tc>
                  <a:txBody>
                    <a:bodyPr/>
                    <a:lstStyle/>
                    <a:p>
                      <a:pPr algn="ctr"/>
                      <a:r>
                        <a:rPr sz="1200" dirty="0">
                          <a:solidFill>
                            <a:srgbClr val="FFFFFF"/>
                          </a:solidFill>
                        </a:rPr>
                        <a:t>No </a:t>
                      </a:r>
                      <a:r>
                        <a:rPr sz="1200" dirty="0" err="1">
                          <a:solidFill>
                            <a:srgbClr val="FFFFFF"/>
                          </a:solidFill>
                        </a:rPr>
                        <a:t>harmonised</a:t>
                      </a:r>
                      <a:r>
                        <a:rPr sz="1200" dirty="0">
                          <a:solidFill>
                            <a:srgbClr val="FFFFFF"/>
                          </a:solidFill>
                        </a:rPr>
                        <a:t> methodology; multiple regional methods remain</a:t>
                      </a:r>
                    </a:p>
                  </a:txBody>
                  <a:tcPr>
                    <a:solidFill>
                      <a:srgbClr val="C00000"/>
                    </a:solidFill>
                  </a:tcPr>
                </a:tc>
                <a:extLst>
                  <a:ext uri="{0D108BD9-81ED-4DB2-BD59-A6C34878D82A}">
                    <a16:rowId xmlns:a16="http://schemas.microsoft.com/office/drawing/2014/main" val="10003"/>
                  </a:ext>
                </a:extLst>
              </a:tr>
              <a:tr h="587828">
                <a:tc>
                  <a:txBody>
                    <a:bodyPr/>
                    <a:lstStyle/>
                    <a:p>
                      <a:pPr algn="ctr"/>
                      <a:r>
                        <a:rPr sz="1200"/>
                        <a:t>Testing approach</a:t>
                      </a:r>
                    </a:p>
                  </a:txBody>
                  <a:tcPr/>
                </a:tc>
                <a:tc>
                  <a:txBody>
                    <a:bodyPr/>
                    <a:lstStyle/>
                    <a:p>
                      <a:pPr algn="ctr"/>
                      <a:r>
                        <a:rPr sz="1200" dirty="0"/>
                        <a:t>Unified ISO test suite (</a:t>
                      </a:r>
                      <a:r>
                        <a:rPr sz="1200" dirty="0" err="1"/>
                        <a:t>drainline</a:t>
                      </a:r>
                      <a:r>
                        <a:rPr sz="1200" dirty="0"/>
                        <a:t> clearance, pump, disintegration, settling, biodegradation).</a:t>
                      </a:r>
                    </a:p>
                  </a:txBody>
                  <a:tcPr/>
                </a:tc>
                <a:tc>
                  <a:txBody>
                    <a:bodyPr/>
                    <a:lstStyle/>
                    <a:p>
                      <a:pPr algn="ctr"/>
                      <a:r>
                        <a:rPr sz="1200" dirty="0"/>
                        <a:t>References existing regional methodologies (GD4, UK WIS, AS/NZS, UNE). No single protocol.</a:t>
                      </a:r>
                      <a:r>
                        <a:rPr lang="en-GB" sz="1200" dirty="0"/>
                        <a:t> </a:t>
                      </a:r>
                      <a:r>
                        <a:rPr lang="en-GB" sz="1200" dirty="0">
                          <a:solidFill>
                            <a:srgbClr val="FF0000"/>
                          </a:solidFill>
                        </a:rPr>
                        <a:t>A catalogue</a:t>
                      </a:r>
                      <a:r>
                        <a:rPr lang="en-GB" sz="1200" dirty="0"/>
                        <a:t>.</a:t>
                      </a:r>
                      <a:endParaRPr sz="1200" dirty="0"/>
                    </a:p>
                  </a:txBody>
                  <a:tcPr/>
                </a:tc>
                <a:tc>
                  <a:txBody>
                    <a:bodyPr/>
                    <a:lstStyle/>
                    <a:p>
                      <a:pPr algn="ctr"/>
                      <a:r>
                        <a:rPr sz="1200" dirty="0">
                          <a:solidFill>
                            <a:srgbClr val="000000"/>
                          </a:solidFill>
                        </a:rPr>
                        <a:t>Did not consolidate into one global test method</a:t>
                      </a:r>
                    </a:p>
                  </a:txBody>
                  <a:tcPr>
                    <a:solidFill>
                      <a:srgbClr val="FFC000"/>
                    </a:solidFill>
                  </a:tcPr>
                </a:tc>
                <a:extLst>
                  <a:ext uri="{0D108BD9-81ED-4DB2-BD59-A6C34878D82A}">
                    <a16:rowId xmlns:a16="http://schemas.microsoft.com/office/drawing/2014/main" val="10004"/>
                  </a:ext>
                </a:extLst>
              </a:tr>
              <a:tr h="587828">
                <a:tc>
                  <a:txBody>
                    <a:bodyPr/>
                    <a:lstStyle/>
                    <a:p>
                      <a:pPr algn="ctr"/>
                      <a:r>
                        <a:rPr sz="1200"/>
                        <a:t>Labelling</a:t>
                      </a:r>
                    </a:p>
                  </a:txBody>
                  <a:tcPr/>
                </a:tc>
                <a:tc>
                  <a:txBody>
                    <a:bodyPr/>
                    <a:lstStyle/>
                    <a:p>
                      <a:pPr algn="ctr"/>
                      <a:r>
                        <a:rPr sz="1200" dirty="0"/>
                        <a:t> ISO-based labelling (flushable</a:t>
                      </a:r>
                      <a:r>
                        <a:rPr lang="en-GB" sz="1200" dirty="0"/>
                        <a:t>&amp; </a:t>
                      </a:r>
                      <a:r>
                        <a:rPr sz="1200" dirty="0"/>
                        <a:t>non-flushable).</a:t>
                      </a:r>
                    </a:p>
                  </a:txBody>
                  <a:tcPr/>
                </a:tc>
                <a:tc>
                  <a:txBody>
                    <a:bodyPr/>
                    <a:lstStyle/>
                    <a:p>
                      <a:pPr algn="ctr"/>
                      <a:r>
                        <a:rPr sz="1200" dirty="0"/>
                        <a:t>Guidance and examples (Annex A). Relies on local/national rules.</a:t>
                      </a:r>
                      <a:r>
                        <a:rPr lang="en-GB" sz="1200" dirty="0"/>
                        <a:t> </a:t>
                      </a:r>
                      <a:r>
                        <a:rPr lang="en-GB" sz="1200" dirty="0">
                          <a:solidFill>
                            <a:srgbClr val="FF0000"/>
                          </a:solidFill>
                        </a:rPr>
                        <a:t>Only a DNF logo published.</a:t>
                      </a:r>
                      <a:endParaRPr sz="1200" dirty="0">
                        <a:solidFill>
                          <a:srgbClr val="FF0000"/>
                        </a:solidFill>
                      </a:endParaRPr>
                    </a:p>
                  </a:txBody>
                  <a:tcPr/>
                </a:tc>
                <a:tc>
                  <a:txBody>
                    <a:bodyPr/>
                    <a:lstStyle/>
                    <a:p>
                      <a:pPr algn="ctr"/>
                      <a:r>
                        <a:rPr sz="1200" dirty="0">
                          <a:solidFill>
                            <a:srgbClr val="FFFFFF"/>
                          </a:solidFill>
                        </a:rPr>
                        <a:t> </a:t>
                      </a:r>
                      <a:r>
                        <a:rPr lang="en-GB" sz="1200" dirty="0">
                          <a:solidFill>
                            <a:srgbClr val="FFFFFF"/>
                          </a:solidFill>
                        </a:rPr>
                        <a:t>L</a:t>
                      </a:r>
                      <a:r>
                        <a:rPr sz="1200" dirty="0" err="1">
                          <a:solidFill>
                            <a:srgbClr val="FFFFFF"/>
                          </a:solidFill>
                        </a:rPr>
                        <a:t>abelling</a:t>
                      </a:r>
                      <a:r>
                        <a:rPr sz="1200" dirty="0">
                          <a:solidFill>
                            <a:srgbClr val="FFFFFF"/>
                          </a:solidFill>
                        </a:rPr>
                        <a:t> standard – only recommendations</a:t>
                      </a:r>
                    </a:p>
                  </a:txBody>
                  <a:tcPr>
                    <a:solidFill>
                      <a:srgbClr val="C00000"/>
                    </a:solidFill>
                  </a:tcPr>
                </a:tc>
                <a:extLst>
                  <a:ext uri="{0D108BD9-81ED-4DB2-BD59-A6C34878D82A}">
                    <a16:rowId xmlns:a16="http://schemas.microsoft.com/office/drawing/2014/main" val="10005"/>
                  </a:ext>
                </a:extLst>
              </a:tr>
              <a:tr h="587832">
                <a:tc>
                  <a:txBody>
                    <a:bodyPr/>
                    <a:lstStyle/>
                    <a:p>
                      <a:pPr algn="ctr"/>
                      <a:r>
                        <a:rPr sz="1200" dirty="0"/>
                        <a:t>Outcome for stakeholders</a:t>
                      </a:r>
                    </a:p>
                  </a:txBody>
                  <a:tcPr/>
                </a:tc>
                <a:tc>
                  <a:txBody>
                    <a:bodyPr/>
                    <a:lstStyle/>
                    <a:p>
                      <a:pPr algn="ctr"/>
                      <a:r>
                        <a:rPr sz="1200"/>
                        <a:t>Global harmonisation, clarity for manufacturers, utilities, regulators and consumers.</a:t>
                      </a:r>
                    </a:p>
                  </a:txBody>
                  <a:tcPr/>
                </a:tc>
                <a:tc>
                  <a:txBody>
                    <a:bodyPr/>
                    <a:lstStyle/>
                    <a:p>
                      <a:pPr algn="ctr"/>
                      <a:r>
                        <a:rPr sz="1200" dirty="0">
                          <a:solidFill>
                            <a:srgbClr val="FF0000"/>
                          </a:solidFill>
                        </a:rPr>
                        <a:t>Reference framework</a:t>
                      </a:r>
                      <a:r>
                        <a:rPr sz="1200" dirty="0"/>
                        <a:t>; </a:t>
                      </a:r>
                      <a:r>
                        <a:rPr lang="en-GB" sz="1200" dirty="0"/>
                        <a:t>Snapshot of methodologies , </a:t>
                      </a:r>
                      <a:r>
                        <a:rPr lang="en-GB" sz="1200" dirty="0">
                          <a:solidFill>
                            <a:srgbClr val="FF0000"/>
                          </a:solidFill>
                        </a:rPr>
                        <a:t>Academic Interest </a:t>
                      </a:r>
                      <a:r>
                        <a:rPr lang="en-GB" sz="1200" dirty="0"/>
                        <a:t>.R</a:t>
                      </a:r>
                      <a:r>
                        <a:rPr sz="1200" dirty="0" err="1"/>
                        <a:t>egional</a:t>
                      </a:r>
                      <a:r>
                        <a:rPr sz="1200" dirty="0"/>
                        <a:t> choice of methodology.</a:t>
                      </a:r>
                      <a:r>
                        <a:rPr lang="en-GB" sz="1200" dirty="0"/>
                        <a:t> </a:t>
                      </a:r>
                      <a:r>
                        <a:rPr lang="en-GB" sz="1200" b="1" dirty="0">
                          <a:solidFill>
                            <a:srgbClr val="FF0000"/>
                          </a:solidFill>
                        </a:rPr>
                        <a:t>Possible stepping stone  </a:t>
                      </a:r>
                      <a:r>
                        <a:rPr lang="en-GB" sz="1200" dirty="0"/>
                        <a:t>to a standard in the future…</a:t>
                      </a:r>
                      <a:endParaRPr sz="1200" dirty="0"/>
                    </a:p>
                  </a:txBody>
                  <a:tcPr/>
                </a:tc>
                <a:tc>
                  <a:txBody>
                    <a:bodyPr/>
                    <a:lstStyle/>
                    <a:p>
                      <a:pPr algn="ctr"/>
                      <a:r>
                        <a:rPr sz="1200" dirty="0">
                          <a:solidFill>
                            <a:srgbClr val="FFFFFF"/>
                          </a:solidFill>
                        </a:rPr>
                        <a:t>No global </a:t>
                      </a:r>
                      <a:r>
                        <a:rPr sz="1200" dirty="0" err="1">
                          <a:solidFill>
                            <a:srgbClr val="FFFFFF"/>
                          </a:solidFill>
                        </a:rPr>
                        <a:t>harmonisation</a:t>
                      </a:r>
                      <a:r>
                        <a:rPr sz="1200" dirty="0">
                          <a:solidFill>
                            <a:srgbClr val="FFFFFF"/>
                          </a:solidFill>
                        </a:rPr>
                        <a:t>; fragmentation remains</a:t>
                      </a:r>
                    </a:p>
                  </a:txBody>
                  <a:tcPr>
                    <a:solidFill>
                      <a:srgbClr val="C00000"/>
                    </a:solid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5A814CF4-A024-3ACC-B6AB-22B82DB2EC00}"/>
              </a:ext>
            </a:extLst>
          </p:cNvPr>
          <p:cNvSpPr txBox="1"/>
          <p:nvPr/>
        </p:nvSpPr>
        <p:spPr>
          <a:xfrm>
            <a:off x="952185" y="6479176"/>
            <a:ext cx="7662823" cy="369332"/>
          </a:xfrm>
          <a:prstGeom prst="rect">
            <a:avLst/>
          </a:prstGeom>
          <a:noFill/>
        </p:spPr>
        <p:txBody>
          <a:bodyPr wrap="square" rtlCol="0">
            <a:spAutoFit/>
          </a:bodyPr>
          <a:lstStyle/>
          <a:p>
            <a:pPr algn="ctr"/>
            <a:r>
              <a:rPr lang="en-GB" b="1" dirty="0">
                <a:solidFill>
                  <a:srgbClr val="FF0000"/>
                </a:solidFill>
              </a:rPr>
              <a:t>None the less Technical specification – still a</a:t>
            </a:r>
            <a:r>
              <a:rPr lang="en-GB" b="1" u="sng" dirty="0">
                <a:solidFill>
                  <a:srgbClr val="FF0000"/>
                </a:solidFill>
              </a:rPr>
              <a:t> USEFUL </a:t>
            </a:r>
            <a:r>
              <a:rPr lang="en-GB" b="1" dirty="0">
                <a:solidFill>
                  <a:srgbClr val="FF0000"/>
                </a:solidFill>
              </a:rPr>
              <a:t>document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284" y="182880"/>
            <a:ext cx="7631448" cy="338554"/>
          </a:xfrm>
          <a:prstGeom prst="rect">
            <a:avLst/>
          </a:prstGeom>
          <a:noFill/>
        </p:spPr>
        <p:txBody>
          <a:bodyPr wrap="none">
            <a:spAutoFit/>
          </a:bodyPr>
          <a:lstStyle/>
          <a:p>
            <a:pPr algn="ctr">
              <a:defRPr sz="2400" b="1"/>
            </a:pPr>
            <a:r>
              <a:rPr lang="en-GB" sz="1600" i="1" dirty="0">
                <a:solidFill>
                  <a:srgbClr val="FF0000"/>
                </a:solidFill>
              </a:rPr>
              <a:t>Approximate</a:t>
            </a:r>
            <a:r>
              <a:rPr lang="en-GB" sz="1600" dirty="0"/>
              <a:t> </a:t>
            </a:r>
            <a:r>
              <a:rPr sz="1600" dirty="0"/>
              <a:t>ISO DTS Submission &amp; Approval Process Timeline</a:t>
            </a:r>
            <a:r>
              <a:rPr lang="en-GB" sz="1600" dirty="0"/>
              <a:t> and</a:t>
            </a:r>
            <a:r>
              <a:rPr lang="en-GB" sz="1600" dirty="0">
                <a:solidFill>
                  <a:srgbClr val="FF0000"/>
                </a:solidFill>
              </a:rPr>
              <a:t> </a:t>
            </a:r>
            <a:r>
              <a:rPr lang="en-GB" sz="1600" i="1" dirty="0">
                <a:solidFill>
                  <a:srgbClr val="FF0000"/>
                </a:solidFill>
              </a:rPr>
              <a:t>potential</a:t>
            </a:r>
            <a:r>
              <a:rPr lang="en-GB" sz="1600" dirty="0">
                <a:solidFill>
                  <a:srgbClr val="FF0000"/>
                </a:solidFill>
              </a:rPr>
              <a:t> </a:t>
            </a:r>
            <a:r>
              <a:rPr lang="en-GB" sz="1600" dirty="0"/>
              <a:t>next stages</a:t>
            </a:r>
            <a:endParaRPr sz="1600" dirty="0"/>
          </a:p>
        </p:txBody>
      </p:sp>
      <p:sp>
        <p:nvSpPr>
          <p:cNvPr id="3" name="Rectangle 2"/>
          <p:cNvSpPr/>
          <p:nvPr/>
        </p:nvSpPr>
        <p:spPr>
          <a:xfrm>
            <a:off x="457200" y="2743200"/>
            <a:ext cx="822960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203568" y="640080"/>
            <a:ext cx="1609969" cy="1231106"/>
          </a:xfrm>
          <a:prstGeom prst="rect">
            <a:avLst/>
          </a:prstGeom>
          <a:ln>
            <a:solidFill>
              <a:srgbClr val="FFFFFF"/>
            </a:solidFill>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dirty="0"/>
              <a:t>01 Jul 2025</a:t>
            </a:r>
          </a:p>
          <a:p>
            <a:pPr algn="ctr">
              <a:defRPr sz="1100"/>
            </a:pPr>
            <a:r>
              <a:rPr dirty="0"/>
              <a:t>(</a:t>
            </a:r>
            <a:r>
              <a:rPr dirty="0">
                <a:solidFill>
                  <a:srgbClr val="FF0000"/>
                </a:solidFill>
              </a:rPr>
              <a:t>Delayed</a:t>
            </a:r>
            <a:r>
              <a:rPr dirty="0"/>
              <a:t>) : DTS Submission to ISO (</a:t>
            </a:r>
            <a:r>
              <a:rPr dirty="0">
                <a:highlight>
                  <a:srgbClr val="FFFF00"/>
                </a:highlight>
              </a:rPr>
              <a:t>Awaiting TC145 approval</a:t>
            </a:r>
            <a:r>
              <a:rPr lang="en-GB" dirty="0">
                <a:highlight>
                  <a:srgbClr val="FFFF00"/>
                </a:highlight>
              </a:rPr>
              <a:t> </a:t>
            </a:r>
            <a:r>
              <a:rPr dirty="0">
                <a:highlight>
                  <a:srgbClr val="FFFF00"/>
                </a:highlight>
              </a:rPr>
              <a:t>of DNF logo</a:t>
            </a:r>
            <a:r>
              <a:rPr dirty="0"/>
              <a:t>)</a:t>
            </a:r>
          </a:p>
        </p:txBody>
      </p:sp>
      <p:cxnSp>
        <p:nvCxnSpPr>
          <p:cNvPr id="5" name="Connector 4"/>
          <p:cNvCxnSpPr/>
          <p:nvPr/>
        </p:nvCxnSpPr>
        <p:spPr>
          <a:xfrm flipV="1">
            <a:off x="1828800" y="1828800"/>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97722" y="3702941"/>
            <a:ext cx="1438031" cy="1061829"/>
          </a:xfrm>
          <a:prstGeom prst="rect">
            <a:avLst/>
          </a:prstGeo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dirty="0"/>
              <a:t>12 Nov 2025</a:t>
            </a:r>
          </a:p>
          <a:p>
            <a:pPr algn="ctr">
              <a:defRPr sz="1100"/>
            </a:pPr>
            <a:r>
              <a:rPr lang="en-GB" dirty="0">
                <a:solidFill>
                  <a:srgbClr val="FF0000"/>
                </a:solidFill>
              </a:rPr>
              <a:t>Original t</a:t>
            </a:r>
            <a:r>
              <a:rPr dirty="0" err="1">
                <a:solidFill>
                  <a:srgbClr val="FF0000"/>
                </a:solidFill>
              </a:rPr>
              <a:t>arget</a:t>
            </a:r>
            <a:r>
              <a:rPr dirty="0"/>
              <a:t> for </a:t>
            </a:r>
            <a:r>
              <a:rPr dirty="0" err="1"/>
              <a:t>finalisation</a:t>
            </a:r>
            <a:r>
              <a:rPr dirty="0"/>
              <a:t> (timeline may slip slightly)</a:t>
            </a:r>
          </a:p>
        </p:txBody>
      </p:sp>
      <p:cxnSp>
        <p:nvCxnSpPr>
          <p:cNvPr id="7" name="Connector 6"/>
          <p:cNvCxnSpPr/>
          <p:nvPr/>
        </p:nvCxnSpPr>
        <p:spPr>
          <a:xfrm>
            <a:off x="3016738" y="2765871"/>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29556" y="645925"/>
            <a:ext cx="1609963" cy="1231106"/>
          </a:xfrm>
          <a:prstGeom prst="rect">
            <a:avLst/>
          </a:prstGeom>
          <a:effectLst>
            <a:outerShdw blurRad="40000" dist="20000" dir="5400000" rotWithShape="0">
              <a:srgbClr val="000000">
                <a:alpha val="38000"/>
              </a:srgbClr>
            </a:outerShdw>
            <a:softEdge rad="508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dirty="0"/>
              <a:t>01 Mar 2026</a:t>
            </a:r>
          </a:p>
          <a:p>
            <a:pPr algn="ctr">
              <a:defRPr sz="1100"/>
            </a:pPr>
            <a:r>
              <a:rPr dirty="0">
                <a:solidFill>
                  <a:srgbClr val="FF0000"/>
                </a:solidFill>
              </a:rPr>
              <a:t>After vote </a:t>
            </a:r>
            <a:r>
              <a:rPr dirty="0"/>
              <a:t>(if approved) ISO TC224 WG 10 to meet to discuss future scope of work</a:t>
            </a:r>
          </a:p>
        </p:txBody>
      </p:sp>
      <p:cxnSp>
        <p:nvCxnSpPr>
          <p:cNvPr id="9" name="Connector 8"/>
          <p:cNvCxnSpPr/>
          <p:nvPr/>
        </p:nvCxnSpPr>
        <p:spPr>
          <a:xfrm flipV="1">
            <a:off x="5486400" y="1828800"/>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439877" y="3680271"/>
            <a:ext cx="1750646" cy="1738938"/>
          </a:xfrm>
          <a:prstGeom prst="rect">
            <a:avLst/>
          </a:prstGeo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dirty="0"/>
              <a:t>01 Sep 2026</a:t>
            </a:r>
          </a:p>
          <a:p>
            <a:pPr algn="ctr">
              <a:defRPr sz="1100"/>
            </a:pPr>
            <a:r>
              <a:rPr dirty="0"/>
              <a:t>ISOTC224WG10 would enter </a:t>
            </a:r>
            <a:r>
              <a:rPr dirty="0">
                <a:solidFill>
                  <a:srgbClr val="FF0000"/>
                </a:solidFill>
              </a:rPr>
              <a:t>"hibernation</a:t>
            </a:r>
            <a:r>
              <a:rPr dirty="0"/>
              <a:t>"  if a scope of a future work package could not be agreed  </a:t>
            </a:r>
            <a:r>
              <a:rPr dirty="0">
                <a:solidFill>
                  <a:srgbClr val="FF0000"/>
                </a:solidFill>
              </a:rPr>
              <a:t>6 months post publication of  the Technical specification</a:t>
            </a:r>
          </a:p>
        </p:txBody>
      </p:sp>
      <p:cxnSp>
        <p:nvCxnSpPr>
          <p:cNvPr id="11" name="Connector 10"/>
          <p:cNvCxnSpPr/>
          <p:nvPr/>
        </p:nvCxnSpPr>
        <p:spPr>
          <a:xfrm>
            <a:off x="7315200" y="2743200"/>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CE6D41C-E313-C386-6EE5-6EB9E1F26F34}"/>
              </a:ext>
            </a:extLst>
          </p:cNvPr>
          <p:cNvSpPr txBox="1"/>
          <p:nvPr/>
        </p:nvSpPr>
        <p:spPr>
          <a:xfrm>
            <a:off x="3852984" y="2839929"/>
            <a:ext cx="1438031" cy="769441"/>
          </a:xfrm>
          <a:prstGeom prst="rect">
            <a:avLst/>
          </a:prstGeom>
          <a:effectLst>
            <a:outerShdw blurRad="40000" dist="23000" dir="5400000" rotWithShape="0">
              <a:srgbClr val="000000">
                <a:alpha val="35000"/>
              </a:srgbClr>
            </a:outerShdw>
            <a:softEdge rad="6350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sz="1100" dirty="0">
                <a:solidFill>
                  <a:schemeClr val="tx1"/>
                </a:solidFill>
              </a:rPr>
              <a:t>Post finalisation 6 week comment period(</a:t>
            </a:r>
            <a:r>
              <a:rPr lang="en-GB" sz="1100" dirty="0">
                <a:solidFill>
                  <a:srgbClr val="FF0000"/>
                </a:solidFill>
              </a:rPr>
              <a:t>Editorial only</a:t>
            </a:r>
            <a:r>
              <a:rPr lang="en-GB" sz="1100" dirty="0">
                <a:solidFill>
                  <a:schemeClr val="tx1"/>
                </a:solidFill>
              </a:rPr>
              <a:t>) </a:t>
            </a:r>
            <a:r>
              <a:rPr lang="en-GB" sz="1100" b="1" dirty="0">
                <a:solidFill>
                  <a:srgbClr val="FF0000"/>
                </a:solidFill>
              </a:rPr>
              <a:t>+ Vote </a:t>
            </a:r>
          </a:p>
        </p:txBody>
      </p:sp>
      <p:sp>
        <p:nvSpPr>
          <p:cNvPr id="14" name="TextBox 13">
            <a:extLst>
              <a:ext uri="{FF2B5EF4-FFF2-40B4-BE49-F238E27FC236}">
                <a16:creationId xmlns:a16="http://schemas.microsoft.com/office/drawing/2014/main" id="{1F21AE61-3E90-22C2-C8D9-EFE4F099AC2F}"/>
              </a:ext>
            </a:extLst>
          </p:cNvPr>
          <p:cNvSpPr txBox="1"/>
          <p:nvPr/>
        </p:nvSpPr>
        <p:spPr>
          <a:xfrm>
            <a:off x="5388709" y="1962766"/>
            <a:ext cx="1828797" cy="1754326"/>
          </a:xfrm>
          <a:prstGeom prst="rect">
            <a:avLst/>
          </a:prstGeom>
          <a:noFill/>
        </p:spPr>
        <p:txBody>
          <a:bodyPr wrap="square" rtlCol="0">
            <a:spAutoFit/>
          </a:bodyPr>
          <a:lstStyle/>
          <a:p>
            <a:pPr algn="ctr"/>
            <a:r>
              <a:rPr lang="en-GB" b="1" dirty="0">
                <a:solidFill>
                  <a:srgbClr val="FF0000"/>
                </a:solidFill>
              </a:rPr>
              <a:t>Key 6month period- </a:t>
            </a:r>
            <a:r>
              <a:rPr lang="en-GB" dirty="0">
                <a:solidFill>
                  <a:srgbClr val="FF0000"/>
                </a:solidFill>
              </a:rPr>
              <a:t>you should be having discussions </a:t>
            </a:r>
            <a:r>
              <a:rPr lang="en-GB" b="1" u="sng" dirty="0">
                <a:solidFill>
                  <a:srgbClr val="FF0000"/>
                </a:solidFill>
              </a:rPr>
              <a:t>now</a:t>
            </a:r>
            <a:r>
              <a:rPr lang="en-GB" dirty="0">
                <a:solidFill>
                  <a:srgbClr val="FF0000"/>
                </a:solidFill>
              </a:rPr>
              <a:t> within your trade association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06F64-5B5D-C0B1-5C7B-F79FC121979E}"/>
              </a:ext>
            </a:extLst>
          </p:cNvPr>
          <p:cNvSpPr>
            <a:spLocks noGrp="1"/>
          </p:cNvSpPr>
          <p:nvPr>
            <p:ph type="title"/>
          </p:nvPr>
        </p:nvSpPr>
        <p:spPr>
          <a:xfrm>
            <a:off x="630936" y="548640"/>
            <a:ext cx="2700645" cy="5431536"/>
          </a:xfrm>
        </p:spPr>
        <p:txBody>
          <a:bodyPr>
            <a:normAutofit/>
          </a:bodyPr>
          <a:lstStyle/>
          <a:p>
            <a:r>
              <a:rPr lang="en-GB" sz="4700"/>
              <a:t>What should the wipes industry do next in relation to ISO?</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14A242-7663-4AC1-963D-D73389F8230C}"/>
              </a:ext>
            </a:extLst>
          </p:cNvPr>
          <p:cNvSpPr>
            <a:spLocks noGrp="1"/>
          </p:cNvSpPr>
          <p:nvPr>
            <p:ph idx="1"/>
          </p:nvPr>
        </p:nvSpPr>
        <p:spPr>
          <a:xfrm>
            <a:off x="3844813" y="552091"/>
            <a:ext cx="4668251" cy="5431536"/>
          </a:xfrm>
        </p:spPr>
        <p:txBody>
          <a:bodyPr anchor="ctr">
            <a:normAutofit/>
          </a:bodyPr>
          <a:lstStyle/>
          <a:p>
            <a:r>
              <a:rPr lang="en-GB" sz="1900" dirty="0">
                <a:solidFill>
                  <a:srgbClr val="7030A0"/>
                </a:solidFill>
              </a:rPr>
              <a:t>Continued </a:t>
            </a:r>
            <a:r>
              <a:rPr lang="en-GB" sz="1900" b="1" dirty="0">
                <a:solidFill>
                  <a:srgbClr val="7030A0"/>
                </a:solidFill>
              </a:rPr>
              <a:t>active participation </a:t>
            </a:r>
            <a:r>
              <a:rPr lang="en-GB" sz="1900" dirty="0">
                <a:solidFill>
                  <a:srgbClr val="7030A0"/>
                </a:solidFill>
              </a:rPr>
              <a:t>in my view  the best strategy.</a:t>
            </a:r>
          </a:p>
          <a:p>
            <a:r>
              <a:rPr lang="en-GB" sz="1900" dirty="0"/>
              <a:t>It may be  that laws are now in-force in certain geographical regions prescribing  covered products with DNF labelling or  that collection studies show minimal retention of “flushable” wiping materials (</a:t>
            </a:r>
            <a:r>
              <a:rPr lang="en-GB" sz="1900" i="1" dirty="0"/>
              <a:t>so why continue?). </a:t>
            </a:r>
            <a:r>
              <a:rPr lang="en-GB" sz="1900" b="1" dirty="0">
                <a:solidFill>
                  <a:srgbClr val="7030A0"/>
                </a:solidFill>
              </a:rPr>
              <a:t>However:</a:t>
            </a:r>
          </a:p>
          <a:p>
            <a:r>
              <a:rPr lang="en-GB" sz="1900" dirty="0"/>
              <a:t>Other geographical regions /markets  are  drafting country specific  standards in relation to flushable products. </a:t>
            </a:r>
            <a:r>
              <a:rPr lang="en-GB" sz="1900" b="1" dirty="0"/>
              <a:t>Standards are  proliferating.</a:t>
            </a:r>
          </a:p>
          <a:p>
            <a:r>
              <a:rPr lang="en-GB" sz="1900" dirty="0"/>
              <a:t>With only 3 delegations having representatives  from the  nonwovens / wiping industry  </a:t>
            </a:r>
            <a:r>
              <a:rPr lang="en-GB" sz="1900" dirty="0">
                <a:solidFill>
                  <a:srgbClr val="7030A0"/>
                </a:solidFill>
              </a:rPr>
              <a:t>the process  could   continue  without our input !</a:t>
            </a:r>
          </a:p>
        </p:txBody>
      </p:sp>
    </p:spTree>
    <p:extLst>
      <p:ext uri="{BB962C8B-B14F-4D97-AF65-F5344CB8AC3E}">
        <p14:creationId xmlns:p14="http://schemas.microsoft.com/office/powerpoint/2010/main" val="2598286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4F22A-6658-3596-0C6E-E40868C45DD4}"/>
              </a:ext>
            </a:extLst>
          </p:cNvPr>
          <p:cNvSpPr>
            <a:spLocks noGrp="1"/>
          </p:cNvSpPr>
          <p:nvPr>
            <p:ph type="title"/>
          </p:nvPr>
        </p:nvSpPr>
        <p:spPr>
          <a:xfrm>
            <a:off x="2286" y="1153572"/>
            <a:ext cx="3262024" cy="4461163"/>
          </a:xfrm>
        </p:spPr>
        <p:txBody>
          <a:bodyPr>
            <a:normAutofit/>
          </a:bodyPr>
          <a:lstStyle/>
          <a:p>
            <a:pPr>
              <a:lnSpc>
                <a:spcPct val="90000"/>
              </a:lnSpc>
            </a:pPr>
            <a:r>
              <a:rPr lang="en-GB" sz="3100" dirty="0">
                <a:solidFill>
                  <a:srgbClr val="FFFFFF"/>
                </a:solidFill>
              </a:rPr>
              <a:t>How will the Wastewater industry want to proceed with the  ISO process? </a:t>
            </a:r>
            <a:r>
              <a:rPr lang="en-GB" dirty="0">
                <a:solidFill>
                  <a:srgbClr val="FF0000"/>
                </a:solidFill>
              </a:rPr>
              <a:t>(speculation)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82D342-6C26-5363-D1CB-9E5CC31B49AD}"/>
              </a:ext>
            </a:extLst>
          </p:cNvPr>
          <p:cNvSpPr>
            <a:spLocks noGrp="1"/>
          </p:cNvSpPr>
          <p:nvPr>
            <p:ph idx="1"/>
          </p:nvPr>
        </p:nvSpPr>
        <p:spPr>
          <a:xfrm>
            <a:off x="3335481" y="591344"/>
            <a:ext cx="5179868" cy="5585619"/>
          </a:xfrm>
        </p:spPr>
        <p:txBody>
          <a:bodyPr anchor="ctr">
            <a:normAutofit/>
          </a:bodyPr>
          <a:lstStyle/>
          <a:p>
            <a:r>
              <a:rPr lang="en-GB" dirty="0"/>
              <a:t>Some delegations will want to continue.</a:t>
            </a:r>
          </a:p>
          <a:p>
            <a:r>
              <a:rPr lang="en-GB" dirty="0"/>
              <a:t>Some delegations will  aim to develop their own National standards(and maybe  continue with ISO)</a:t>
            </a:r>
          </a:p>
          <a:p>
            <a:r>
              <a:rPr lang="en-GB" dirty="0">
                <a:highlight>
                  <a:srgbClr val="FFFF00"/>
                </a:highlight>
              </a:rPr>
              <a:t>How can you overcome </a:t>
            </a:r>
            <a:r>
              <a:rPr lang="en-GB" i="1" dirty="0">
                <a:highlight>
                  <a:srgbClr val="FFFF00"/>
                </a:highlight>
              </a:rPr>
              <a:t>only pee, poo and paper is  flushable-nothing else</a:t>
            </a:r>
            <a:r>
              <a:rPr lang="en-GB" dirty="0">
                <a:highlight>
                  <a:srgbClr val="FFFF00"/>
                </a:highlight>
              </a:rPr>
              <a:t>?</a:t>
            </a:r>
          </a:p>
        </p:txBody>
      </p:sp>
    </p:spTree>
    <p:extLst>
      <p:ext uri="{BB962C8B-B14F-4D97-AF65-F5344CB8AC3E}">
        <p14:creationId xmlns:p14="http://schemas.microsoft.com/office/powerpoint/2010/main" val="3214424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C0A0-0C70-51AF-F6CE-7FAE7D30C479}"/>
              </a:ext>
            </a:extLst>
          </p:cNvPr>
          <p:cNvSpPr>
            <a:spLocks noGrp="1"/>
          </p:cNvSpPr>
          <p:nvPr>
            <p:ph type="title"/>
          </p:nvPr>
        </p:nvSpPr>
        <p:spPr>
          <a:xfrm>
            <a:off x="515125" y="1153572"/>
            <a:ext cx="2400300" cy="4461163"/>
          </a:xfrm>
        </p:spPr>
        <p:txBody>
          <a:bodyPr>
            <a:normAutofit/>
          </a:bodyPr>
          <a:lstStyle/>
          <a:p>
            <a:r>
              <a:rPr lang="en-GB" sz="3700" dirty="0">
                <a:solidFill>
                  <a:srgbClr val="FFFFFF"/>
                </a:solidFill>
              </a:rPr>
              <a:t>Possibly try to Harmonise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E2FC29-AA87-B92E-A981-F0934577CD7E}"/>
              </a:ext>
            </a:extLst>
          </p:cNvPr>
          <p:cNvSpPr>
            <a:spLocks noGrp="1"/>
          </p:cNvSpPr>
          <p:nvPr>
            <p:ph idx="1"/>
          </p:nvPr>
        </p:nvSpPr>
        <p:spPr>
          <a:xfrm>
            <a:off x="3335481" y="591344"/>
            <a:ext cx="5179868" cy="5585619"/>
          </a:xfrm>
        </p:spPr>
        <p:txBody>
          <a:bodyPr anchor="ctr">
            <a:normAutofit fontScale="92500" lnSpcReduction="10000"/>
          </a:bodyPr>
          <a:lstStyle/>
          <a:p>
            <a:pPr>
              <a:lnSpc>
                <a:spcPct val="90000"/>
              </a:lnSpc>
            </a:pPr>
            <a:r>
              <a:rPr lang="en-GB" sz="2200" dirty="0"/>
              <a:t>Two distinct families  of Test Methodology- “GD4 based” and  “UK WIS”</a:t>
            </a:r>
          </a:p>
          <a:p>
            <a:pPr>
              <a:lnSpc>
                <a:spcPct val="90000"/>
              </a:lnSpc>
            </a:pPr>
            <a:r>
              <a:rPr lang="en-GB" sz="2200" dirty="0"/>
              <a:t>It has been mooted in the  past of  blind / round  Robin testing on identical product batches.</a:t>
            </a:r>
            <a:br>
              <a:rPr lang="en-GB" sz="2200" dirty="0"/>
            </a:br>
            <a:r>
              <a:rPr lang="en-GB" sz="2200" dirty="0"/>
              <a:t>Compare results for</a:t>
            </a:r>
            <a:r>
              <a:rPr lang="en-GB" sz="2200" b="1" dirty="0"/>
              <a:t> equivalence</a:t>
            </a:r>
            <a:r>
              <a:rPr lang="en-GB" sz="2200" dirty="0"/>
              <a:t>, complexity, and reproducibility.</a:t>
            </a:r>
            <a:br>
              <a:rPr lang="en-GB" sz="2200" dirty="0"/>
            </a:br>
            <a:r>
              <a:rPr lang="en-GB" sz="2200" dirty="0"/>
              <a:t> To agree on a consistent set of test methodologies.</a:t>
            </a:r>
          </a:p>
          <a:p>
            <a:pPr marL="0" indent="0">
              <a:lnSpc>
                <a:spcPct val="90000"/>
              </a:lnSpc>
              <a:buNone/>
            </a:pPr>
            <a:r>
              <a:rPr lang="en-GB" sz="2200" dirty="0"/>
              <a:t> Or to  define equivalent test methodologies for relevant wastewater system parts.</a:t>
            </a:r>
          </a:p>
          <a:p>
            <a:pPr marL="0" indent="0">
              <a:lnSpc>
                <a:spcPct val="90000"/>
              </a:lnSpc>
              <a:buNone/>
            </a:pPr>
            <a:r>
              <a:rPr lang="en-GB" sz="2200" dirty="0"/>
              <a:t>This  would require cooperation(wastewater &amp; manufacturers)  and  funding for testing.</a:t>
            </a:r>
          </a:p>
          <a:p>
            <a:pPr marL="0" indent="0">
              <a:lnSpc>
                <a:spcPct val="90000"/>
              </a:lnSpc>
              <a:buNone/>
            </a:pPr>
            <a:r>
              <a:rPr lang="en-GB" sz="2200" dirty="0"/>
              <a:t>Bearing in mind  :</a:t>
            </a:r>
          </a:p>
          <a:p>
            <a:pPr marL="0" indent="0">
              <a:lnSpc>
                <a:spcPct val="90000"/>
              </a:lnSpc>
              <a:buNone/>
            </a:pPr>
            <a:r>
              <a:rPr lang="en-GB" sz="2200" dirty="0"/>
              <a:t>Delegations  that  participate  in ISOTC/224/WG10 can still vote No(at the end of the process)</a:t>
            </a:r>
          </a:p>
          <a:p>
            <a:pPr marL="0" indent="0">
              <a:lnSpc>
                <a:spcPct val="90000"/>
              </a:lnSpc>
              <a:buNone/>
            </a:pPr>
            <a:r>
              <a:rPr lang="en-GB" sz="2200" dirty="0"/>
              <a:t>As it stands  ISOTC224/WG10 does  not have the scope  to develop a Normative Standard.</a:t>
            </a:r>
          </a:p>
          <a:p>
            <a:pPr marL="0" indent="0">
              <a:lnSpc>
                <a:spcPct val="90000"/>
              </a:lnSpc>
              <a:buNone/>
            </a:pPr>
            <a:endParaRPr lang="en-GB" sz="2200" dirty="0"/>
          </a:p>
          <a:p>
            <a:pPr>
              <a:lnSpc>
                <a:spcPct val="90000"/>
              </a:lnSpc>
            </a:pPr>
            <a:endParaRPr lang="en-GB" sz="2200" dirty="0"/>
          </a:p>
        </p:txBody>
      </p:sp>
    </p:spTree>
    <p:extLst>
      <p:ext uri="{BB962C8B-B14F-4D97-AF65-F5344CB8AC3E}">
        <p14:creationId xmlns:p14="http://schemas.microsoft.com/office/powerpoint/2010/main" val="3938972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649F0-7D37-F130-9879-56604B3EF7F4}"/>
              </a:ext>
            </a:extLst>
          </p:cNvPr>
          <p:cNvSpPr>
            <a:spLocks noGrp="1"/>
          </p:cNvSpPr>
          <p:nvPr>
            <p:ph type="title"/>
          </p:nvPr>
        </p:nvSpPr>
        <p:spPr>
          <a:xfrm>
            <a:off x="603504" y="802955"/>
            <a:ext cx="3574747" cy="1454051"/>
          </a:xfrm>
        </p:spPr>
        <p:txBody>
          <a:bodyPr>
            <a:normAutofit/>
          </a:bodyPr>
          <a:lstStyle/>
          <a:p>
            <a:pPr>
              <a:lnSpc>
                <a:spcPct val="90000"/>
              </a:lnSpc>
            </a:pPr>
            <a:r>
              <a:rPr lang="en-GB" sz="3100" dirty="0">
                <a:solidFill>
                  <a:schemeClr val="tx2"/>
                </a:solidFill>
              </a:rPr>
              <a:t>The  UK(</a:t>
            </a:r>
            <a:r>
              <a:rPr lang="en-GB" sz="3100" i="1" dirty="0">
                <a:solidFill>
                  <a:schemeClr val="tx2"/>
                </a:solidFill>
              </a:rPr>
              <a:t>England, Wales , Scotland</a:t>
            </a:r>
            <a:r>
              <a:rPr lang="en-GB" sz="3100" dirty="0">
                <a:solidFill>
                  <a:schemeClr val="tx2"/>
                </a:solidFill>
              </a:rPr>
              <a:t>)   and DNF  logo.</a:t>
            </a:r>
          </a:p>
        </p:txBody>
      </p:sp>
      <p:sp>
        <p:nvSpPr>
          <p:cNvPr id="3" name="Content Placeholder 2">
            <a:extLst>
              <a:ext uri="{FF2B5EF4-FFF2-40B4-BE49-F238E27FC236}">
                <a16:creationId xmlns:a16="http://schemas.microsoft.com/office/drawing/2014/main" id="{484A7F7C-0B1F-3846-0C00-9236E100A2D8}"/>
              </a:ext>
            </a:extLst>
          </p:cNvPr>
          <p:cNvSpPr>
            <a:spLocks noGrp="1"/>
          </p:cNvSpPr>
          <p:nvPr>
            <p:ph idx="1"/>
          </p:nvPr>
        </p:nvSpPr>
        <p:spPr>
          <a:xfrm>
            <a:off x="603504" y="2421683"/>
            <a:ext cx="3574461" cy="3353476"/>
          </a:xfrm>
        </p:spPr>
        <p:txBody>
          <a:bodyPr anchor="t">
            <a:normAutofit/>
          </a:bodyPr>
          <a:lstStyle/>
          <a:p>
            <a:pPr>
              <a:lnSpc>
                <a:spcPct val="90000"/>
              </a:lnSpc>
            </a:pPr>
            <a:r>
              <a:rPr lang="en-GB" sz="1200" b="1" dirty="0">
                <a:solidFill>
                  <a:schemeClr val="tx2"/>
                </a:solidFill>
              </a:rPr>
              <a:t>If the TS  is approved </a:t>
            </a:r>
            <a:r>
              <a:rPr lang="en-GB" sz="1200" dirty="0">
                <a:solidFill>
                  <a:schemeClr val="tx2"/>
                </a:solidFill>
              </a:rPr>
              <a:t>a new  Do Not Flush symbol will exist. Specifically  for  the UK market you should be having discussions with your  trade  Association. Should  the UK </a:t>
            </a:r>
            <a:r>
              <a:rPr lang="en-GB" sz="1200" b="1" u="sng" dirty="0">
                <a:solidFill>
                  <a:schemeClr val="tx2"/>
                </a:solidFill>
              </a:rPr>
              <a:t>proactively</a:t>
            </a:r>
            <a:r>
              <a:rPr lang="en-GB" sz="1200" dirty="0">
                <a:solidFill>
                  <a:schemeClr val="tx2"/>
                </a:solidFill>
              </a:rPr>
              <a:t> change  the </a:t>
            </a:r>
            <a:r>
              <a:rPr lang="en-GB" sz="1200" b="1" dirty="0">
                <a:solidFill>
                  <a:schemeClr val="tx2"/>
                </a:solidFill>
              </a:rPr>
              <a:t>voluntary labelling </a:t>
            </a:r>
            <a:r>
              <a:rPr lang="en-GB" sz="1200" dirty="0">
                <a:solidFill>
                  <a:schemeClr val="tx2"/>
                </a:solidFill>
              </a:rPr>
              <a:t>of  non-flushable wipes to the draft  DNF label ?(An internationally agreed ISO Label format).</a:t>
            </a:r>
          </a:p>
          <a:p>
            <a:pPr>
              <a:lnSpc>
                <a:spcPct val="90000"/>
              </a:lnSpc>
            </a:pPr>
            <a:r>
              <a:rPr lang="en-GB" sz="1200" dirty="0">
                <a:solidFill>
                  <a:schemeClr val="tx2"/>
                </a:solidFill>
              </a:rPr>
              <a:t>Talk with retailers/ brand owners.</a:t>
            </a:r>
          </a:p>
          <a:p>
            <a:pPr>
              <a:lnSpc>
                <a:spcPct val="90000"/>
              </a:lnSpc>
            </a:pPr>
            <a:r>
              <a:rPr lang="en-GB" sz="1200" dirty="0">
                <a:solidFill>
                  <a:schemeClr val="tx2"/>
                </a:solidFill>
              </a:rPr>
              <a:t>Talk with appropriate Government bodies.</a:t>
            </a:r>
          </a:p>
          <a:p>
            <a:pPr>
              <a:lnSpc>
                <a:spcPct val="90000"/>
              </a:lnSpc>
            </a:pPr>
            <a:r>
              <a:rPr lang="en-GB" sz="1200" dirty="0">
                <a:solidFill>
                  <a:schemeClr val="tx2"/>
                </a:solidFill>
              </a:rPr>
              <a:t>Talk with Water UK.</a:t>
            </a:r>
          </a:p>
          <a:p>
            <a:pPr>
              <a:lnSpc>
                <a:spcPct val="90000"/>
              </a:lnSpc>
            </a:pPr>
            <a:r>
              <a:rPr lang="en-GB" sz="1200" b="1" dirty="0">
                <a:solidFill>
                  <a:schemeClr val="tx2"/>
                </a:solidFill>
              </a:rPr>
              <a:t>Take  the lead/ get  buy in.</a:t>
            </a:r>
          </a:p>
          <a:p>
            <a:pPr>
              <a:lnSpc>
                <a:spcPct val="90000"/>
              </a:lnSpc>
            </a:pPr>
            <a:r>
              <a:rPr lang="en-GB" sz="1200" dirty="0">
                <a:solidFill>
                  <a:schemeClr val="tx2"/>
                </a:solidFill>
              </a:rPr>
              <a:t>EDANA Code of Practice  update for UK?</a:t>
            </a:r>
          </a:p>
          <a:p>
            <a:pPr>
              <a:lnSpc>
                <a:spcPct val="90000"/>
              </a:lnSpc>
            </a:pPr>
            <a:r>
              <a:rPr lang="en-GB" sz="1200" dirty="0">
                <a:solidFill>
                  <a:schemeClr val="tx2"/>
                </a:solidFill>
              </a:rPr>
              <a:t>Thought process- Proactively consumer wet wipes are </a:t>
            </a:r>
            <a:r>
              <a:rPr lang="en-GB" sz="1200" u="sng" dirty="0">
                <a:solidFill>
                  <a:schemeClr val="tx2"/>
                </a:solidFill>
              </a:rPr>
              <a:t>already</a:t>
            </a:r>
            <a:r>
              <a:rPr lang="en-GB" sz="1200" dirty="0">
                <a:solidFill>
                  <a:schemeClr val="tx2"/>
                </a:solidFill>
              </a:rPr>
              <a:t> Plastic free  ahead of any ban. </a:t>
            </a:r>
            <a:r>
              <a:rPr lang="en-GB" sz="1200" b="1" dirty="0">
                <a:solidFill>
                  <a:schemeClr val="tx2"/>
                </a:solidFill>
              </a:rPr>
              <a:t>Now proactively be seen to  change  the  label</a:t>
            </a:r>
            <a:r>
              <a:rPr lang="en-GB" sz="1200" dirty="0">
                <a:solidFill>
                  <a:schemeClr val="tx2"/>
                </a:solidFill>
              </a:rPr>
              <a:t>.</a:t>
            </a:r>
          </a:p>
        </p:txBody>
      </p:sp>
      <p:grpSp>
        <p:nvGrpSpPr>
          <p:cNvPr id="21" name="Group 2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22" name="Freeform: Shape 2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899B666-E6A1-7739-9A86-2FF02D9EA5CB}"/>
              </a:ext>
            </a:extLst>
          </p:cNvPr>
          <p:cNvPicPr>
            <a:picLocks noChangeAspect="1"/>
          </p:cNvPicPr>
          <p:nvPr/>
        </p:nvPicPr>
        <p:blipFill>
          <a:blip r:embed="rId2"/>
          <a:stretch>
            <a:fillRect/>
          </a:stretch>
        </p:blipFill>
        <p:spPr>
          <a:xfrm>
            <a:off x="5781294" y="2797173"/>
            <a:ext cx="3106674" cy="2187198"/>
          </a:xfrm>
          <a:prstGeom prst="rect">
            <a:avLst/>
          </a:prstGeom>
        </p:spPr>
      </p:pic>
      <p:sp>
        <p:nvSpPr>
          <p:cNvPr id="6" name="TextBox 5">
            <a:extLst>
              <a:ext uri="{FF2B5EF4-FFF2-40B4-BE49-F238E27FC236}">
                <a16:creationId xmlns:a16="http://schemas.microsoft.com/office/drawing/2014/main" id="{ADE5E04A-F9BB-34C0-3653-65A28A34B9DE}"/>
              </a:ext>
            </a:extLst>
          </p:cNvPr>
          <p:cNvSpPr txBox="1"/>
          <p:nvPr/>
        </p:nvSpPr>
        <p:spPr>
          <a:xfrm>
            <a:off x="6342103" y="4997288"/>
            <a:ext cx="1457080" cy="430887"/>
          </a:xfrm>
          <a:prstGeom prst="rect">
            <a:avLst/>
          </a:prstGeom>
          <a:noFill/>
        </p:spPr>
        <p:txBody>
          <a:bodyPr wrap="square" rtlCol="0">
            <a:spAutoFit/>
          </a:bodyPr>
          <a:lstStyle/>
          <a:p>
            <a:pPr algn="ctr"/>
            <a:r>
              <a:rPr lang="en-GB" sz="1100" b="1" u="sng" dirty="0">
                <a:solidFill>
                  <a:srgbClr val="FF0000"/>
                </a:solidFill>
              </a:rPr>
              <a:t>DRAFT</a:t>
            </a:r>
            <a:r>
              <a:rPr lang="en-GB" sz="1100" dirty="0">
                <a:solidFill>
                  <a:srgbClr val="FF0000"/>
                </a:solidFill>
              </a:rPr>
              <a:t> DO NOT FLUSH SYMBOL (ISO)</a:t>
            </a:r>
          </a:p>
        </p:txBody>
      </p:sp>
      <p:sp>
        <p:nvSpPr>
          <p:cNvPr id="7" name="TextBox 6">
            <a:extLst>
              <a:ext uri="{FF2B5EF4-FFF2-40B4-BE49-F238E27FC236}">
                <a16:creationId xmlns:a16="http://schemas.microsoft.com/office/drawing/2014/main" id="{2A932247-5367-920A-305F-0B5BDFB58920}"/>
              </a:ext>
            </a:extLst>
          </p:cNvPr>
          <p:cNvSpPr txBox="1"/>
          <p:nvPr/>
        </p:nvSpPr>
        <p:spPr>
          <a:xfrm>
            <a:off x="392965" y="5428175"/>
            <a:ext cx="3970714" cy="1200329"/>
          </a:xfrm>
          <a:prstGeom prst="rect">
            <a:avLst/>
          </a:prstGeom>
          <a:noFill/>
        </p:spPr>
        <p:txBody>
          <a:bodyPr wrap="square" rtlCol="0">
            <a:spAutoFit/>
          </a:bodyPr>
          <a:lstStyle/>
          <a:p>
            <a:r>
              <a:rPr lang="en-GB" sz="1200" dirty="0"/>
              <a:t>Read  the  article in </a:t>
            </a:r>
            <a:r>
              <a:rPr lang="en-GB" sz="1200" b="1" dirty="0"/>
              <a:t>The Grocer </a:t>
            </a:r>
            <a:r>
              <a:rPr lang="en-GB" sz="1200" dirty="0"/>
              <a:t>02/10/2025. “</a:t>
            </a:r>
            <a:r>
              <a:rPr lang="en-GB" sz="1200" b="1" dirty="0"/>
              <a:t>Is the war on wet wipes working or could industry do more</a:t>
            </a:r>
            <a:r>
              <a:rPr lang="en-GB" sz="1200" dirty="0"/>
              <a:t>” especially the piece  by </a:t>
            </a:r>
            <a:r>
              <a:rPr lang="en-GB" sz="1200" dirty="0">
                <a:solidFill>
                  <a:srgbClr val="FF0000"/>
                </a:solidFill>
              </a:rPr>
              <a:t>Russel Holmes </a:t>
            </a:r>
            <a:r>
              <a:rPr lang="en-GB" sz="1200" dirty="0"/>
              <a:t>“</a:t>
            </a:r>
            <a:r>
              <a:rPr lang="en-GB" sz="1200" b="1" dirty="0"/>
              <a:t>Wet wipe packaging compared</a:t>
            </a:r>
            <a:r>
              <a:rPr lang="en-GB" sz="1200" dirty="0"/>
              <a:t>”  see: </a:t>
            </a:r>
            <a:r>
              <a:rPr lang="en-GB" sz="1200" dirty="0">
                <a:hlinkClick r:id="rId3"/>
              </a:rPr>
              <a:t>https://www.thegrocer.co.uk/analysis-and-features/are-retailers-and-suppliers-doing-enough-in-the-war-on-wet-wipes/710200.article</a:t>
            </a:r>
            <a:r>
              <a:rPr lang="en-GB" sz="1200" dirty="0"/>
              <a:t>  </a:t>
            </a:r>
          </a:p>
        </p:txBody>
      </p:sp>
    </p:spTree>
    <p:extLst>
      <p:ext uri="{BB962C8B-B14F-4D97-AF65-F5344CB8AC3E}">
        <p14:creationId xmlns:p14="http://schemas.microsoft.com/office/powerpoint/2010/main" val="2401896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06F03-BBDB-7A58-9922-16F699E9EA54}"/>
              </a:ext>
            </a:extLst>
          </p:cNvPr>
          <p:cNvSpPr>
            <a:spLocks noGrp="1"/>
          </p:cNvSpPr>
          <p:nvPr>
            <p:ph type="title"/>
          </p:nvPr>
        </p:nvSpPr>
        <p:spPr>
          <a:xfrm>
            <a:off x="439858" y="1683756"/>
            <a:ext cx="2336449" cy="2396359"/>
          </a:xfrm>
        </p:spPr>
        <p:txBody>
          <a:bodyPr anchor="b">
            <a:normAutofit/>
          </a:bodyPr>
          <a:lstStyle/>
          <a:p>
            <a:pPr algn="r"/>
            <a:r>
              <a:rPr lang="en-GB" sz="3200" dirty="0">
                <a:solidFill>
                  <a:srgbClr val="FFFFFF"/>
                </a:solidFill>
              </a:rPr>
              <a:t>NEXT STAGE HAS TO BE  </a:t>
            </a:r>
            <a:r>
              <a:rPr lang="en-GB" sz="3200" dirty="0">
                <a:solidFill>
                  <a:srgbClr val="FF0000"/>
                </a:solidFill>
              </a:rPr>
              <a:t>MORE THAN </a:t>
            </a:r>
            <a:r>
              <a:rPr lang="en-GB" sz="3200" dirty="0">
                <a:solidFill>
                  <a:srgbClr val="FFFFFF"/>
                </a:solidFill>
              </a:rPr>
              <a:t>ISO</a:t>
            </a:r>
          </a:p>
        </p:txBody>
      </p:sp>
      <p:graphicFrame>
        <p:nvGraphicFramePr>
          <p:cNvPr id="18" name="Content Placeholder 2">
            <a:extLst>
              <a:ext uri="{FF2B5EF4-FFF2-40B4-BE49-F238E27FC236}">
                <a16:creationId xmlns:a16="http://schemas.microsoft.com/office/drawing/2014/main" id="{4C83D216-E349-25E9-37C1-7275A35D7751}"/>
              </a:ext>
            </a:extLst>
          </p:cNvPr>
          <p:cNvGraphicFramePr>
            <a:graphicFrameLocks noGrp="1"/>
          </p:cNvGraphicFramePr>
          <p:nvPr>
            <p:ph idx="1"/>
            <p:extLst>
              <p:ext uri="{D42A27DB-BD31-4B8C-83A1-F6EECF244321}">
                <p14:modId xmlns:p14="http://schemas.microsoft.com/office/powerpoint/2010/main" val="2491713887"/>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491AA55B-8A88-AA71-00FE-046838AE8DBD}"/>
              </a:ext>
            </a:extLst>
          </p:cNvPr>
          <p:cNvGrpSpPr/>
          <p:nvPr/>
        </p:nvGrpSpPr>
        <p:grpSpPr>
          <a:xfrm>
            <a:off x="3678781" y="3477400"/>
            <a:ext cx="5000124" cy="1268206"/>
            <a:chOff x="0" y="4089929"/>
            <a:chExt cx="5000124" cy="1268206"/>
          </a:xfrm>
        </p:grpSpPr>
        <p:sp>
          <p:nvSpPr>
            <p:cNvPr id="8" name="Rectangle: Rounded Corners 7">
              <a:extLst>
                <a:ext uri="{FF2B5EF4-FFF2-40B4-BE49-F238E27FC236}">
                  <a16:creationId xmlns:a16="http://schemas.microsoft.com/office/drawing/2014/main" id="{0368A326-990A-D1A3-E483-EA7D7EFCDF22}"/>
                </a:ext>
              </a:extLst>
            </p:cNvPr>
            <p:cNvSpPr/>
            <p:nvPr/>
          </p:nvSpPr>
          <p:spPr>
            <a:xfrm>
              <a:off x="0" y="4089929"/>
              <a:ext cx="5000124" cy="1268206"/>
            </a:xfrm>
            <a:prstGeom prst="roundRect">
              <a:avLst/>
            </a:prstGeom>
            <a:solidFill>
              <a:srgbClr val="FF0000"/>
            </a:solidFill>
          </p:spPr>
          <p:style>
            <a:lnRef idx="0">
              <a:schemeClr val="lt1">
                <a:hueOff val="0"/>
                <a:satOff val="0"/>
                <a:lumOff val="0"/>
                <a:alphaOff val="0"/>
              </a:schemeClr>
            </a:lnRef>
            <a:fillRef idx="3">
              <a:scrgbClr r="0" g="0" b="0"/>
            </a:fillRef>
            <a:effectRef idx="2">
              <a:schemeClr val="accent5">
                <a:hueOff val="-9933876"/>
                <a:satOff val="39811"/>
                <a:lumOff val="8628"/>
                <a:alphaOff val="0"/>
              </a:schemeClr>
            </a:effectRef>
            <a:fontRef idx="minor">
              <a:schemeClr val="lt1"/>
            </a:fontRef>
          </p:style>
          <p:txBody>
            <a:bodyPr/>
            <a:lstStyle/>
            <a:p>
              <a:endParaRPr lang="en-GB"/>
            </a:p>
          </p:txBody>
        </p:sp>
        <p:sp>
          <p:nvSpPr>
            <p:cNvPr id="10" name="Rectangle: Rounded Corners 4">
              <a:extLst>
                <a:ext uri="{FF2B5EF4-FFF2-40B4-BE49-F238E27FC236}">
                  <a16:creationId xmlns:a16="http://schemas.microsoft.com/office/drawing/2014/main" id="{A2A7994D-3259-1880-3842-D14548F9FDFD}"/>
                </a:ext>
              </a:extLst>
            </p:cNvPr>
            <p:cNvSpPr txBox="1"/>
            <p:nvPr/>
          </p:nvSpPr>
          <p:spPr>
            <a:xfrm>
              <a:off x="61909" y="4151838"/>
              <a:ext cx="4876306" cy="1144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GB" sz="1800" kern="1200" dirty="0"/>
            </a:p>
          </p:txBody>
        </p:sp>
      </p:grpSp>
      <p:sp>
        <p:nvSpPr>
          <p:cNvPr id="20" name="TextBox 19">
            <a:extLst>
              <a:ext uri="{FF2B5EF4-FFF2-40B4-BE49-F238E27FC236}">
                <a16:creationId xmlns:a16="http://schemas.microsoft.com/office/drawing/2014/main" id="{30444963-E51E-AB38-DEC8-E6E675F7F393}"/>
              </a:ext>
            </a:extLst>
          </p:cNvPr>
          <p:cNvSpPr txBox="1"/>
          <p:nvPr/>
        </p:nvSpPr>
        <p:spPr>
          <a:xfrm>
            <a:off x="3862180" y="3543087"/>
            <a:ext cx="4754820" cy="1154162"/>
          </a:xfrm>
          <a:prstGeom prst="rect">
            <a:avLst/>
          </a:prstGeom>
          <a:solidFill>
            <a:srgbClr val="FF0000"/>
          </a:solidFill>
        </p:spPr>
        <p:txBody>
          <a:bodyPr wrap="square">
            <a:spAutoFit/>
          </a:bodyPr>
          <a:lstStyle/>
          <a:p>
            <a:pPr lvl="0"/>
            <a:r>
              <a:rPr lang="en-GB" dirty="0"/>
              <a:t>WHY:</a:t>
            </a:r>
            <a:r>
              <a:rPr lang="en-GB" sz="1700" dirty="0"/>
              <a:t> From factory gate to high volume retail shelf is  probably  6-8 weeks. We have  been “plastic free” for  some considerable time now. Have blockages gone away?</a:t>
            </a:r>
            <a:endParaRPr lang="en-US" sz="1700" dirty="0"/>
          </a:p>
        </p:txBody>
      </p:sp>
    </p:spTree>
    <p:extLst>
      <p:ext uri="{BB962C8B-B14F-4D97-AF65-F5344CB8AC3E}">
        <p14:creationId xmlns:p14="http://schemas.microsoft.com/office/powerpoint/2010/main" val="1105241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6F2D-DB6B-4806-94D2-7A913637D269}"/>
              </a:ext>
            </a:extLst>
          </p:cNvPr>
          <p:cNvSpPr>
            <a:spLocks noGrp="1"/>
          </p:cNvSpPr>
          <p:nvPr>
            <p:ph type="title"/>
          </p:nvPr>
        </p:nvSpPr>
        <p:spPr/>
        <p:txBody>
          <a:bodyPr/>
          <a:lstStyle/>
          <a:p>
            <a:r>
              <a:rPr lang="en-GB" dirty="0"/>
              <a:t>Google Alert terms</a:t>
            </a:r>
          </a:p>
        </p:txBody>
      </p:sp>
      <p:graphicFrame>
        <p:nvGraphicFramePr>
          <p:cNvPr id="5" name="Content Placeholder 2">
            <a:extLst>
              <a:ext uri="{FF2B5EF4-FFF2-40B4-BE49-F238E27FC236}">
                <a16:creationId xmlns:a16="http://schemas.microsoft.com/office/drawing/2014/main" id="{A02316D7-F1E0-1F6B-7003-30FEB735C84C}"/>
              </a:ext>
            </a:extLst>
          </p:cNvPr>
          <p:cNvGraphicFramePr>
            <a:graphicFrameLocks noGrp="1"/>
          </p:cNvGraphicFramePr>
          <p:nvPr>
            <p:ph idx="1"/>
            <p:extLst>
              <p:ext uri="{D42A27DB-BD31-4B8C-83A1-F6EECF244321}">
                <p14:modId xmlns:p14="http://schemas.microsoft.com/office/powerpoint/2010/main" val="247105737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6A073ED-B5C5-4A2A-C850-8F0DA80D7A65}"/>
              </a:ext>
            </a:extLst>
          </p:cNvPr>
          <p:cNvSpPr txBox="1"/>
          <p:nvPr/>
        </p:nvSpPr>
        <p:spPr>
          <a:xfrm>
            <a:off x="5441057" y="5847060"/>
            <a:ext cx="3302420" cy="923330"/>
          </a:xfrm>
          <a:prstGeom prst="rect">
            <a:avLst/>
          </a:prstGeom>
          <a:noFill/>
        </p:spPr>
        <p:txBody>
          <a:bodyPr wrap="square" rtlCol="0">
            <a:spAutoFit/>
          </a:bodyPr>
          <a:lstStyle/>
          <a:p>
            <a:r>
              <a:rPr lang="en-GB" i="1" dirty="0">
                <a:solidFill>
                  <a:srgbClr val="FF0000"/>
                </a:solidFill>
              </a:rPr>
              <a:t>Tip</a:t>
            </a:r>
            <a:r>
              <a:rPr lang="en-GB" i="1" dirty="0"/>
              <a:t>: Set up a separate  G-mail account- You can get a lot of Alerts.</a:t>
            </a:r>
          </a:p>
        </p:txBody>
      </p:sp>
    </p:spTree>
    <p:extLst>
      <p:ext uri="{BB962C8B-B14F-4D97-AF65-F5344CB8AC3E}">
        <p14:creationId xmlns:p14="http://schemas.microsoft.com/office/powerpoint/2010/main" val="3671130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68014623"/>
              </p:ext>
            </p:extLst>
          </p:nvPr>
        </p:nvGraphicFramePr>
        <p:xfrm>
          <a:off x="0" y="0"/>
          <a:ext cx="5400000" cy="27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207269978"/>
              </p:ext>
            </p:extLst>
          </p:nvPr>
        </p:nvGraphicFramePr>
        <p:xfrm>
          <a:off x="0" y="2521452"/>
          <a:ext cx="5400000" cy="26492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2214530962"/>
              </p:ext>
            </p:extLst>
          </p:nvPr>
        </p:nvGraphicFramePr>
        <p:xfrm>
          <a:off x="3744000" y="4267723"/>
          <a:ext cx="5400000" cy="270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0131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lowchart: Document 2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F64B7-26A4-A33B-99CC-9010E5AF6CE1}"/>
              </a:ext>
            </a:extLst>
          </p:cNvPr>
          <p:cNvSpPr>
            <a:spLocks noGrp="1"/>
          </p:cNvSpPr>
          <p:nvPr>
            <p:ph type="title"/>
          </p:nvPr>
        </p:nvSpPr>
        <p:spPr>
          <a:xfrm>
            <a:off x="628650" y="171162"/>
            <a:ext cx="2130136" cy="2371148"/>
          </a:xfrm>
        </p:spPr>
        <p:txBody>
          <a:bodyPr>
            <a:normAutofit/>
          </a:bodyPr>
          <a:lstStyle/>
          <a:p>
            <a:pPr>
              <a:lnSpc>
                <a:spcPct val="90000"/>
              </a:lnSpc>
            </a:pPr>
            <a:r>
              <a:rPr lang="en-GB" sz="2600" dirty="0">
                <a:solidFill>
                  <a:srgbClr val="FFFFFF"/>
                </a:solidFill>
              </a:rPr>
              <a:t>Mind Map </a:t>
            </a:r>
            <a:r>
              <a:rPr lang="en-GB" sz="2600">
                <a:solidFill>
                  <a:srgbClr val="FFFFFF"/>
                </a:solidFill>
              </a:rPr>
              <a:t>google Alerts  </a:t>
            </a:r>
            <a:r>
              <a:rPr lang="en-GB" sz="2600" dirty="0">
                <a:solidFill>
                  <a:srgbClr val="FFFFFF"/>
                </a:solidFill>
              </a:rPr>
              <a:t>on Flushing Wet wipes. The hot  topics</a:t>
            </a:r>
          </a:p>
        </p:txBody>
      </p:sp>
      <p:pic>
        <p:nvPicPr>
          <p:cNvPr id="4" name="Picture 3" descr="A diagram of a diagram of a diagram&#10;&#10;AI-generated content may be incorrect.">
            <a:extLst>
              <a:ext uri="{FF2B5EF4-FFF2-40B4-BE49-F238E27FC236}">
                <a16:creationId xmlns:a16="http://schemas.microsoft.com/office/drawing/2014/main" id="{1FA171A4-FCB0-3F78-D488-4340FDA07B13}"/>
              </a:ext>
            </a:extLst>
          </p:cNvPr>
          <p:cNvPicPr>
            <a:picLocks noChangeAspect="1"/>
          </p:cNvPicPr>
          <p:nvPr/>
        </p:nvPicPr>
        <p:blipFill>
          <a:blip r:embed="rId2"/>
          <a:stretch>
            <a:fillRect/>
          </a:stretch>
        </p:blipFill>
        <p:spPr>
          <a:xfrm>
            <a:off x="3163709" y="640080"/>
            <a:ext cx="5495133" cy="5578816"/>
          </a:xfrm>
          <a:prstGeom prst="rect">
            <a:avLst/>
          </a:prstGeom>
        </p:spPr>
      </p:pic>
    </p:spTree>
    <p:extLst>
      <p:ext uri="{BB962C8B-B14F-4D97-AF65-F5344CB8AC3E}">
        <p14:creationId xmlns:p14="http://schemas.microsoft.com/office/powerpoint/2010/main" val="306342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89A6B-F1F7-9CC8-2D90-6F163EF842AC}"/>
              </a:ext>
            </a:extLst>
          </p:cNvPr>
          <p:cNvSpPr>
            <a:spLocks noGrp="1"/>
          </p:cNvSpPr>
          <p:nvPr>
            <p:ph type="title"/>
          </p:nvPr>
        </p:nvSpPr>
        <p:spPr>
          <a:xfrm>
            <a:off x="417399" y="643467"/>
            <a:ext cx="8408193" cy="744836"/>
          </a:xfrm>
        </p:spPr>
        <p:txBody>
          <a:bodyPr>
            <a:normAutofit fontScale="90000"/>
          </a:bodyPr>
          <a:lstStyle/>
          <a:p>
            <a:r>
              <a:rPr lang="en-GB" sz="2800" dirty="0">
                <a:solidFill>
                  <a:srgbClr val="FF0000"/>
                </a:solidFill>
              </a:rPr>
              <a:t>Education centres  </a:t>
            </a:r>
            <a:r>
              <a:rPr lang="en-GB" sz="2800" dirty="0">
                <a:solidFill>
                  <a:schemeClr val="bg1"/>
                </a:solidFill>
              </a:rPr>
              <a:t>at water/sewerage undertakers in the UK</a:t>
            </a:r>
          </a:p>
        </p:txBody>
      </p:sp>
      <p:graphicFrame>
        <p:nvGraphicFramePr>
          <p:cNvPr id="4" name="Table 3">
            <a:extLst>
              <a:ext uri="{FF2B5EF4-FFF2-40B4-BE49-F238E27FC236}">
                <a16:creationId xmlns:a16="http://schemas.microsoft.com/office/drawing/2014/main" id="{FF62059F-37EB-9C53-D0D5-70DE41E3AEEF}"/>
              </a:ext>
            </a:extLst>
          </p:cNvPr>
          <p:cNvGraphicFramePr>
            <a:graphicFrameLocks noGrp="1"/>
          </p:cNvGraphicFramePr>
          <p:nvPr>
            <p:extLst>
              <p:ext uri="{D42A27DB-BD31-4B8C-83A1-F6EECF244321}">
                <p14:modId xmlns:p14="http://schemas.microsoft.com/office/powerpoint/2010/main" val="1057621383"/>
              </p:ext>
            </p:extLst>
          </p:nvPr>
        </p:nvGraphicFramePr>
        <p:xfrm>
          <a:off x="482600" y="1700503"/>
          <a:ext cx="8178800" cy="4343659"/>
        </p:xfrm>
        <a:graphic>
          <a:graphicData uri="http://schemas.openxmlformats.org/drawingml/2006/table">
            <a:tbl>
              <a:tblPr firstRow="1" bandRow="1">
                <a:tableStyleId>{5C22544A-7EE6-4342-B048-85BDC9FD1C3A}</a:tableStyleId>
              </a:tblPr>
              <a:tblGrid>
                <a:gridCol w="1338430">
                  <a:extLst>
                    <a:ext uri="{9D8B030D-6E8A-4147-A177-3AD203B41FA5}">
                      <a16:colId xmlns:a16="http://schemas.microsoft.com/office/drawing/2014/main" val="2188238545"/>
                    </a:ext>
                  </a:extLst>
                </a:gridCol>
                <a:gridCol w="2477233">
                  <a:extLst>
                    <a:ext uri="{9D8B030D-6E8A-4147-A177-3AD203B41FA5}">
                      <a16:colId xmlns:a16="http://schemas.microsoft.com/office/drawing/2014/main" val="920425191"/>
                    </a:ext>
                  </a:extLst>
                </a:gridCol>
                <a:gridCol w="1574679">
                  <a:extLst>
                    <a:ext uri="{9D8B030D-6E8A-4147-A177-3AD203B41FA5}">
                      <a16:colId xmlns:a16="http://schemas.microsoft.com/office/drawing/2014/main" val="2016783398"/>
                    </a:ext>
                  </a:extLst>
                </a:gridCol>
                <a:gridCol w="2788458">
                  <a:extLst>
                    <a:ext uri="{9D8B030D-6E8A-4147-A177-3AD203B41FA5}">
                      <a16:colId xmlns:a16="http://schemas.microsoft.com/office/drawing/2014/main" val="1018052873"/>
                    </a:ext>
                  </a:extLst>
                </a:gridCol>
              </a:tblGrid>
              <a:tr h="171877">
                <a:tc>
                  <a:txBody>
                    <a:bodyPr/>
                    <a:lstStyle/>
                    <a:p>
                      <a:pPr algn="ctr" fontAlgn="t">
                        <a:buNone/>
                      </a:pPr>
                      <a:r>
                        <a:rPr lang="en-GB" sz="900" u="none" strike="noStrike">
                          <a:effectLst/>
                        </a:rPr>
                        <a:t>Undertaker</a:t>
                      </a:r>
                      <a:endParaRPr lang="en-GB" sz="900" b="1" i="0" u="none" strike="noStrike">
                        <a:solidFill>
                          <a:srgbClr val="000000"/>
                        </a:solidFill>
                        <a:effectLst/>
                        <a:latin typeface="Calibri" panose="020F0502020204030204" pitchFamily="34" charset="0"/>
                      </a:endParaRPr>
                    </a:p>
                  </a:txBody>
                  <a:tcPr marL="3475" marR="3475" marT="3475" marB="0"/>
                </a:tc>
                <a:tc>
                  <a:txBody>
                    <a:bodyPr/>
                    <a:lstStyle/>
                    <a:p>
                      <a:pPr algn="ctr" fontAlgn="t">
                        <a:buNone/>
                      </a:pPr>
                      <a:r>
                        <a:rPr lang="en-GB" sz="900" u="none" strike="noStrike">
                          <a:effectLst/>
                        </a:rPr>
                        <a:t>Centre Name</a:t>
                      </a:r>
                      <a:endParaRPr lang="en-GB" sz="900" b="1" i="0" u="none" strike="noStrike">
                        <a:solidFill>
                          <a:srgbClr val="000000"/>
                        </a:solidFill>
                        <a:effectLst/>
                        <a:latin typeface="Calibri" panose="020F0502020204030204" pitchFamily="34" charset="0"/>
                      </a:endParaRPr>
                    </a:p>
                  </a:txBody>
                  <a:tcPr marL="3475" marR="3475" marT="3475" marB="0"/>
                </a:tc>
                <a:tc>
                  <a:txBody>
                    <a:bodyPr/>
                    <a:lstStyle/>
                    <a:p>
                      <a:pPr algn="ctr" fontAlgn="t">
                        <a:buNone/>
                      </a:pPr>
                      <a:r>
                        <a:rPr lang="en-GB" sz="900" u="none" strike="noStrike">
                          <a:effectLst/>
                        </a:rPr>
                        <a:t>Location</a:t>
                      </a:r>
                      <a:endParaRPr lang="en-GB" sz="900" b="1" i="0" u="none" strike="noStrike">
                        <a:solidFill>
                          <a:srgbClr val="000000"/>
                        </a:solidFill>
                        <a:effectLst/>
                        <a:latin typeface="Calibri" panose="020F0502020204030204" pitchFamily="34" charset="0"/>
                      </a:endParaRPr>
                    </a:p>
                  </a:txBody>
                  <a:tcPr marL="3475" marR="3475" marT="3475" marB="0"/>
                </a:tc>
                <a:tc>
                  <a:txBody>
                    <a:bodyPr/>
                    <a:lstStyle/>
                    <a:p>
                      <a:pPr algn="ctr" fontAlgn="t">
                        <a:buNone/>
                      </a:pPr>
                      <a:r>
                        <a:rPr lang="en-GB" sz="900" u="none" strike="noStrike">
                          <a:effectLst/>
                        </a:rPr>
                        <a:t>What They Offer</a:t>
                      </a:r>
                      <a:endParaRPr lang="en-GB" sz="900" b="1" i="0" u="none" strike="noStrike">
                        <a:solidFill>
                          <a:srgbClr val="000000"/>
                        </a:solidFill>
                        <a:effectLst/>
                        <a:latin typeface="Calibri" panose="020F0502020204030204" pitchFamily="34" charset="0"/>
                      </a:endParaRPr>
                    </a:p>
                  </a:txBody>
                  <a:tcPr marL="3475" marR="3475" marT="3475" marB="0"/>
                </a:tc>
                <a:extLst>
                  <a:ext uri="{0D108BD9-81ED-4DB2-BD59-A6C34878D82A}">
                    <a16:rowId xmlns:a16="http://schemas.microsoft.com/office/drawing/2014/main" val="1901865325"/>
                  </a:ext>
                </a:extLst>
              </a:tr>
              <a:tr h="307685">
                <a:tc>
                  <a:txBody>
                    <a:bodyPr/>
                    <a:lstStyle/>
                    <a:p>
                      <a:pPr algn="l" fontAlgn="b">
                        <a:buNone/>
                      </a:pPr>
                      <a:r>
                        <a:rPr lang="en-GB" sz="900" u="none" strike="noStrike">
                          <a:effectLst/>
                        </a:rPr>
                        <a:t>Wessex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Trowbridge Education Centre (Water Recycling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Trowbridge, Wiltshire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On-site classroom (up to ~35), microscope to projector, wastewater treatment tour.</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3567847729"/>
                  </a:ext>
                </a:extLst>
              </a:tr>
              <a:tr h="307685">
                <a:tc>
                  <a:txBody>
                    <a:bodyPr/>
                    <a:lstStyle/>
                    <a:p>
                      <a:pPr algn="l" fontAlgn="b">
                        <a:buNone/>
                      </a:pPr>
                      <a:r>
                        <a:rPr lang="en-GB" sz="900" u="none" strike="noStrike">
                          <a:effectLst/>
                        </a:rPr>
                        <a:t>Wessex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Weston-super-Mare Education Centre (Water Recycling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Weston-super-Mare, North Somerset</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Guided visit on how wastewater is treated; suitable for ages 8+.</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1621617646"/>
                  </a:ext>
                </a:extLst>
              </a:tr>
              <a:tr h="307685">
                <a:tc>
                  <a:txBody>
                    <a:bodyPr/>
                    <a:lstStyle/>
                    <a:p>
                      <a:pPr algn="l" fontAlgn="b">
                        <a:buNone/>
                      </a:pPr>
                      <a:r>
                        <a:rPr lang="en-GB" sz="900" u="none" strike="noStrike">
                          <a:effectLst/>
                        </a:rPr>
                        <a:t>Wessex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Saltford Education Centre (Water Recycling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Saltford, Bath &amp; North East Somerset</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Guided visit on wastewater treatment; suitable for ages 8+.</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4007393029"/>
                  </a:ext>
                </a:extLst>
              </a:tr>
              <a:tr h="307685">
                <a:tc>
                  <a:txBody>
                    <a:bodyPr/>
                    <a:lstStyle/>
                    <a:p>
                      <a:pPr algn="l" fontAlgn="b">
                        <a:buNone/>
                      </a:pPr>
                      <a:r>
                        <a:rPr lang="en-GB" sz="900" u="none" strike="noStrike">
                          <a:effectLst/>
                        </a:rPr>
                        <a:t>SES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Flow Zone – Bough Beech Education Centre (Water Treatment Works)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Bough Beech Reservoir, Kent</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Interactive exhibits + guided WTW tour; KS2+; free school visits.</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162646908"/>
                  </a:ext>
                </a:extLst>
              </a:tr>
              <a:tr h="307685">
                <a:tc>
                  <a:txBody>
                    <a:bodyPr/>
                    <a:lstStyle/>
                    <a:p>
                      <a:pPr algn="l" fontAlgn="b">
                        <a:buNone/>
                      </a:pPr>
                      <a:r>
                        <a:rPr lang="en-GB" sz="900" u="none" strike="noStrike">
                          <a:effectLst/>
                        </a:rPr>
                        <a:t>Yorkshire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Headingley Education Centre (Water Treatment Works)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Headingley WTW, Leeds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Curriculum-linked sessions at WTW; centre open Tue–Thu.</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3179579266"/>
                  </a:ext>
                </a:extLst>
              </a:tr>
              <a:tr h="307685">
                <a:tc>
                  <a:txBody>
                    <a:bodyPr/>
                    <a:lstStyle/>
                    <a:p>
                      <a:pPr algn="l" fontAlgn="b">
                        <a:buNone/>
                      </a:pPr>
                      <a:r>
                        <a:rPr lang="en-GB" sz="900" u="none" strike="noStrike">
                          <a:effectLst/>
                        </a:rPr>
                        <a:t>Yorkshire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Ewden Education Centre (Water Treatment Works)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Wharncliffe Side, Sheffield</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Education Centre at WTW with risk-assessed visit pack.</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979410133"/>
                  </a:ext>
                </a:extLst>
              </a:tr>
              <a:tr h="307685">
                <a:tc>
                  <a:txBody>
                    <a:bodyPr/>
                    <a:lstStyle/>
                    <a:p>
                      <a:pPr algn="l" fontAlgn="b">
                        <a:buNone/>
                      </a:pPr>
                      <a:r>
                        <a:rPr lang="en-GB" sz="900" u="none" strike="noStrike">
                          <a:effectLst/>
                        </a:rPr>
                        <a:t>Yorkshire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Ewden Education Centre (Wastewater Treatment Works)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Sheffield (Manchester Rd)</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Education Centre at WwTW with location &amp; visit info.</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2703206897"/>
                  </a:ext>
                </a:extLst>
              </a:tr>
              <a:tr h="171877">
                <a:tc>
                  <a:txBody>
                    <a:bodyPr/>
                    <a:lstStyle/>
                    <a:p>
                      <a:pPr algn="l" fontAlgn="b">
                        <a:buNone/>
                      </a:pPr>
                      <a:r>
                        <a:rPr lang="en-GB" sz="900" u="none" strike="noStrike">
                          <a:effectLst/>
                        </a:rPr>
                        <a:t>Yorkshire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Tophill Low Nature Reserve – Education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Near Driffield, East Yorkshire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Nature reserve-based education centre; book Wed/Thu.</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3803848119"/>
                  </a:ext>
                </a:extLst>
              </a:tr>
              <a:tr h="307685">
                <a:tc>
                  <a:txBody>
                    <a:bodyPr/>
                    <a:lstStyle/>
                    <a:p>
                      <a:pPr algn="l" fontAlgn="b">
                        <a:buNone/>
                      </a:pPr>
                      <a:r>
                        <a:rPr lang="en-GB" sz="900" u="none" strike="noStrike">
                          <a:effectLst/>
                        </a:rPr>
                        <a:t>Dŵr Cymru Welsh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Cilfynydd Discovery/Education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Cilfynydd, south Wales Valleys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Indoor classroom + outdoor learning (water cycle, efficiency, pond dipping, river studies, etc.).</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638622904"/>
                  </a:ext>
                </a:extLst>
              </a:tr>
              <a:tr h="307685">
                <a:tc>
                  <a:txBody>
                    <a:bodyPr/>
                    <a:lstStyle/>
                    <a:p>
                      <a:pPr algn="l" fontAlgn="b">
                        <a:buNone/>
                      </a:pPr>
                      <a:r>
                        <a:rPr lang="en-GB" sz="900" u="none" strike="noStrike">
                          <a:effectLst/>
                        </a:rPr>
                        <a:t>Anglian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Chelmsford Education Centre (Water Recycling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Chelmsford, Essex</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Full-day school visit programme at WRC site (dedicated facilities).</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3138432401"/>
                  </a:ext>
                </a:extLst>
              </a:tr>
              <a:tr h="307685">
                <a:tc>
                  <a:txBody>
                    <a:bodyPr/>
                    <a:lstStyle/>
                    <a:p>
                      <a:pPr algn="l" fontAlgn="b">
                        <a:buNone/>
                      </a:pPr>
                      <a:r>
                        <a:rPr lang="en-GB" sz="900" u="none" strike="noStrike">
                          <a:effectLst/>
                        </a:rPr>
                        <a:t>Southern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Peacehaven Wastewater Treatment Works – 'Beyond the Drain'</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Peacehaven, East Sussex</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Behind-the-scenes wastewater works tour for schools (teacher visits, booking requirements, bursaries).</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120401002"/>
                  </a:ext>
                </a:extLst>
              </a:tr>
              <a:tr h="307685">
                <a:tc>
                  <a:txBody>
                    <a:bodyPr/>
                    <a:lstStyle/>
                    <a:p>
                      <a:pPr algn="l" fontAlgn="b">
                        <a:buNone/>
                      </a:pPr>
                      <a:r>
                        <a:rPr lang="en-GB" sz="900" u="none" strike="noStrike">
                          <a:effectLst/>
                        </a:rPr>
                        <a:t>Northumbrian Water (Waterside Parks)</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Tower Knowe Visitor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Kielder Water &amp; Forest Park, Northumberland</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Visitor centre with interactive exhibition; schools &amp; group learning opportunities around Kielder.</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254937043"/>
                  </a:ext>
                </a:extLst>
              </a:tr>
              <a:tr h="307685">
                <a:tc>
                  <a:txBody>
                    <a:bodyPr/>
                    <a:lstStyle/>
                    <a:p>
                      <a:pPr algn="l" fontAlgn="b">
                        <a:buNone/>
                      </a:pPr>
                      <a:r>
                        <a:rPr lang="en-GB" sz="900" u="none" strike="noStrike">
                          <a:effectLst/>
                        </a:rPr>
                        <a:t>Northern Ireland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Silent Valley Education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Silent Valley, Mournes, Co. Down</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Visitor/education centre within the reservoir park.</a:t>
                      </a:r>
                      <a:endParaRPr lang="en-GB" sz="900" b="0" i="0" u="none" strike="noStrike">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3835961046"/>
                  </a:ext>
                </a:extLst>
              </a:tr>
              <a:tr h="307685">
                <a:tc>
                  <a:txBody>
                    <a:bodyPr/>
                    <a:lstStyle/>
                    <a:p>
                      <a:pPr algn="l" fontAlgn="b">
                        <a:buNone/>
                      </a:pPr>
                      <a:r>
                        <a:rPr lang="en-GB" sz="900" u="none" strike="noStrike">
                          <a:effectLst/>
                        </a:rPr>
                        <a:t>Northern Ireland Water</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Heritage Wastewater Centre</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a:effectLst/>
                        </a:rPr>
                        <a:t>Belfast</a:t>
                      </a:r>
                      <a:endParaRPr lang="en-GB" sz="900" b="0" i="0" u="none" strike="noStrike">
                        <a:solidFill>
                          <a:srgbClr val="000000"/>
                        </a:solidFill>
                        <a:effectLst/>
                        <a:latin typeface="Calibri" panose="020F0502020204030204" pitchFamily="34" charset="0"/>
                      </a:endParaRPr>
                    </a:p>
                  </a:txBody>
                  <a:tcPr marL="3475" marR="3475" marT="3475" marB="0" anchor="b"/>
                </a:tc>
                <a:tc>
                  <a:txBody>
                    <a:bodyPr/>
                    <a:lstStyle/>
                    <a:p>
                      <a:pPr algn="l" fontAlgn="b">
                        <a:buNone/>
                      </a:pPr>
                      <a:r>
                        <a:rPr lang="en-GB" sz="900" u="none" strike="noStrike" dirty="0">
                          <a:effectLst/>
                        </a:rPr>
                        <a:t>Heritage wastewater education centre; tours/events run by NI Water education team.</a:t>
                      </a:r>
                      <a:endParaRPr lang="en-GB" sz="900" b="0" i="0" u="none" strike="noStrike" dirty="0">
                        <a:solidFill>
                          <a:srgbClr val="000000"/>
                        </a:solidFill>
                        <a:effectLst/>
                        <a:latin typeface="Calibri" panose="020F0502020204030204" pitchFamily="34" charset="0"/>
                      </a:endParaRPr>
                    </a:p>
                  </a:txBody>
                  <a:tcPr marL="3475" marR="3475" marT="3475" marB="0" anchor="b"/>
                </a:tc>
                <a:extLst>
                  <a:ext uri="{0D108BD9-81ED-4DB2-BD59-A6C34878D82A}">
                    <a16:rowId xmlns:a16="http://schemas.microsoft.com/office/drawing/2014/main" val="2384348250"/>
                  </a:ext>
                </a:extLst>
              </a:tr>
            </a:tbl>
          </a:graphicData>
        </a:graphic>
      </p:graphicFrame>
    </p:spTree>
    <p:extLst>
      <p:ext uri="{BB962C8B-B14F-4D97-AF65-F5344CB8AC3E}">
        <p14:creationId xmlns:p14="http://schemas.microsoft.com/office/powerpoint/2010/main" val="3502490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23"/>
            <a:ext cx="8229600" cy="732185"/>
          </a:xfrm>
        </p:spPr>
        <p:txBody>
          <a:bodyPr>
            <a:normAutofit/>
          </a:bodyPr>
          <a:lstStyle/>
          <a:p>
            <a:r>
              <a:rPr sz="2000" b="1" dirty="0"/>
              <a:t>UK</a:t>
            </a:r>
            <a:r>
              <a:rPr sz="2000" dirty="0"/>
              <a:t> Environment Secretaries Since 2010</a:t>
            </a:r>
            <a:r>
              <a:rPr lang="en-GB" sz="2000" dirty="0"/>
              <a:t> </a:t>
            </a:r>
            <a:br>
              <a:rPr lang="en-GB" sz="2000" dirty="0"/>
            </a:br>
            <a:r>
              <a:rPr lang="en-GB" sz="2000" dirty="0"/>
              <a:t>(</a:t>
            </a:r>
            <a:r>
              <a:rPr lang="en-GB" sz="2000" i="1" dirty="0"/>
              <a:t>it is a hot seat/ high churn</a:t>
            </a:r>
            <a:r>
              <a:rPr lang="en-GB" sz="2000" dirty="0"/>
              <a:t>)</a:t>
            </a:r>
            <a:endParaRPr sz="2000" dirty="0"/>
          </a:p>
        </p:txBody>
      </p:sp>
      <p:graphicFrame>
        <p:nvGraphicFramePr>
          <p:cNvPr id="3" name="Table 2"/>
          <p:cNvGraphicFramePr>
            <a:graphicFrameLocks noGrp="1"/>
          </p:cNvGraphicFramePr>
          <p:nvPr>
            <p:extLst>
              <p:ext uri="{D42A27DB-BD31-4B8C-83A1-F6EECF244321}">
                <p14:modId xmlns:p14="http://schemas.microsoft.com/office/powerpoint/2010/main" val="2147524268"/>
              </p:ext>
            </p:extLst>
          </p:nvPr>
        </p:nvGraphicFramePr>
        <p:xfrm>
          <a:off x="182880" y="914400"/>
          <a:ext cx="8778240" cy="5152292"/>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8016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351692">
                <a:tc>
                  <a:txBody>
                    <a:bodyPr/>
                    <a:lstStyle/>
                    <a:p>
                      <a:pPr algn="ctr"/>
                      <a:r>
                        <a:rPr sz="900" b="1">
                          <a:solidFill>
                            <a:srgbClr val="7030A0"/>
                          </a:solidFill>
                        </a:rPr>
                        <a:t>Environment Secretary</a:t>
                      </a:r>
                    </a:p>
                  </a:txBody>
                  <a:tcPr>
                    <a:solidFill>
                      <a:srgbClr val="C8C8C8"/>
                    </a:solidFill>
                  </a:tcPr>
                </a:tc>
                <a:tc>
                  <a:txBody>
                    <a:bodyPr/>
                    <a:lstStyle/>
                    <a:p>
                      <a:pPr algn="ctr"/>
                      <a:r>
                        <a:rPr sz="900" b="1">
                          <a:solidFill>
                            <a:srgbClr val="7030A0"/>
                          </a:solidFill>
                        </a:rPr>
                        <a:t>Party</a:t>
                      </a:r>
                    </a:p>
                  </a:txBody>
                  <a:tcPr>
                    <a:solidFill>
                      <a:srgbClr val="C8C8C8"/>
                    </a:solidFill>
                  </a:tcPr>
                </a:tc>
                <a:tc>
                  <a:txBody>
                    <a:bodyPr/>
                    <a:lstStyle/>
                    <a:p>
                      <a:pPr algn="ctr"/>
                      <a:r>
                        <a:rPr sz="900" b="1">
                          <a:solidFill>
                            <a:srgbClr val="7030A0"/>
                          </a:solidFill>
                        </a:rPr>
                        <a:t>Tenure</a:t>
                      </a:r>
                    </a:p>
                  </a:txBody>
                  <a:tcPr>
                    <a:solidFill>
                      <a:srgbClr val="C8C8C8"/>
                    </a:solidFill>
                  </a:tcPr>
                </a:tc>
                <a:tc>
                  <a:txBody>
                    <a:bodyPr/>
                    <a:lstStyle/>
                    <a:p>
                      <a:pPr algn="ctr"/>
                      <a:r>
                        <a:rPr sz="900" b="1">
                          <a:solidFill>
                            <a:srgbClr val="7030A0"/>
                          </a:solidFill>
                        </a:rPr>
                        <a:t>Duration</a:t>
                      </a:r>
                    </a:p>
                  </a:txBody>
                  <a:tcPr>
                    <a:solidFill>
                      <a:srgbClr val="C8C8C8"/>
                    </a:solidFill>
                  </a:tcPr>
                </a:tc>
                <a:tc>
                  <a:txBody>
                    <a:bodyPr/>
                    <a:lstStyle/>
                    <a:p>
                      <a:pPr algn="ctr"/>
                      <a:r>
                        <a:rPr sz="900" b="1">
                          <a:solidFill>
                            <a:srgbClr val="7030A0"/>
                          </a:solidFill>
                        </a:rPr>
                        <a:t>Prime Minister(s)</a:t>
                      </a:r>
                    </a:p>
                  </a:txBody>
                  <a:tcPr>
                    <a:solidFill>
                      <a:srgbClr val="C8C8C8"/>
                    </a:solidFill>
                  </a:tcPr>
                </a:tc>
                <a:tc>
                  <a:txBody>
                    <a:bodyPr/>
                    <a:lstStyle/>
                    <a:p>
                      <a:pPr algn="ctr"/>
                      <a:r>
                        <a:rPr sz="900" b="1" dirty="0">
                          <a:solidFill>
                            <a:srgbClr val="7030A0"/>
                          </a:solidFill>
                          <a:highlight>
                            <a:srgbClr val="FFFF00"/>
                          </a:highlight>
                        </a:rPr>
                        <a:t>Fine-2-Flush</a:t>
                      </a:r>
                    </a:p>
                  </a:txBody>
                  <a:tcPr>
                    <a:solidFill>
                      <a:srgbClr val="C8C8C8"/>
                    </a:solidFill>
                  </a:tcPr>
                </a:tc>
                <a:tc>
                  <a:txBody>
                    <a:bodyPr/>
                    <a:lstStyle/>
                    <a:p>
                      <a:pPr algn="ctr"/>
                      <a:r>
                        <a:rPr sz="900" b="1" dirty="0">
                          <a:solidFill>
                            <a:srgbClr val="7030A0"/>
                          </a:solidFill>
                        </a:rPr>
                        <a:t>Covid Pandemic UK</a:t>
                      </a:r>
                    </a:p>
                  </a:txBody>
                  <a:tcPr>
                    <a:solidFill>
                      <a:srgbClr val="C8C8C8"/>
                    </a:solidFill>
                  </a:tcPr>
                </a:tc>
                <a:extLst>
                  <a:ext uri="{0D108BD9-81ED-4DB2-BD59-A6C34878D82A}">
                    <a16:rowId xmlns:a16="http://schemas.microsoft.com/office/drawing/2014/main" val="10000"/>
                  </a:ext>
                </a:extLst>
              </a:tr>
              <a:tr h="351692">
                <a:tc>
                  <a:txBody>
                    <a:bodyPr/>
                    <a:lstStyle/>
                    <a:p>
                      <a:pPr algn="ctr"/>
                      <a:r>
                        <a:rPr sz="800"/>
                        <a:t>Caroline Spelman</a:t>
                      </a:r>
                    </a:p>
                  </a:txBody>
                  <a:tcPr>
                    <a:solidFill>
                      <a:srgbClr val="F5F5F5"/>
                    </a:solidFill>
                  </a:tcPr>
                </a:tc>
                <a:tc>
                  <a:txBody>
                    <a:bodyPr/>
                    <a:lstStyle/>
                    <a:p>
                      <a:pPr algn="ctr"/>
                      <a:r>
                        <a:rPr sz="800" b="1" dirty="0">
                          <a:solidFill>
                            <a:srgbClr val="0070C0"/>
                          </a:solidFill>
                        </a:rPr>
                        <a:t>Conservative</a:t>
                      </a:r>
                    </a:p>
                  </a:txBody>
                  <a:tcPr>
                    <a:solidFill>
                      <a:srgbClr val="F5F5F5"/>
                    </a:solidFill>
                  </a:tcPr>
                </a:tc>
                <a:tc>
                  <a:txBody>
                    <a:bodyPr/>
                    <a:lstStyle/>
                    <a:p>
                      <a:pPr algn="ctr"/>
                      <a:r>
                        <a:rPr sz="800"/>
                        <a:t>12 May 2010  - 4 Sep 2012</a:t>
                      </a:r>
                    </a:p>
                  </a:txBody>
                  <a:tcPr>
                    <a:solidFill>
                      <a:srgbClr val="F5F5F5"/>
                    </a:solidFill>
                  </a:tcPr>
                </a:tc>
                <a:tc>
                  <a:txBody>
                    <a:bodyPr/>
                    <a:lstStyle/>
                    <a:p>
                      <a:pPr algn="ctr"/>
                      <a:r>
                        <a:rPr sz="800"/>
                        <a:t>2y 3m 23d</a:t>
                      </a:r>
                    </a:p>
                  </a:txBody>
                  <a:tcPr>
                    <a:solidFill>
                      <a:srgbClr val="F5F5F5"/>
                    </a:solidFill>
                  </a:tcPr>
                </a:tc>
                <a:tc>
                  <a:txBody>
                    <a:bodyPr/>
                    <a:lstStyle/>
                    <a:p>
                      <a:pPr algn="ctr"/>
                      <a:r>
                        <a:rPr sz="800"/>
                        <a:t>David Cameron</a:t>
                      </a:r>
                    </a:p>
                  </a:txBody>
                  <a:tcPr>
                    <a:solidFill>
                      <a:srgbClr val="F5F5F5"/>
                    </a:solidFill>
                  </a:tcPr>
                </a:tc>
                <a:tc>
                  <a:txBody>
                    <a:bodyPr/>
                    <a:lstStyle/>
                    <a:p>
                      <a:pPr algn="ctr"/>
                      <a:endParaRPr/>
                    </a:p>
                  </a:txBody>
                  <a:tcPr>
                    <a:solidFill>
                      <a:srgbClr val="F5F5F5"/>
                    </a:solidFill>
                  </a:tcPr>
                </a:tc>
                <a:tc>
                  <a:txBody>
                    <a:bodyPr/>
                    <a:lstStyle/>
                    <a:p>
                      <a:pPr algn="ctr"/>
                      <a:endParaRPr dirty="0"/>
                    </a:p>
                  </a:txBody>
                  <a:tcPr>
                    <a:solidFill>
                      <a:srgbClr val="F5F5F5"/>
                    </a:solidFill>
                  </a:tcPr>
                </a:tc>
                <a:extLst>
                  <a:ext uri="{0D108BD9-81ED-4DB2-BD59-A6C34878D82A}">
                    <a16:rowId xmlns:a16="http://schemas.microsoft.com/office/drawing/2014/main" val="10001"/>
                  </a:ext>
                </a:extLst>
              </a:tr>
              <a:tr h="351692">
                <a:tc>
                  <a:txBody>
                    <a:bodyPr/>
                    <a:lstStyle/>
                    <a:p>
                      <a:pPr algn="ctr"/>
                      <a:r>
                        <a:rPr sz="800"/>
                        <a:t>Owen Paterson</a:t>
                      </a:r>
                    </a:p>
                  </a:txBody>
                  <a:tcPr/>
                </a:tc>
                <a:tc>
                  <a:txBody>
                    <a:bodyPr/>
                    <a:lstStyle/>
                    <a:p>
                      <a:pPr algn="ctr"/>
                      <a:r>
                        <a:rPr sz="800" b="1" dirty="0">
                          <a:solidFill>
                            <a:srgbClr val="0070C0"/>
                          </a:solidFill>
                        </a:rPr>
                        <a:t>Conservative</a:t>
                      </a:r>
                    </a:p>
                  </a:txBody>
                  <a:tcPr/>
                </a:tc>
                <a:tc>
                  <a:txBody>
                    <a:bodyPr/>
                    <a:lstStyle/>
                    <a:p>
                      <a:pPr algn="ctr"/>
                      <a:r>
                        <a:rPr sz="800"/>
                        <a:t>4 Sep 2012 -  14 Jul 2014</a:t>
                      </a:r>
                    </a:p>
                  </a:txBody>
                  <a:tcPr/>
                </a:tc>
                <a:tc>
                  <a:txBody>
                    <a:bodyPr/>
                    <a:lstStyle/>
                    <a:p>
                      <a:pPr algn="ctr"/>
                      <a:r>
                        <a:rPr sz="800"/>
                        <a:t>1y 10m 10d</a:t>
                      </a:r>
                    </a:p>
                  </a:txBody>
                  <a:tcPr/>
                </a:tc>
                <a:tc>
                  <a:txBody>
                    <a:bodyPr/>
                    <a:lstStyle/>
                    <a:p>
                      <a:pPr algn="ctr"/>
                      <a:r>
                        <a:rPr sz="800"/>
                        <a:t>David Cameron</a:t>
                      </a:r>
                    </a:p>
                  </a:txBody>
                  <a:tcPr/>
                </a:tc>
                <a:tc>
                  <a:txBody>
                    <a:bodyPr/>
                    <a:lstStyle/>
                    <a:p>
                      <a:pPr algn="ctr"/>
                      <a:endParaRPr/>
                    </a:p>
                  </a:txBody>
                  <a:tcPr/>
                </a:tc>
                <a:tc>
                  <a:txBody>
                    <a:bodyPr/>
                    <a:lstStyle/>
                    <a:p>
                      <a:pPr algn="ctr"/>
                      <a:endParaRPr/>
                    </a:p>
                  </a:txBody>
                  <a:tcPr/>
                </a:tc>
                <a:extLst>
                  <a:ext uri="{0D108BD9-81ED-4DB2-BD59-A6C34878D82A}">
                    <a16:rowId xmlns:a16="http://schemas.microsoft.com/office/drawing/2014/main" val="10002"/>
                  </a:ext>
                </a:extLst>
              </a:tr>
              <a:tr h="351692">
                <a:tc>
                  <a:txBody>
                    <a:bodyPr/>
                    <a:lstStyle/>
                    <a:p>
                      <a:pPr algn="ctr"/>
                      <a:r>
                        <a:rPr sz="800"/>
                        <a:t>Liz Truss</a:t>
                      </a:r>
                    </a:p>
                  </a:txBody>
                  <a:tcPr>
                    <a:solidFill>
                      <a:srgbClr val="F5F5F5"/>
                    </a:solidFill>
                  </a:tcPr>
                </a:tc>
                <a:tc>
                  <a:txBody>
                    <a:bodyPr/>
                    <a:lstStyle/>
                    <a:p>
                      <a:pPr algn="ctr"/>
                      <a:r>
                        <a:rPr sz="800" b="1" dirty="0">
                          <a:solidFill>
                            <a:srgbClr val="0070C0"/>
                          </a:solidFill>
                        </a:rPr>
                        <a:t>Conservative</a:t>
                      </a:r>
                    </a:p>
                  </a:txBody>
                  <a:tcPr>
                    <a:solidFill>
                      <a:srgbClr val="F5F5F5"/>
                    </a:solidFill>
                  </a:tcPr>
                </a:tc>
                <a:tc>
                  <a:txBody>
                    <a:bodyPr/>
                    <a:lstStyle/>
                    <a:p>
                      <a:pPr algn="ctr"/>
                      <a:r>
                        <a:rPr sz="800"/>
                        <a:t>15 Jul 2014 - 14 Jul 2016</a:t>
                      </a:r>
                    </a:p>
                  </a:txBody>
                  <a:tcPr>
                    <a:solidFill>
                      <a:srgbClr val="F5F5F5"/>
                    </a:solidFill>
                  </a:tcPr>
                </a:tc>
                <a:tc>
                  <a:txBody>
                    <a:bodyPr/>
                    <a:lstStyle/>
                    <a:p>
                      <a:pPr algn="ctr"/>
                      <a:r>
                        <a:rPr sz="800"/>
                        <a:t>1y 11m 29d</a:t>
                      </a:r>
                    </a:p>
                  </a:txBody>
                  <a:tcPr>
                    <a:solidFill>
                      <a:srgbClr val="F5F5F5"/>
                    </a:solidFill>
                  </a:tcPr>
                </a:tc>
                <a:tc>
                  <a:txBody>
                    <a:bodyPr/>
                    <a:lstStyle/>
                    <a:p>
                      <a:pPr algn="ctr"/>
                      <a:r>
                        <a:rPr sz="800"/>
                        <a:t>David Cameron</a:t>
                      </a:r>
                    </a:p>
                  </a:txBody>
                  <a:tcPr>
                    <a:solidFill>
                      <a:srgbClr val="F5F5F5"/>
                    </a:solidFill>
                  </a:tcPr>
                </a:tc>
                <a:tc>
                  <a:txBody>
                    <a:bodyPr/>
                    <a:lstStyle/>
                    <a:p>
                      <a:pPr algn="ctr"/>
                      <a:endParaRPr/>
                    </a:p>
                  </a:txBody>
                  <a:tcPr>
                    <a:solidFill>
                      <a:srgbClr val="F5F5F5"/>
                    </a:solidFill>
                  </a:tcPr>
                </a:tc>
                <a:tc>
                  <a:txBody>
                    <a:bodyPr/>
                    <a:lstStyle/>
                    <a:p>
                      <a:pPr algn="ctr"/>
                      <a:endParaRPr/>
                    </a:p>
                  </a:txBody>
                  <a:tcPr>
                    <a:solidFill>
                      <a:srgbClr val="F5F5F5"/>
                    </a:solidFill>
                  </a:tcPr>
                </a:tc>
                <a:extLst>
                  <a:ext uri="{0D108BD9-81ED-4DB2-BD59-A6C34878D82A}">
                    <a16:rowId xmlns:a16="http://schemas.microsoft.com/office/drawing/2014/main" val="10003"/>
                  </a:ext>
                </a:extLst>
              </a:tr>
              <a:tr h="351692">
                <a:tc>
                  <a:txBody>
                    <a:bodyPr/>
                    <a:lstStyle/>
                    <a:p>
                      <a:pPr algn="ctr"/>
                      <a:r>
                        <a:rPr sz="800"/>
                        <a:t>Andrea Leadsom</a:t>
                      </a:r>
                    </a:p>
                  </a:txBody>
                  <a:tcPr/>
                </a:tc>
                <a:tc>
                  <a:txBody>
                    <a:bodyPr/>
                    <a:lstStyle/>
                    <a:p>
                      <a:pPr algn="ctr"/>
                      <a:r>
                        <a:rPr sz="800" b="1" dirty="0">
                          <a:solidFill>
                            <a:srgbClr val="0070C0"/>
                          </a:solidFill>
                        </a:rPr>
                        <a:t>Conservative</a:t>
                      </a:r>
                    </a:p>
                  </a:txBody>
                  <a:tcPr/>
                </a:tc>
                <a:tc>
                  <a:txBody>
                    <a:bodyPr/>
                    <a:lstStyle/>
                    <a:p>
                      <a:pPr algn="ctr"/>
                      <a:r>
                        <a:rPr sz="800"/>
                        <a:t>14 Jul 2016 - 11 Jun 2017</a:t>
                      </a:r>
                    </a:p>
                  </a:txBody>
                  <a:tcPr/>
                </a:tc>
                <a:tc>
                  <a:txBody>
                    <a:bodyPr/>
                    <a:lstStyle/>
                    <a:p>
                      <a:pPr algn="ctr"/>
                      <a:r>
                        <a:rPr sz="800"/>
                        <a:t>10m 28d</a:t>
                      </a:r>
                    </a:p>
                  </a:txBody>
                  <a:tcPr/>
                </a:tc>
                <a:tc>
                  <a:txBody>
                    <a:bodyPr/>
                    <a:lstStyle/>
                    <a:p>
                      <a:pPr algn="ctr"/>
                      <a:r>
                        <a:rPr sz="800"/>
                        <a:t>Theresa May</a:t>
                      </a:r>
                    </a:p>
                  </a:txBody>
                  <a:tcPr/>
                </a:tc>
                <a:tc>
                  <a:txBody>
                    <a:bodyPr/>
                    <a:lstStyle/>
                    <a:p>
                      <a:pPr algn="ctr"/>
                      <a:endParaRPr/>
                    </a:p>
                  </a:txBody>
                  <a:tcPr/>
                </a:tc>
                <a:tc>
                  <a:txBody>
                    <a:bodyPr/>
                    <a:lstStyle/>
                    <a:p>
                      <a:pPr algn="ctr"/>
                      <a:endParaRPr/>
                    </a:p>
                  </a:txBody>
                  <a:tcPr/>
                </a:tc>
                <a:extLst>
                  <a:ext uri="{0D108BD9-81ED-4DB2-BD59-A6C34878D82A}">
                    <a16:rowId xmlns:a16="http://schemas.microsoft.com/office/drawing/2014/main" val="10004"/>
                  </a:ext>
                </a:extLst>
              </a:tr>
              <a:tr h="351692">
                <a:tc>
                  <a:txBody>
                    <a:bodyPr/>
                    <a:lstStyle/>
                    <a:p>
                      <a:pPr algn="ctr"/>
                      <a:r>
                        <a:rPr sz="800"/>
                        <a:t>Michael Gove</a:t>
                      </a:r>
                    </a:p>
                  </a:txBody>
                  <a:tcPr>
                    <a:solidFill>
                      <a:srgbClr val="F5F5F5"/>
                    </a:solidFill>
                  </a:tcPr>
                </a:tc>
                <a:tc>
                  <a:txBody>
                    <a:bodyPr/>
                    <a:lstStyle/>
                    <a:p>
                      <a:pPr algn="ctr"/>
                      <a:r>
                        <a:rPr sz="800" b="1" dirty="0">
                          <a:solidFill>
                            <a:srgbClr val="0070C0"/>
                          </a:solidFill>
                        </a:rPr>
                        <a:t>Conservative</a:t>
                      </a:r>
                    </a:p>
                  </a:txBody>
                  <a:tcPr>
                    <a:solidFill>
                      <a:srgbClr val="F5F5F5"/>
                    </a:solidFill>
                  </a:tcPr>
                </a:tc>
                <a:tc>
                  <a:txBody>
                    <a:bodyPr/>
                    <a:lstStyle/>
                    <a:p>
                      <a:pPr algn="ctr"/>
                      <a:r>
                        <a:rPr sz="800"/>
                        <a:t>11 Jun 2017 - 24 Jul 2019</a:t>
                      </a:r>
                    </a:p>
                  </a:txBody>
                  <a:tcPr>
                    <a:solidFill>
                      <a:srgbClr val="F5F5F5"/>
                    </a:solidFill>
                  </a:tcPr>
                </a:tc>
                <a:tc>
                  <a:txBody>
                    <a:bodyPr/>
                    <a:lstStyle/>
                    <a:p>
                      <a:pPr algn="ctr"/>
                      <a:r>
                        <a:rPr sz="800"/>
                        <a:t>2y 1m 13d</a:t>
                      </a:r>
                    </a:p>
                  </a:txBody>
                  <a:tcPr>
                    <a:solidFill>
                      <a:srgbClr val="F5F5F5"/>
                    </a:solidFill>
                  </a:tcPr>
                </a:tc>
                <a:tc>
                  <a:txBody>
                    <a:bodyPr/>
                    <a:lstStyle/>
                    <a:p>
                      <a:pPr algn="ctr"/>
                      <a:r>
                        <a:rPr sz="800"/>
                        <a:t>Theresa May</a:t>
                      </a:r>
                    </a:p>
                  </a:txBody>
                  <a:tcPr>
                    <a:solidFill>
                      <a:srgbClr val="F5F5F5"/>
                    </a:solidFill>
                  </a:tcPr>
                </a:tc>
                <a:tc>
                  <a:txBody>
                    <a:bodyPr/>
                    <a:lstStyle/>
                    <a:p>
                      <a:pPr algn="ctr"/>
                      <a:r>
                        <a:rPr sz="800" dirty="0">
                          <a:highlight>
                            <a:srgbClr val="FFFF00"/>
                          </a:highlight>
                        </a:rPr>
                        <a:t>Launch January 2019</a:t>
                      </a:r>
                    </a:p>
                  </a:txBody>
                  <a:tcPr>
                    <a:solidFill>
                      <a:srgbClr val="F5F5F5"/>
                    </a:solidFill>
                  </a:tcPr>
                </a:tc>
                <a:tc>
                  <a:txBody>
                    <a:bodyPr/>
                    <a:lstStyle/>
                    <a:p>
                      <a:pPr algn="ctr"/>
                      <a:endParaRPr/>
                    </a:p>
                  </a:txBody>
                  <a:tcPr>
                    <a:solidFill>
                      <a:srgbClr val="F5F5F5"/>
                    </a:solidFill>
                  </a:tcPr>
                </a:tc>
                <a:extLst>
                  <a:ext uri="{0D108BD9-81ED-4DB2-BD59-A6C34878D82A}">
                    <a16:rowId xmlns:a16="http://schemas.microsoft.com/office/drawing/2014/main" val="10005"/>
                  </a:ext>
                </a:extLst>
              </a:tr>
              <a:tr h="351692">
                <a:tc>
                  <a:txBody>
                    <a:bodyPr/>
                    <a:lstStyle/>
                    <a:p>
                      <a:pPr algn="ctr"/>
                      <a:r>
                        <a:rPr sz="800"/>
                        <a:t>Theresa Villiers</a:t>
                      </a:r>
                    </a:p>
                  </a:txBody>
                  <a:tcPr/>
                </a:tc>
                <a:tc>
                  <a:txBody>
                    <a:bodyPr/>
                    <a:lstStyle/>
                    <a:p>
                      <a:pPr algn="ctr"/>
                      <a:r>
                        <a:rPr sz="800" b="1" dirty="0">
                          <a:solidFill>
                            <a:srgbClr val="0070C0"/>
                          </a:solidFill>
                        </a:rPr>
                        <a:t>Conservative</a:t>
                      </a:r>
                    </a:p>
                  </a:txBody>
                  <a:tcPr/>
                </a:tc>
                <a:tc>
                  <a:txBody>
                    <a:bodyPr/>
                    <a:lstStyle/>
                    <a:p>
                      <a:pPr algn="ctr"/>
                      <a:r>
                        <a:rPr sz="800"/>
                        <a:t>24 Jul 2019 - 13 Feb 2020</a:t>
                      </a:r>
                    </a:p>
                  </a:txBody>
                  <a:tcPr/>
                </a:tc>
                <a:tc>
                  <a:txBody>
                    <a:bodyPr/>
                    <a:lstStyle/>
                    <a:p>
                      <a:pPr algn="ctr"/>
                      <a:r>
                        <a:rPr sz="800"/>
                        <a:t>6m 20d</a:t>
                      </a:r>
                    </a:p>
                  </a:txBody>
                  <a:tcPr/>
                </a:tc>
                <a:tc>
                  <a:txBody>
                    <a:bodyPr/>
                    <a:lstStyle/>
                    <a:p>
                      <a:pPr algn="ctr"/>
                      <a:r>
                        <a:rPr sz="800"/>
                        <a:t>Boris Johnson</a:t>
                      </a:r>
                    </a:p>
                  </a:txBody>
                  <a:tcPr/>
                </a:tc>
                <a:tc>
                  <a:txBody>
                    <a:bodyPr/>
                    <a:lstStyle/>
                    <a:p>
                      <a:pPr algn="ctr"/>
                      <a:r>
                        <a:rPr lang="en-GB" sz="900" dirty="0"/>
                        <a:t>Northumbria Water initiates “</a:t>
                      </a:r>
                      <a:r>
                        <a:rPr lang="en-GB" sz="900" dirty="0">
                          <a:solidFill>
                            <a:srgbClr val="FF0000"/>
                          </a:solidFill>
                        </a:rPr>
                        <a:t>Bin the wipe campaign</a:t>
                      </a:r>
                      <a:r>
                        <a:rPr lang="en-GB" sz="900" dirty="0"/>
                        <a:t>”</a:t>
                      </a:r>
                      <a:endParaRPr sz="900" dirty="0"/>
                    </a:p>
                  </a:txBody>
                  <a:tcPr/>
                </a:tc>
                <a:tc>
                  <a:txBody>
                    <a:bodyPr/>
                    <a:lstStyle/>
                    <a:p>
                      <a:pPr algn="ctr"/>
                      <a:r>
                        <a:rPr sz="800"/>
                        <a:t>First instance January 2020</a:t>
                      </a:r>
                    </a:p>
                  </a:txBody>
                  <a:tcPr/>
                </a:tc>
                <a:extLst>
                  <a:ext uri="{0D108BD9-81ED-4DB2-BD59-A6C34878D82A}">
                    <a16:rowId xmlns:a16="http://schemas.microsoft.com/office/drawing/2014/main" val="10006"/>
                  </a:ext>
                </a:extLst>
              </a:tr>
              <a:tr h="351692">
                <a:tc>
                  <a:txBody>
                    <a:bodyPr/>
                    <a:lstStyle/>
                    <a:p>
                      <a:pPr algn="ctr"/>
                      <a:r>
                        <a:rPr sz="800"/>
                        <a:t>George Eustice</a:t>
                      </a:r>
                    </a:p>
                  </a:txBody>
                  <a:tcPr>
                    <a:solidFill>
                      <a:srgbClr val="F5F5F5"/>
                    </a:solidFill>
                  </a:tcPr>
                </a:tc>
                <a:tc>
                  <a:txBody>
                    <a:bodyPr/>
                    <a:lstStyle/>
                    <a:p>
                      <a:pPr algn="ctr"/>
                      <a:r>
                        <a:rPr sz="800" b="1" dirty="0">
                          <a:solidFill>
                            <a:srgbClr val="0070C0"/>
                          </a:solidFill>
                        </a:rPr>
                        <a:t>Conservative</a:t>
                      </a:r>
                    </a:p>
                  </a:txBody>
                  <a:tcPr>
                    <a:solidFill>
                      <a:srgbClr val="F5F5F5"/>
                    </a:solidFill>
                  </a:tcPr>
                </a:tc>
                <a:tc>
                  <a:txBody>
                    <a:bodyPr/>
                    <a:lstStyle/>
                    <a:p>
                      <a:pPr algn="ctr"/>
                      <a:r>
                        <a:rPr sz="800"/>
                        <a:t>13 Feb 2020- 6 Sep 2022</a:t>
                      </a:r>
                    </a:p>
                  </a:txBody>
                  <a:tcPr>
                    <a:solidFill>
                      <a:srgbClr val="F5F5F5"/>
                    </a:solidFill>
                  </a:tcPr>
                </a:tc>
                <a:tc>
                  <a:txBody>
                    <a:bodyPr/>
                    <a:lstStyle/>
                    <a:p>
                      <a:pPr algn="ctr"/>
                      <a:r>
                        <a:rPr sz="800"/>
                        <a:t>2y 6m 24d</a:t>
                      </a:r>
                    </a:p>
                  </a:txBody>
                  <a:tcPr>
                    <a:solidFill>
                      <a:srgbClr val="F5F5F5"/>
                    </a:solidFill>
                  </a:tcPr>
                </a:tc>
                <a:tc>
                  <a:txBody>
                    <a:bodyPr/>
                    <a:lstStyle/>
                    <a:p>
                      <a:pPr algn="ctr"/>
                      <a:r>
                        <a:rPr sz="800"/>
                        <a:t>Boris Johnson</a:t>
                      </a:r>
                    </a:p>
                  </a:txBody>
                  <a:tcPr>
                    <a:solidFill>
                      <a:srgbClr val="F5F5F5"/>
                    </a:solidFill>
                  </a:tcPr>
                </a:tc>
                <a:tc>
                  <a:txBody>
                    <a:bodyPr/>
                    <a:lstStyle/>
                    <a:p>
                      <a:pPr algn="ctr"/>
                      <a:endParaRPr dirty="0"/>
                    </a:p>
                  </a:txBody>
                  <a:tcPr>
                    <a:solidFill>
                      <a:srgbClr val="F5F5F5"/>
                    </a:solidFill>
                  </a:tcPr>
                </a:tc>
                <a:tc>
                  <a:txBody>
                    <a:bodyPr/>
                    <a:lstStyle/>
                    <a:p>
                      <a:pPr algn="ctr"/>
                      <a:r>
                        <a:rPr sz="800"/>
                        <a:t>Domestic restictions lifted  February ,2022</a:t>
                      </a:r>
                    </a:p>
                  </a:txBody>
                  <a:tcPr>
                    <a:solidFill>
                      <a:srgbClr val="F5F5F5"/>
                    </a:solidFill>
                  </a:tcPr>
                </a:tc>
                <a:extLst>
                  <a:ext uri="{0D108BD9-81ED-4DB2-BD59-A6C34878D82A}">
                    <a16:rowId xmlns:a16="http://schemas.microsoft.com/office/drawing/2014/main" val="10007"/>
                  </a:ext>
                </a:extLst>
              </a:tr>
              <a:tr h="351692">
                <a:tc>
                  <a:txBody>
                    <a:bodyPr/>
                    <a:lstStyle/>
                    <a:p>
                      <a:pPr algn="ctr"/>
                      <a:r>
                        <a:rPr sz="800"/>
                        <a:t>Ranil Jayawardena</a:t>
                      </a:r>
                    </a:p>
                  </a:txBody>
                  <a:tcPr/>
                </a:tc>
                <a:tc>
                  <a:txBody>
                    <a:bodyPr/>
                    <a:lstStyle/>
                    <a:p>
                      <a:pPr algn="ctr"/>
                      <a:r>
                        <a:rPr sz="800" b="1" dirty="0">
                          <a:solidFill>
                            <a:srgbClr val="0070C0"/>
                          </a:solidFill>
                        </a:rPr>
                        <a:t>Conservative</a:t>
                      </a:r>
                    </a:p>
                  </a:txBody>
                  <a:tcPr/>
                </a:tc>
                <a:tc>
                  <a:txBody>
                    <a:bodyPr/>
                    <a:lstStyle/>
                    <a:p>
                      <a:pPr algn="ctr"/>
                      <a:r>
                        <a:rPr sz="800"/>
                        <a:t>6 Sep 2022 -25 Oct 2022</a:t>
                      </a:r>
                    </a:p>
                  </a:txBody>
                  <a:tcPr/>
                </a:tc>
                <a:tc>
                  <a:txBody>
                    <a:bodyPr/>
                    <a:lstStyle/>
                    <a:p>
                      <a:pPr algn="ctr"/>
                      <a:r>
                        <a:rPr sz="800"/>
                        <a:t>1m 19d</a:t>
                      </a:r>
                    </a:p>
                  </a:txBody>
                  <a:tcPr/>
                </a:tc>
                <a:tc>
                  <a:txBody>
                    <a:bodyPr/>
                    <a:lstStyle/>
                    <a:p>
                      <a:pPr algn="ctr"/>
                      <a:r>
                        <a:rPr sz="800" dirty="0"/>
                        <a:t>Liz Truss</a:t>
                      </a:r>
                    </a:p>
                  </a:txBody>
                  <a:tcPr/>
                </a:tc>
                <a:tc>
                  <a:txBody>
                    <a:bodyPr/>
                    <a:lstStyle/>
                    <a:p>
                      <a:pPr algn="ctr"/>
                      <a:endParaRPr/>
                    </a:p>
                  </a:txBody>
                  <a:tcPr/>
                </a:tc>
                <a:tc>
                  <a:txBody>
                    <a:bodyPr/>
                    <a:lstStyle/>
                    <a:p>
                      <a:pPr algn="ctr"/>
                      <a:endParaRPr/>
                    </a:p>
                  </a:txBody>
                  <a:tcPr/>
                </a:tc>
                <a:extLst>
                  <a:ext uri="{0D108BD9-81ED-4DB2-BD59-A6C34878D82A}">
                    <a16:rowId xmlns:a16="http://schemas.microsoft.com/office/drawing/2014/main" val="10008"/>
                  </a:ext>
                </a:extLst>
              </a:tr>
              <a:tr h="351692">
                <a:tc>
                  <a:txBody>
                    <a:bodyPr/>
                    <a:lstStyle/>
                    <a:p>
                      <a:pPr algn="ctr"/>
                      <a:r>
                        <a:rPr sz="800" b="0" dirty="0">
                          <a:solidFill>
                            <a:srgbClr val="00B0F0"/>
                          </a:solidFill>
                        </a:rPr>
                        <a:t>Thérése Coffey</a:t>
                      </a:r>
                    </a:p>
                  </a:txBody>
                  <a:tcPr>
                    <a:solidFill>
                      <a:srgbClr val="F5F5F5"/>
                    </a:solidFill>
                  </a:tcPr>
                </a:tc>
                <a:tc>
                  <a:txBody>
                    <a:bodyPr/>
                    <a:lstStyle/>
                    <a:p>
                      <a:pPr algn="ctr"/>
                      <a:r>
                        <a:rPr sz="800" b="1" dirty="0">
                          <a:solidFill>
                            <a:srgbClr val="0070C0"/>
                          </a:solidFill>
                        </a:rPr>
                        <a:t>Conservative</a:t>
                      </a:r>
                    </a:p>
                  </a:txBody>
                  <a:tcPr>
                    <a:solidFill>
                      <a:srgbClr val="F5F5F5"/>
                    </a:solidFill>
                  </a:tcPr>
                </a:tc>
                <a:tc>
                  <a:txBody>
                    <a:bodyPr/>
                    <a:lstStyle/>
                    <a:p>
                      <a:pPr algn="ctr"/>
                      <a:r>
                        <a:rPr sz="800"/>
                        <a:t>25 Oct 2022 -13 Nov 2023</a:t>
                      </a:r>
                    </a:p>
                  </a:txBody>
                  <a:tcPr>
                    <a:solidFill>
                      <a:srgbClr val="F5F5F5"/>
                    </a:solidFill>
                  </a:tcPr>
                </a:tc>
                <a:tc>
                  <a:txBody>
                    <a:bodyPr/>
                    <a:lstStyle/>
                    <a:p>
                      <a:pPr algn="ctr"/>
                      <a:r>
                        <a:rPr sz="800"/>
                        <a:t>1y 19d</a:t>
                      </a:r>
                    </a:p>
                  </a:txBody>
                  <a:tcPr>
                    <a:solidFill>
                      <a:srgbClr val="F5F5F5"/>
                    </a:solidFill>
                  </a:tcPr>
                </a:tc>
                <a:tc>
                  <a:txBody>
                    <a:bodyPr/>
                    <a:lstStyle/>
                    <a:p>
                      <a:pPr algn="ctr"/>
                      <a:r>
                        <a:rPr sz="800"/>
                        <a:t>Rishi Sunak</a:t>
                      </a:r>
                    </a:p>
                  </a:txBody>
                  <a:tcPr>
                    <a:solidFill>
                      <a:srgbClr val="F5F5F5"/>
                    </a:solidFill>
                  </a:tcPr>
                </a:tc>
                <a:tc>
                  <a:txBody>
                    <a:bodyPr/>
                    <a:lstStyle/>
                    <a:p>
                      <a:pPr algn="ctr"/>
                      <a:r>
                        <a:rPr lang="en-GB" sz="900" dirty="0"/>
                        <a:t>February,2023</a:t>
                      </a:r>
                      <a:r>
                        <a:rPr lang="en-GB" sz="900" dirty="0">
                          <a:solidFill>
                            <a:srgbClr val="FF0000"/>
                          </a:solidFill>
                        </a:rPr>
                        <a:t> Bin the wipe UK national  campaign</a:t>
                      </a:r>
                      <a:r>
                        <a:rPr lang="en-GB" sz="900" dirty="0"/>
                        <a:t> launched by Water UK</a:t>
                      </a:r>
                      <a:endParaRPr sz="900" dirty="0"/>
                    </a:p>
                  </a:txBody>
                  <a:tcPr>
                    <a:solidFill>
                      <a:srgbClr val="F5F5F5"/>
                    </a:solidFill>
                  </a:tcPr>
                </a:tc>
                <a:tc>
                  <a:txBody>
                    <a:bodyPr/>
                    <a:lstStyle/>
                    <a:p>
                      <a:pPr algn="ctr"/>
                      <a:endParaRPr dirty="0"/>
                    </a:p>
                  </a:txBody>
                  <a:tcPr>
                    <a:solidFill>
                      <a:srgbClr val="F5F5F5"/>
                    </a:solidFill>
                  </a:tcPr>
                </a:tc>
                <a:extLst>
                  <a:ext uri="{0D108BD9-81ED-4DB2-BD59-A6C34878D82A}">
                    <a16:rowId xmlns:a16="http://schemas.microsoft.com/office/drawing/2014/main" val="10009"/>
                  </a:ext>
                </a:extLst>
              </a:tr>
              <a:tr h="351692">
                <a:tc>
                  <a:txBody>
                    <a:bodyPr/>
                    <a:lstStyle/>
                    <a:p>
                      <a:pPr algn="ctr"/>
                      <a:r>
                        <a:rPr sz="800"/>
                        <a:t>Steve Barclay</a:t>
                      </a:r>
                    </a:p>
                  </a:txBody>
                  <a:tcPr/>
                </a:tc>
                <a:tc>
                  <a:txBody>
                    <a:bodyPr/>
                    <a:lstStyle/>
                    <a:p>
                      <a:pPr algn="ctr"/>
                      <a:r>
                        <a:rPr sz="800" b="1" dirty="0">
                          <a:solidFill>
                            <a:srgbClr val="0070C0"/>
                          </a:solidFill>
                        </a:rPr>
                        <a:t>Conservative</a:t>
                      </a:r>
                    </a:p>
                  </a:txBody>
                  <a:tcPr/>
                </a:tc>
                <a:tc>
                  <a:txBody>
                    <a:bodyPr/>
                    <a:lstStyle/>
                    <a:p>
                      <a:pPr algn="ctr"/>
                      <a:r>
                        <a:rPr sz="800"/>
                        <a:t>13 Nov 2023 - 5 Jul 2024</a:t>
                      </a:r>
                    </a:p>
                  </a:txBody>
                  <a:tcPr/>
                </a:tc>
                <a:tc>
                  <a:txBody>
                    <a:bodyPr/>
                    <a:lstStyle/>
                    <a:p>
                      <a:pPr algn="ctr"/>
                      <a:r>
                        <a:rPr sz="800"/>
                        <a:t>7m 22d</a:t>
                      </a:r>
                    </a:p>
                  </a:txBody>
                  <a:tcPr/>
                </a:tc>
                <a:tc>
                  <a:txBody>
                    <a:bodyPr/>
                    <a:lstStyle/>
                    <a:p>
                      <a:pPr algn="ctr"/>
                      <a:r>
                        <a:rPr sz="800"/>
                        <a:t>Rishi Sunak</a:t>
                      </a:r>
                    </a:p>
                  </a:txBody>
                  <a:tcPr/>
                </a:tc>
                <a:tc>
                  <a:txBody>
                    <a:bodyPr/>
                    <a:lstStyle/>
                    <a:p>
                      <a:pPr algn="ctr"/>
                      <a:r>
                        <a:rPr sz="800" dirty="0">
                          <a:highlight>
                            <a:srgbClr val="FFFF00"/>
                          </a:highlight>
                        </a:rPr>
                        <a:t>Ends March 2024</a:t>
                      </a:r>
                    </a:p>
                  </a:txBody>
                  <a:tcPr/>
                </a:tc>
                <a:tc>
                  <a:txBody>
                    <a:bodyPr/>
                    <a:lstStyle/>
                    <a:p>
                      <a:pPr algn="ctr"/>
                      <a:endParaRPr dirty="0"/>
                    </a:p>
                  </a:txBody>
                  <a:tcPr/>
                </a:tc>
                <a:extLst>
                  <a:ext uri="{0D108BD9-81ED-4DB2-BD59-A6C34878D82A}">
                    <a16:rowId xmlns:a16="http://schemas.microsoft.com/office/drawing/2014/main" val="10010"/>
                  </a:ext>
                </a:extLst>
              </a:tr>
              <a:tr h="351692">
                <a:tc>
                  <a:txBody>
                    <a:bodyPr/>
                    <a:lstStyle/>
                    <a:p>
                      <a:pPr algn="ctr"/>
                      <a:r>
                        <a:rPr sz="800"/>
                        <a:t>Steve Reed</a:t>
                      </a:r>
                    </a:p>
                  </a:txBody>
                  <a:tcPr>
                    <a:solidFill>
                      <a:srgbClr val="F5F5F5"/>
                    </a:solidFill>
                  </a:tcPr>
                </a:tc>
                <a:tc>
                  <a:txBody>
                    <a:bodyPr/>
                    <a:lstStyle/>
                    <a:p>
                      <a:pPr algn="ctr"/>
                      <a:r>
                        <a:rPr sz="800" dirty="0" err="1">
                          <a:solidFill>
                            <a:srgbClr val="FF0000"/>
                          </a:solidFill>
                        </a:rPr>
                        <a:t>Labour</a:t>
                      </a:r>
                      <a:endParaRPr sz="800" dirty="0">
                        <a:solidFill>
                          <a:srgbClr val="FF0000"/>
                        </a:solidFill>
                      </a:endParaRPr>
                    </a:p>
                  </a:txBody>
                  <a:tcPr>
                    <a:solidFill>
                      <a:srgbClr val="F5F5F5"/>
                    </a:solidFill>
                  </a:tcPr>
                </a:tc>
                <a:tc>
                  <a:txBody>
                    <a:bodyPr/>
                    <a:lstStyle/>
                    <a:p>
                      <a:pPr algn="ctr"/>
                      <a:r>
                        <a:rPr sz="800"/>
                        <a:t>5 Jul 2024 - 5 Sep 2025</a:t>
                      </a:r>
                    </a:p>
                  </a:txBody>
                  <a:tcPr>
                    <a:solidFill>
                      <a:srgbClr val="F5F5F5"/>
                    </a:solidFill>
                  </a:tcPr>
                </a:tc>
                <a:tc>
                  <a:txBody>
                    <a:bodyPr/>
                    <a:lstStyle/>
                    <a:p>
                      <a:pPr algn="ctr"/>
                      <a:r>
                        <a:rPr sz="800"/>
                        <a:t>1y 2m 0d</a:t>
                      </a:r>
                    </a:p>
                  </a:txBody>
                  <a:tcPr>
                    <a:solidFill>
                      <a:srgbClr val="F5F5F5"/>
                    </a:solidFill>
                  </a:tcPr>
                </a:tc>
                <a:tc>
                  <a:txBody>
                    <a:bodyPr/>
                    <a:lstStyle/>
                    <a:p>
                      <a:pPr algn="ctr"/>
                      <a:r>
                        <a:rPr sz="800"/>
                        <a:t>Keir Starmer</a:t>
                      </a:r>
                    </a:p>
                  </a:txBody>
                  <a:tcPr>
                    <a:solidFill>
                      <a:srgbClr val="F5F5F5"/>
                    </a:solidFill>
                  </a:tcPr>
                </a:tc>
                <a:tc>
                  <a:txBody>
                    <a:bodyPr/>
                    <a:lstStyle/>
                    <a:p>
                      <a:pPr algn="ctr"/>
                      <a:endParaRPr/>
                    </a:p>
                  </a:txBody>
                  <a:tcPr>
                    <a:solidFill>
                      <a:srgbClr val="F5F5F5"/>
                    </a:solidFill>
                  </a:tcPr>
                </a:tc>
                <a:tc>
                  <a:txBody>
                    <a:bodyPr/>
                    <a:lstStyle/>
                    <a:p>
                      <a:pPr algn="ctr"/>
                      <a:endParaRPr/>
                    </a:p>
                  </a:txBody>
                  <a:tcPr>
                    <a:solidFill>
                      <a:srgbClr val="F5F5F5"/>
                    </a:solidFill>
                  </a:tcPr>
                </a:tc>
                <a:extLst>
                  <a:ext uri="{0D108BD9-81ED-4DB2-BD59-A6C34878D82A}">
                    <a16:rowId xmlns:a16="http://schemas.microsoft.com/office/drawing/2014/main" val="10011"/>
                  </a:ext>
                </a:extLst>
              </a:tr>
              <a:tr h="351696">
                <a:tc>
                  <a:txBody>
                    <a:bodyPr/>
                    <a:lstStyle/>
                    <a:p>
                      <a:pPr algn="ctr"/>
                      <a:r>
                        <a:rPr sz="800"/>
                        <a:t>Emma Reynolds (incumbent)</a:t>
                      </a:r>
                    </a:p>
                  </a:txBody>
                  <a:tcPr/>
                </a:tc>
                <a:tc>
                  <a:txBody>
                    <a:bodyPr/>
                    <a:lstStyle/>
                    <a:p>
                      <a:pPr algn="ctr"/>
                      <a:r>
                        <a:rPr sz="800" dirty="0" err="1">
                          <a:solidFill>
                            <a:srgbClr val="FF0000"/>
                          </a:solidFill>
                        </a:rPr>
                        <a:t>Labour</a:t>
                      </a:r>
                      <a:endParaRPr sz="800" dirty="0">
                        <a:solidFill>
                          <a:srgbClr val="FF0000"/>
                        </a:solidFill>
                      </a:endParaRPr>
                    </a:p>
                  </a:txBody>
                  <a:tcPr/>
                </a:tc>
                <a:tc>
                  <a:txBody>
                    <a:bodyPr/>
                    <a:lstStyle/>
                    <a:p>
                      <a:pPr algn="ctr"/>
                      <a:r>
                        <a:rPr sz="800"/>
                        <a:t>5 Sep 2025 - present</a:t>
                      </a:r>
                    </a:p>
                  </a:txBody>
                  <a:tcPr/>
                </a:tc>
                <a:tc>
                  <a:txBody>
                    <a:bodyPr/>
                    <a:lstStyle/>
                    <a:p>
                      <a:pPr algn="ctr"/>
                      <a:endParaRPr/>
                    </a:p>
                  </a:txBody>
                  <a:tcPr/>
                </a:tc>
                <a:tc>
                  <a:txBody>
                    <a:bodyPr/>
                    <a:lstStyle/>
                    <a:p>
                      <a:pPr algn="ctr"/>
                      <a:r>
                        <a:rPr sz="800" dirty="0"/>
                        <a:t>Keir Starmer</a:t>
                      </a:r>
                    </a:p>
                  </a:txBody>
                  <a:tcPr/>
                </a:tc>
                <a:tc>
                  <a:txBody>
                    <a:bodyPr/>
                    <a:lstStyle/>
                    <a:p>
                      <a:pPr algn="ctr"/>
                      <a:endParaRPr dirty="0"/>
                    </a:p>
                  </a:txBody>
                  <a:tcPr/>
                </a:tc>
                <a:tc>
                  <a:txBody>
                    <a:bodyPr/>
                    <a:lstStyle/>
                    <a:p>
                      <a:pPr algn="ctr"/>
                      <a:endParaRPr dirty="0"/>
                    </a:p>
                  </a:txBody>
                  <a:tcPr/>
                </a:tc>
                <a:extLst>
                  <a:ext uri="{0D108BD9-81ED-4DB2-BD59-A6C34878D82A}">
                    <a16:rowId xmlns:a16="http://schemas.microsoft.com/office/drawing/2014/main" val="10012"/>
                  </a:ext>
                </a:extLst>
              </a:tr>
            </a:tbl>
          </a:graphicData>
        </a:graphic>
      </p:graphicFrame>
      <p:sp>
        <p:nvSpPr>
          <p:cNvPr id="4" name="TextBox 3"/>
          <p:cNvSpPr txBox="1"/>
          <p:nvPr/>
        </p:nvSpPr>
        <p:spPr>
          <a:xfrm>
            <a:off x="182880" y="5760720"/>
            <a:ext cx="8229600" cy="738664"/>
          </a:xfrm>
          <a:prstGeom prst="rect">
            <a:avLst/>
          </a:prstGeom>
          <a:noFill/>
        </p:spPr>
        <p:txBody>
          <a:bodyPr wrap="square">
            <a:spAutoFit/>
          </a:bodyPr>
          <a:lstStyle/>
          <a:p>
            <a:endParaRPr dirty="0"/>
          </a:p>
          <a:p>
            <a:pPr algn="l">
              <a:defRPr sz="800" i="1"/>
            </a:pPr>
            <a:r>
              <a:rPr dirty="0"/>
              <a:t>(a) Fine-2-Flush certification 5 years, 2 months   (b) UK Covid-19 restrictions 2 years, 1 month</a:t>
            </a:r>
            <a:endParaRPr lang="en-GB" dirty="0"/>
          </a:p>
          <a:p>
            <a:pPr algn="l">
              <a:defRPr sz="800" i="1"/>
            </a:pPr>
            <a:endParaRPr lang="en-GB" dirty="0"/>
          </a:p>
          <a:p>
            <a:pPr algn="l">
              <a:defRPr sz="800" i="1"/>
            </a:pPr>
            <a:r>
              <a:rPr lang="en-GB" dirty="0"/>
              <a:t>Additionally  the Environment is a “devolved matter”  across  the constituent  parts of  the UK ( Welsh Government, Scottish Government, </a:t>
            </a:r>
            <a:r>
              <a:rPr lang="en-GB" dirty="0">
                <a:solidFill>
                  <a:srgbClr val="FF0000"/>
                </a:solidFill>
              </a:rPr>
              <a:t>Very high turnover  of UK Environment  secretaries</a:t>
            </a:r>
            <a:endParaRPr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3321" y="640080"/>
            <a:ext cx="4688333" cy="3566160"/>
          </a:xfrm>
        </p:spPr>
        <p:txBody>
          <a:bodyPr vert="horz" lIns="91440" tIns="45720" rIns="91440" bIns="45720" rtlCol="0" anchor="b">
            <a:normAutofit/>
          </a:bodyPr>
          <a:lstStyle/>
          <a:p>
            <a:pPr algn="l" defTabSz="914400">
              <a:lnSpc>
                <a:spcPct val="90000"/>
              </a:lnSpc>
            </a:pPr>
            <a:r>
              <a:rPr lang="en-US" sz="4700" dirty="0">
                <a:highlight>
                  <a:srgbClr val="FFFF00"/>
                </a:highlight>
              </a:rPr>
              <a:t>Independent</a:t>
            </a:r>
            <a:r>
              <a:rPr lang="en-US" sz="4700" dirty="0"/>
              <a:t> Water Commission</a:t>
            </a:r>
          </a:p>
        </p:txBody>
      </p:sp>
      <p:sp>
        <p:nvSpPr>
          <p:cNvPr id="3" name="Subtitle 2"/>
          <p:cNvSpPr>
            <a:spLocks noGrp="1"/>
          </p:cNvSpPr>
          <p:nvPr>
            <p:ph type="subTitle" idx="1"/>
          </p:nvPr>
        </p:nvSpPr>
        <p:spPr>
          <a:xfrm>
            <a:off x="3973320" y="4636008"/>
            <a:ext cx="4688333" cy="1572768"/>
          </a:xfrm>
        </p:spPr>
        <p:txBody>
          <a:bodyPr vert="horz" lIns="91440" tIns="45720" rIns="91440" bIns="45720" rtlCol="0">
            <a:normAutofit/>
          </a:bodyPr>
          <a:lstStyle/>
          <a:p>
            <a:pPr algn="l" defTabSz="914400">
              <a:lnSpc>
                <a:spcPct val="90000"/>
              </a:lnSpc>
              <a:spcBef>
                <a:spcPts val="1000"/>
              </a:spcBef>
            </a:pPr>
            <a:r>
              <a:rPr lang="en-US" sz="2400">
                <a:solidFill>
                  <a:schemeClr val="tx1"/>
                </a:solidFill>
              </a:rPr>
              <a:t>Key Findings – Final Report</a:t>
            </a:r>
          </a:p>
          <a:p>
            <a:pPr algn="l" defTabSz="914400">
              <a:lnSpc>
                <a:spcPct val="90000"/>
              </a:lnSpc>
              <a:spcBef>
                <a:spcPts val="1000"/>
              </a:spcBef>
            </a:pPr>
            <a:r>
              <a:rPr lang="en-US" sz="2400">
                <a:solidFill>
                  <a:schemeClr val="tx1"/>
                </a:solidFill>
              </a:rPr>
              <a:t> (21 July 2025)</a:t>
            </a:r>
          </a:p>
        </p:txBody>
      </p:sp>
      <p:pic>
        <p:nvPicPr>
          <p:cNvPr id="7" name="Picture 6" descr="A cover of a book&#10;&#10;AI-generated content may be incorrect.">
            <a:extLst>
              <a:ext uri="{FF2B5EF4-FFF2-40B4-BE49-F238E27FC236}">
                <a16:creationId xmlns:a16="http://schemas.microsoft.com/office/drawing/2014/main" id="{5092D302-68BD-C9CA-7210-AFEF45E3AC15}"/>
              </a:ext>
            </a:extLst>
          </p:cNvPr>
          <p:cNvPicPr>
            <a:picLocks noChangeAspect="1"/>
          </p:cNvPicPr>
          <p:nvPr/>
        </p:nvPicPr>
        <p:blipFill>
          <a:blip r:embed="rId2"/>
          <a:srcRect l="13115" r="17588"/>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TextBox 4">
            <a:extLst>
              <a:ext uri="{FF2B5EF4-FFF2-40B4-BE49-F238E27FC236}">
                <a16:creationId xmlns:a16="http://schemas.microsoft.com/office/drawing/2014/main" id="{04333668-96F3-5373-B602-1908521E14C4}"/>
              </a:ext>
            </a:extLst>
          </p:cNvPr>
          <p:cNvSpPr txBox="1"/>
          <p:nvPr/>
        </p:nvSpPr>
        <p:spPr>
          <a:xfrm>
            <a:off x="840658" y="5638800"/>
            <a:ext cx="4572000" cy="646331"/>
          </a:xfrm>
          <a:prstGeom prst="rect">
            <a:avLst/>
          </a:prstGeom>
          <a:noFill/>
        </p:spPr>
        <p:txBody>
          <a:bodyPr wrap="square">
            <a:spAutoFit/>
          </a:bodyPr>
          <a:lstStyle/>
          <a:p>
            <a:pPr>
              <a:spcAft>
                <a:spcPts val="600"/>
              </a:spcAft>
            </a:pPr>
            <a:r>
              <a:rPr lang="en-GB">
                <a:hlinkClick r:id="rId3"/>
              </a:rPr>
              <a:t>Independent Water Commission: review of the water sector - GOV.UK</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en-GB" sz="3100" dirty="0">
                <a:solidFill>
                  <a:srgbClr val="FFFFFF"/>
                </a:solidFill>
              </a:rPr>
              <a:t>Key Findings of the Independent Water Commission. </a:t>
            </a:r>
            <a:r>
              <a:rPr lang="en-GB" sz="1400" b="1" dirty="0">
                <a:solidFill>
                  <a:srgbClr val="FFFF00"/>
                </a:solidFill>
              </a:rPr>
              <a:t>88 recommendations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en-GB" sz="1500" dirty="0"/>
              <a:t>1. </a:t>
            </a:r>
            <a:r>
              <a:rPr lang="en-GB" sz="1500" dirty="0">
                <a:highlight>
                  <a:srgbClr val="FFFF00"/>
                </a:highlight>
              </a:rPr>
              <a:t>Fragmented Responsibilities:</a:t>
            </a:r>
          </a:p>
          <a:p>
            <a:pPr>
              <a:lnSpc>
                <a:spcPct val="90000"/>
              </a:lnSpc>
            </a:pPr>
            <a:r>
              <a:rPr lang="en-GB" sz="1500" dirty="0"/>
              <a:t>   - Multiple organisations manage drainage and wastewater, causing inefficiency.</a:t>
            </a:r>
          </a:p>
          <a:p>
            <a:pPr>
              <a:lnSpc>
                <a:spcPct val="90000"/>
              </a:lnSpc>
            </a:pPr>
            <a:endParaRPr lang="en-GB" sz="1500" dirty="0"/>
          </a:p>
          <a:p>
            <a:pPr>
              <a:lnSpc>
                <a:spcPct val="90000"/>
              </a:lnSpc>
            </a:pPr>
            <a:r>
              <a:rPr lang="en-GB" sz="1500" dirty="0"/>
              <a:t>2. </a:t>
            </a:r>
            <a:r>
              <a:rPr lang="en-GB" sz="1500" dirty="0">
                <a:highlight>
                  <a:srgbClr val="FFFF00"/>
                </a:highlight>
              </a:rPr>
              <a:t>Aging and Inadequate Infrastructure:</a:t>
            </a:r>
          </a:p>
          <a:p>
            <a:pPr>
              <a:lnSpc>
                <a:spcPct val="90000"/>
              </a:lnSpc>
            </a:pPr>
            <a:r>
              <a:rPr lang="en-GB" sz="1500" dirty="0"/>
              <a:t>   - Existing systems are outdated and vulnerable to overload.</a:t>
            </a:r>
          </a:p>
          <a:p>
            <a:pPr>
              <a:lnSpc>
                <a:spcPct val="90000"/>
              </a:lnSpc>
            </a:pPr>
            <a:endParaRPr lang="en-GB" sz="1500" dirty="0"/>
          </a:p>
          <a:p>
            <a:pPr>
              <a:lnSpc>
                <a:spcPct val="90000"/>
              </a:lnSpc>
            </a:pPr>
            <a:r>
              <a:rPr lang="en-GB" sz="1500" dirty="0"/>
              <a:t>3. </a:t>
            </a:r>
            <a:r>
              <a:rPr lang="en-GB" sz="1500" dirty="0">
                <a:highlight>
                  <a:srgbClr val="FFFF00"/>
                </a:highlight>
              </a:rPr>
              <a:t>Storm Overflows and Pollution</a:t>
            </a:r>
            <a:r>
              <a:rPr lang="en-GB" sz="1500" dirty="0"/>
              <a:t>:</a:t>
            </a:r>
          </a:p>
          <a:p>
            <a:pPr>
              <a:lnSpc>
                <a:spcPct val="90000"/>
              </a:lnSpc>
            </a:pPr>
            <a:r>
              <a:rPr lang="en-GB" sz="1500" dirty="0"/>
              <a:t>   - Over 100,000 overflow incidents in 2023 raised public concern.</a:t>
            </a:r>
          </a:p>
          <a:p>
            <a:pPr>
              <a:lnSpc>
                <a:spcPct val="90000"/>
              </a:lnSpc>
            </a:pPr>
            <a:endParaRPr lang="en-GB" sz="1500" dirty="0"/>
          </a:p>
          <a:p>
            <a:pPr>
              <a:lnSpc>
                <a:spcPct val="90000"/>
              </a:lnSpc>
            </a:pPr>
            <a:r>
              <a:rPr lang="en-GB" sz="1500" dirty="0"/>
              <a:t>4. </a:t>
            </a:r>
            <a:r>
              <a:rPr lang="en-GB" sz="1500" dirty="0">
                <a:highlight>
                  <a:srgbClr val="FFFF00"/>
                </a:highlight>
              </a:rPr>
              <a:t>Poor Public Confidence</a:t>
            </a:r>
            <a:r>
              <a:rPr lang="en-GB" sz="1500" dirty="0"/>
              <a:t>:</a:t>
            </a:r>
          </a:p>
          <a:p>
            <a:pPr>
              <a:lnSpc>
                <a:spcPct val="90000"/>
              </a:lnSpc>
            </a:pPr>
            <a:r>
              <a:rPr lang="en-GB" sz="1500" dirty="0"/>
              <a:t>   - Distrust in governance, regulation, and corporate performance.</a:t>
            </a:r>
          </a:p>
          <a:p>
            <a:pPr>
              <a:lnSpc>
                <a:spcPct val="90000"/>
              </a:lnSpc>
            </a:pPr>
            <a:endParaRPr lang="en-GB" sz="1500" dirty="0"/>
          </a:p>
          <a:p>
            <a:pPr>
              <a:lnSpc>
                <a:spcPct val="90000"/>
              </a:lnSpc>
            </a:pPr>
            <a:r>
              <a:rPr lang="en-GB" sz="1500" dirty="0"/>
              <a:t>5. Climate Change and Urbanisation:</a:t>
            </a:r>
          </a:p>
          <a:p>
            <a:pPr>
              <a:lnSpc>
                <a:spcPct val="90000"/>
              </a:lnSpc>
            </a:pPr>
            <a:r>
              <a:rPr lang="en-GB" sz="1500" dirty="0"/>
              <a:t>   - Growing environmental pressures worsen system stress.</a:t>
            </a:r>
          </a:p>
          <a:p>
            <a:pPr>
              <a:lnSpc>
                <a:spcPct val="90000"/>
              </a:lnSpc>
            </a:pPr>
            <a:endParaRPr lang="en-GB" sz="1500" dirty="0"/>
          </a:p>
          <a:p>
            <a:pPr>
              <a:lnSpc>
                <a:spcPct val="90000"/>
              </a:lnSpc>
            </a:pPr>
            <a:r>
              <a:rPr lang="en-GB" sz="1500" dirty="0"/>
              <a:t>6. Missed Opportunities for Nature-Based Solutions:</a:t>
            </a:r>
          </a:p>
          <a:p>
            <a:pPr>
              <a:lnSpc>
                <a:spcPct val="90000"/>
              </a:lnSpc>
            </a:pPr>
            <a:r>
              <a:rPr lang="en-GB" sz="1500" dirty="0"/>
              <a:t>   - </a:t>
            </a:r>
            <a:r>
              <a:rPr lang="en-GB" sz="1500" dirty="0" err="1"/>
              <a:t>SuDS</a:t>
            </a:r>
            <a:r>
              <a:rPr lang="en-GB" sz="1500" dirty="0"/>
              <a:t> and green infrastructure underused despite benefits.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06E2-45C2-44A0-2E3C-9D5DAA5989C1}"/>
              </a:ext>
            </a:extLst>
          </p:cNvPr>
          <p:cNvSpPr>
            <a:spLocks noGrp="1"/>
          </p:cNvSpPr>
          <p:nvPr>
            <p:ph type="title"/>
          </p:nvPr>
        </p:nvSpPr>
        <p:spPr/>
        <p:txBody>
          <a:bodyPr/>
          <a:lstStyle/>
          <a:p>
            <a:r>
              <a:rPr lang="en-GB" dirty="0"/>
              <a:t>IWC specifically on Wet wipes</a:t>
            </a:r>
          </a:p>
        </p:txBody>
      </p:sp>
      <p:sp>
        <p:nvSpPr>
          <p:cNvPr id="3" name="Content Placeholder 2">
            <a:extLst>
              <a:ext uri="{FF2B5EF4-FFF2-40B4-BE49-F238E27FC236}">
                <a16:creationId xmlns:a16="http://schemas.microsoft.com/office/drawing/2014/main" id="{598655D2-D33F-B1F5-6B3B-F3DEE6FBE30A}"/>
              </a:ext>
            </a:extLst>
          </p:cNvPr>
          <p:cNvSpPr>
            <a:spLocks noGrp="1"/>
          </p:cNvSpPr>
          <p:nvPr>
            <p:ph idx="1"/>
          </p:nvPr>
        </p:nvSpPr>
        <p:spPr/>
        <p:txBody>
          <a:bodyPr>
            <a:normAutofit fontScale="47500" lnSpcReduction="20000"/>
          </a:bodyPr>
          <a:lstStyle/>
          <a:p>
            <a:r>
              <a:rPr lang="en-GB" b="1" dirty="0"/>
              <a:t>Special Focus: Wet Wipes</a:t>
            </a:r>
            <a:endParaRPr lang="en-GB" dirty="0"/>
          </a:p>
          <a:p>
            <a:r>
              <a:rPr lang="en-GB" dirty="0"/>
              <a:t>The Commission specifically addressed the environmental impact of </a:t>
            </a:r>
            <a:r>
              <a:rPr lang="en-GB" b="1" dirty="0"/>
              <a:t>wet wipes</a:t>
            </a:r>
            <a:r>
              <a:rPr lang="en-GB" dirty="0"/>
              <a:t> as part of its work on wastewater, drainage, and pollution reduction.</a:t>
            </a:r>
          </a:p>
          <a:p>
            <a:r>
              <a:rPr lang="en-GB" b="1" dirty="0"/>
              <a:t>Key Points:</a:t>
            </a:r>
            <a:endParaRPr lang="en-GB" dirty="0"/>
          </a:p>
          <a:p>
            <a:pPr lvl="0"/>
            <a:r>
              <a:rPr lang="en-GB" dirty="0"/>
              <a:t>Wet wipes, many of which contain plastics, are a significant cause of sewer blockages, contribute to “fatbergs,” and release microplastics into waterways.</a:t>
            </a:r>
          </a:p>
          <a:p>
            <a:pPr lvl="0"/>
            <a:r>
              <a:rPr lang="en-GB" dirty="0"/>
              <a:t>They enter sewers either through incorrect disposal (flushing) or as litter that washes into drains and watercourses.</a:t>
            </a:r>
          </a:p>
          <a:p>
            <a:pPr lvl="0"/>
            <a:r>
              <a:rPr lang="en-GB" dirty="0"/>
              <a:t>The Commission cited </a:t>
            </a:r>
            <a:r>
              <a:rPr lang="en-GB" b="1" dirty="0"/>
              <a:t>evidence </a:t>
            </a:r>
            <a:r>
              <a:rPr lang="en-GB" dirty="0"/>
              <a:t>from </a:t>
            </a:r>
            <a:r>
              <a:rPr lang="en-GB" dirty="0">
                <a:solidFill>
                  <a:srgbClr val="0070C0"/>
                </a:solidFill>
              </a:rPr>
              <a:t>water companies, environmental groups</a:t>
            </a:r>
            <a:r>
              <a:rPr lang="en-GB" dirty="0"/>
              <a:t>, and </a:t>
            </a:r>
            <a:r>
              <a:rPr lang="en-GB" dirty="0">
                <a:solidFill>
                  <a:srgbClr val="0070C0"/>
                </a:solidFill>
              </a:rPr>
              <a:t>local authorities </a:t>
            </a:r>
            <a:r>
              <a:rPr lang="en-GB" dirty="0"/>
              <a:t>showing that wet wipes are among the most common single-use items found in river and coastal clean-ups.</a:t>
            </a:r>
          </a:p>
          <a:p>
            <a:r>
              <a:rPr lang="en-GB" b="1" u="sng" dirty="0"/>
              <a:t>Recommendations on Wet Wipes</a:t>
            </a:r>
            <a:r>
              <a:rPr lang="en-GB" b="1" dirty="0"/>
              <a:t>:</a:t>
            </a:r>
            <a:endParaRPr lang="en-GB" dirty="0"/>
          </a:p>
          <a:p>
            <a:pPr lvl="0"/>
            <a:r>
              <a:rPr lang="en-GB" b="1" dirty="0"/>
              <a:t>Bans on Plastics in Wet Wipes</a:t>
            </a:r>
            <a:r>
              <a:rPr lang="en-GB" dirty="0"/>
              <a:t> – Endorse proposed</a:t>
            </a:r>
            <a:r>
              <a:rPr lang="en-GB" dirty="0">
                <a:solidFill>
                  <a:srgbClr val="FF0000"/>
                </a:solidFill>
              </a:rPr>
              <a:t> UK-wide </a:t>
            </a:r>
            <a:r>
              <a:rPr lang="en-GB" dirty="0"/>
              <a:t>legislation to ban the sale of wet wipes containing plastic fibres.(</a:t>
            </a:r>
            <a:r>
              <a:rPr lang="en-GB" i="1" dirty="0"/>
              <a:t>Legislation in force  in Wales </a:t>
            </a:r>
            <a:r>
              <a:rPr lang="en-GB" i="1" dirty="0">
                <a:solidFill>
                  <a:srgbClr val="FF0000"/>
                </a:solidFill>
              </a:rPr>
              <a:t>December,2026, </a:t>
            </a:r>
            <a:r>
              <a:rPr lang="en-GB" i="1" dirty="0"/>
              <a:t>Draft English Legislation laid before the house  on 16</a:t>
            </a:r>
            <a:r>
              <a:rPr lang="en-GB" i="1" baseline="30000" dirty="0"/>
              <a:t>th</a:t>
            </a:r>
            <a:r>
              <a:rPr lang="en-GB" i="1" dirty="0"/>
              <a:t> September,2025,Probably in Force England April 2027).</a:t>
            </a:r>
            <a:endParaRPr lang="en-GB" dirty="0"/>
          </a:p>
          <a:p>
            <a:pPr lvl="0"/>
            <a:r>
              <a:rPr lang="en-GB" b="1" dirty="0">
                <a:highlight>
                  <a:srgbClr val="FFFF00"/>
                </a:highlight>
              </a:rPr>
              <a:t>Public Education Campaigns</a:t>
            </a:r>
            <a:r>
              <a:rPr lang="en-GB" dirty="0">
                <a:highlight>
                  <a:srgbClr val="FFFF00"/>
                </a:highlight>
              </a:rPr>
              <a:t> – Run sustained campaigns, coordinated with water companies, to change disposal behaviour and reduce sewer blockages.</a:t>
            </a:r>
          </a:p>
          <a:p>
            <a:pPr lvl="0"/>
            <a:r>
              <a:rPr lang="en-GB" b="1" dirty="0">
                <a:highlight>
                  <a:srgbClr val="FFFF00"/>
                </a:highlight>
              </a:rPr>
              <a:t>Monitoring &amp; Enforcement</a:t>
            </a:r>
            <a:r>
              <a:rPr lang="en-GB" dirty="0">
                <a:highlight>
                  <a:srgbClr val="FFFF00"/>
                </a:highlight>
              </a:rPr>
              <a:t> – Require water companies and local authorities to track wet wipe-related blockages and environmental pollution, reporting annually to regulators.</a:t>
            </a:r>
          </a:p>
          <a:p>
            <a:endParaRPr lang="en-GB" dirty="0"/>
          </a:p>
        </p:txBody>
      </p:sp>
    </p:spTree>
    <p:extLst>
      <p:ext uri="{BB962C8B-B14F-4D97-AF65-F5344CB8AC3E}">
        <p14:creationId xmlns:p14="http://schemas.microsoft.com/office/powerpoint/2010/main" val="104387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1F156-D3E7-0CD8-ED1A-436F1B7B0DAB}"/>
              </a:ext>
            </a:extLst>
          </p:cNvPr>
          <p:cNvSpPr>
            <a:spLocks noGrp="1"/>
          </p:cNvSpPr>
          <p:nvPr>
            <p:ph type="title"/>
          </p:nvPr>
        </p:nvSpPr>
        <p:spPr/>
        <p:txBody>
          <a:bodyPr>
            <a:normAutofit fontScale="90000"/>
          </a:bodyPr>
          <a:lstStyle/>
          <a:p>
            <a:r>
              <a:rPr lang="en-GB" dirty="0"/>
              <a:t>Direct Excerpts from IWC final report</a:t>
            </a:r>
          </a:p>
        </p:txBody>
      </p:sp>
      <p:sp>
        <p:nvSpPr>
          <p:cNvPr id="3" name="Content Placeholder 2">
            <a:extLst>
              <a:ext uri="{FF2B5EF4-FFF2-40B4-BE49-F238E27FC236}">
                <a16:creationId xmlns:a16="http://schemas.microsoft.com/office/drawing/2014/main" id="{A1DFA503-9216-B0E7-7580-D71A2E83023C}"/>
              </a:ext>
            </a:extLst>
          </p:cNvPr>
          <p:cNvSpPr>
            <a:spLocks noGrp="1"/>
          </p:cNvSpPr>
          <p:nvPr>
            <p:ph idx="1"/>
          </p:nvPr>
        </p:nvSpPr>
        <p:spPr/>
        <p:txBody>
          <a:bodyPr>
            <a:normAutofit fontScale="55000" lnSpcReduction="20000"/>
          </a:bodyPr>
          <a:lstStyle/>
          <a:p>
            <a:pPr marL="0" indent="0">
              <a:buNone/>
            </a:pPr>
            <a:endParaRPr lang="en-GB" b="1" dirty="0"/>
          </a:p>
          <a:p>
            <a:pPr marL="0" indent="0">
              <a:buNone/>
            </a:pPr>
            <a:r>
              <a:rPr lang="en-GB" b="1" dirty="0"/>
              <a:t>Concerns about the legislative framework for managing drainage and wastewater</a:t>
            </a:r>
            <a:endParaRPr lang="en-GB" dirty="0"/>
          </a:p>
          <a:p>
            <a:r>
              <a:rPr lang="en-GB" b="1" dirty="0"/>
              <a:t>Paragraph: 209</a:t>
            </a:r>
            <a:r>
              <a:rPr lang="en-GB" dirty="0"/>
              <a:t>. pp109 of main commission report. </a:t>
            </a:r>
          </a:p>
          <a:p>
            <a:r>
              <a:rPr lang="en-GB" i="1" dirty="0"/>
              <a:t>“</a:t>
            </a:r>
            <a:r>
              <a:rPr lang="en-GB" i="1" dirty="0">
                <a:solidFill>
                  <a:srgbClr val="00B0F0"/>
                </a:solidFill>
              </a:rPr>
              <a:t>Consumer activity such as the flushing of wet wipes, sanitary products and pouring fats, oils and greases down the sink also adds significant pressures to sewerage capacity. </a:t>
            </a:r>
            <a:r>
              <a:rPr lang="en-GB" i="1" dirty="0">
                <a:solidFill>
                  <a:srgbClr val="00B0F0"/>
                </a:solidFill>
                <a:highlight>
                  <a:srgbClr val="FFFF00"/>
                </a:highlight>
              </a:rPr>
              <a:t>EA data shows 40% of all pollution incidents in England in 2019-20 were caused by blockages and 60% of these were caused by wet wipes”(</a:t>
            </a:r>
            <a:r>
              <a:rPr lang="en-GB" dirty="0"/>
              <a:t>Environment Agency(2021)).</a:t>
            </a:r>
          </a:p>
          <a:p>
            <a:pPr marL="0" indent="0">
              <a:buNone/>
            </a:pPr>
            <a:r>
              <a:rPr lang="en-GB" dirty="0"/>
              <a:t> </a:t>
            </a:r>
          </a:p>
          <a:p>
            <a:pPr marL="0" indent="0">
              <a:buNone/>
            </a:pPr>
            <a:r>
              <a:rPr lang="en-GB" b="1" dirty="0"/>
              <a:t>Recommendation 9:  pp 446.</a:t>
            </a:r>
            <a:endParaRPr lang="en-GB" dirty="0"/>
          </a:p>
          <a:p>
            <a:r>
              <a:rPr lang="en-GB" i="1" dirty="0">
                <a:solidFill>
                  <a:srgbClr val="00B0F0"/>
                </a:solidFill>
              </a:rPr>
              <a:t>“The UK and Welsh governments should update and reform the(Urban Waste Water Treatment Regulation)  UWWTR 1994 to deliver better outcomes and a more sustainable approach to drainage and wastewater management. </a:t>
            </a:r>
            <a:r>
              <a:rPr lang="en-GB" b="1" i="1" dirty="0">
                <a:solidFill>
                  <a:srgbClr val="00B0F0"/>
                </a:solidFill>
              </a:rPr>
              <a:t>This should involve reporting on whether an Extended Producer Responsibility scheme is needed for the water sector to fund necessary improvements”. </a:t>
            </a:r>
            <a:endParaRPr lang="en-GB" dirty="0">
              <a:solidFill>
                <a:srgbClr val="00B0F0"/>
              </a:solidFill>
            </a:endParaRPr>
          </a:p>
          <a:p>
            <a:r>
              <a:rPr lang="en-GB" b="1" dirty="0"/>
              <a:t>Delivery approach via a Bill and Primary legislation.</a:t>
            </a:r>
            <a:endParaRPr lang="en-GB" dirty="0"/>
          </a:p>
          <a:p>
            <a:pPr marL="0" indent="0">
              <a:buNone/>
            </a:pPr>
            <a:r>
              <a:rPr lang="en-GB" dirty="0"/>
              <a:t> </a:t>
            </a:r>
          </a:p>
          <a:p>
            <a:endParaRPr lang="en-GB" b="1" dirty="0"/>
          </a:p>
          <a:p>
            <a:endParaRPr lang="en-GB" dirty="0"/>
          </a:p>
        </p:txBody>
      </p:sp>
    </p:spTree>
    <p:extLst>
      <p:ext uri="{BB962C8B-B14F-4D97-AF65-F5344CB8AC3E}">
        <p14:creationId xmlns:p14="http://schemas.microsoft.com/office/powerpoint/2010/main" val="3719942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BC6B-BCBA-6593-56F4-B9686253CB56}"/>
              </a:ext>
            </a:extLst>
          </p:cNvPr>
          <p:cNvSpPr>
            <a:spLocks noGrp="1"/>
          </p:cNvSpPr>
          <p:nvPr>
            <p:ph type="title"/>
          </p:nvPr>
        </p:nvSpPr>
        <p:spPr/>
        <p:txBody>
          <a:bodyPr>
            <a:normAutofit fontScale="90000"/>
          </a:bodyPr>
          <a:lstStyle/>
          <a:p>
            <a:r>
              <a:rPr lang="en-GB" dirty="0"/>
              <a:t>Direct Excerpts from IWC final report-</a:t>
            </a:r>
            <a:br>
              <a:rPr lang="en-GB" dirty="0"/>
            </a:br>
            <a:r>
              <a:rPr lang="en-GB" dirty="0"/>
              <a:t>“</a:t>
            </a:r>
            <a:r>
              <a:rPr lang="en-GB" b="1" dirty="0">
                <a:solidFill>
                  <a:srgbClr val="00B0F0"/>
                </a:solidFill>
                <a:highlight>
                  <a:srgbClr val="FFFF00"/>
                </a:highlight>
              </a:rPr>
              <a:t>Pre-Pipe solutions</a:t>
            </a:r>
            <a:r>
              <a:rPr lang="en-GB" dirty="0"/>
              <a:t>”</a:t>
            </a:r>
          </a:p>
        </p:txBody>
      </p:sp>
      <p:sp>
        <p:nvSpPr>
          <p:cNvPr id="3" name="Content Placeholder 2">
            <a:extLst>
              <a:ext uri="{FF2B5EF4-FFF2-40B4-BE49-F238E27FC236}">
                <a16:creationId xmlns:a16="http://schemas.microsoft.com/office/drawing/2014/main" id="{A17329A1-597E-1C7C-839C-D95657E20837}"/>
              </a:ext>
            </a:extLst>
          </p:cNvPr>
          <p:cNvSpPr>
            <a:spLocks noGrp="1"/>
          </p:cNvSpPr>
          <p:nvPr>
            <p:ph idx="1"/>
          </p:nvPr>
        </p:nvSpPr>
        <p:spPr/>
        <p:txBody>
          <a:bodyPr>
            <a:normAutofit fontScale="40000" lnSpcReduction="20000"/>
          </a:bodyPr>
          <a:lstStyle/>
          <a:p>
            <a:endParaRPr lang="en-GB" b="1" dirty="0"/>
          </a:p>
          <a:p>
            <a:r>
              <a:rPr lang="en-GB" b="1" dirty="0"/>
              <a:t>Recommendation 10</a:t>
            </a:r>
            <a:r>
              <a:rPr lang="en-GB" dirty="0"/>
              <a:t>:</a:t>
            </a:r>
            <a:r>
              <a:rPr lang="en-GB" b="1" dirty="0"/>
              <a:t>pp 447</a:t>
            </a:r>
            <a:r>
              <a:rPr lang="en-GB" dirty="0"/>
              <a:t>. </a:t>
            </a:r>
          </a:p>
          <a:p>
            <a:r>
              <a:rPr lang="en-GB" dirty="0">
                <a:solidFill>
                  <a:srgbClr val="FF0000"/>
                </a:solidFill>
              </a:rPr>
              <a:t>Government should consider </a:t>
            </a:r>
            <a:r>
              <a:rPr lang="en-GB" b="1" dirty="0">
                <a:solidFill>
                  <a:srgbClr val="FF0000"/>
                </a:solidFill>
              </a:rPr>
              <a:t>legislative changes </a:t>
            </a:r>
            <a:r>
              <a:rPr lang="en-GB" dirty="0">
                <a:solidFill>
                  <a:srgbClr val="FF0000"/>
                </a:solidFill>
              </a:rPr>
              <a:t>to drive a more coherent approach </a:t>
            </a:r>
            <a:r>
              <a:rPr lang="en-GB" dirty="0"/>
              <a:t>to </a:t>
            </a:r>
            <a:r>
              <a:rPr lang="en-GB" dirty="0">
                <a:solidFill>
                  <a:srgbClr val="00B0F0"/>
                </a:solidFill>
              </a:rPr>
              <a:t>‘</a:t>
            </a:r>
            <a:r>
              <a:rPr lang="en-GB" b="1" dirty="0">
                <a:solidFill>
                  <a:srgbClr val="00B0F0"/>
                </a:solidFill>
              </a:rPr>
              <a:t>pre-pipe’ solutions </a:t>
            </a:r>
            <a:r>
              <a:rPr lang="en-GB" dirty="0">
                <a:solidFill>
                  <a:srgbClr val="00B0F0"/>
                </a:solidFill>
              </a:rPr>
              <a:t>to stop pollutants and rainwater entering the system.</a:t>
            </a:r>
          </a:p>
          <a:p>
            <a:r>
              <a:rPr lang="en-GB" dirty="0"/>
              <a:t>Delivery via  a  Bill and Primary legislation.</a:t>
            </a:r>
          </a:p>
          <a:p>
            <a:r>
              <a:rPr lang="en-GB" b="1" dirty="0"/>
              <a:t>Paragraph:</a:t>
            </a:r>
            <a:r>
              <a:rPr lang="en-GB" dirty="0"/>
              <a:t> 217. pp.112 of the main commission report.</a:t>
            </a:r>
          </a:p>
          <a:p>
            <a:r>
              <a:rPr lang="en-GB" i="1" dirty="0"/>
              <a:t>“</a:t>
            </a:r>
            <a:r>
              <a:rPr lang="en-GB" i="1" dirty="0">
                <a:solidFill>
                  <a:srgbClr val="00B0F0"/>
                </a:solidFill>
              </a:rPr>
              <a:t>Both UK and Welsh governments should explore further measures to support </a:t>
            </a:r>
            <a:r>
              <a:rPr lang="en-GB" b="1" i="1" dirty="0">
                <a:solidFill>
                  <a:srgbClr val="00B0F0"/>
                </a:solidFill>
                <a:highlight>
                  <a:srgbClr val="FFFF00"/>
                </a:highlight>
              </a:rPr>
              <a:t>consumer behaviour change</a:t>
            </a:r>
            <a:r>
              <a:rPr lang="en-GB" i="1" dirty="0">
                <a:solidFill>
                  <a:srgbClr val="00B0F0"/>
                </a:solidFill>
                <a:highlight>
                  <a:srgbClr val="FFFF00"/>
                </a:highlight>
              </a:rPr>
              <a:t>, </a:t>
            </a:r>
            <a:r>
              <a:rPr lang="en-GB" b="1" i="1" dirty="0">
                <a:solidFill>
                  <a:srgbClr val="00B0F0"/>
                </a:solidFill>
                <a:highlight>
                  <a:srgbClr val="FFFF00"/>
                </a:highlight>
              </a:rPr>
              <a:t>particularly for wet wipes</a:t>
            </a:r>
            <a:r>
              <a:rPr lang="en-GB" i="1" dirty="0">
                <a:solidFill>
                  <a:srgbClr val="00B0F0"/>
                </a:solidFill>
              </a:rPr>
              <a:t>. The UK Government should legislate swiftly, in line with its commitment, to ban wet wipes containing plastic. The UK government committed to legally banning wet wipes containing plastic and should legislate swiftly to this end; in Wales legislation to ban plastic wet wipes has already been passed by the Senedd.</a:t>
            </a:r>
            <a:r>
              <a:rPr lang="en-GB" dirty="0">
                <a:solidFill>
                  <a:srgbClr val="00B0F0"/>
                </a:solidFill>
              </a:rPr>
              <a:t>(Nation Cymru,2025) </a:t>
            </a:r>
            <a:r>
              <a:rPr lang="en-GB" i="1" dirty="0">
                <a:solidFill>
                  <a:srgbClr val="00B0F0"/>
                </a:solidFill>
              </a:rPr>
              <a:t>Given the environmental impact of all wet wipes (not just plastic) and other ‘</a:t>
            </a:r>
            <a:r>
              <a:rPr lang="en-GB" i="1" dirty="0" err="1">
                <a:solidFill>
                  <a:srgbClr val="00B0F0"/>
                </a:solidFill>
              </a:rPr>
              <a:t>unflushables</a:t>
            </a:r>
            <a:r>
              <a:rPr lang="en-GB" i="1" dirty="0">
                <a:solidFill>
                  <a:srgbClr val="00B0F0"/>
                </a:solidFill>
              </a:rPr>
              <a:t>’, </a:t>
            </a:r>
            <a:r>
              <a:rPr lang="en-GB" b="1" i="1" dirty="0">
                <a:solidFill>
                  <a:srgbClr val="00B0F0"/>
                </a:solidFill>
                <a:highlight>
                  <a:srgbClr val="FFFF00"/>
                </a:highlight>
              </a:rPr>
              <a:t>further work is needed, including on behaviour change campaigns with support from government, the water industry, </a:t>
            </a:r>
            <a:r>
              <a:rPr lang="en-GB" b="1" i="1" dirty="0" err="1">
                <a:solidFill>
                  <a:srgbClr val="00B0F0"/>
                </a:solidFill>
                <a:highlight>
                  <a:srgbClr val="FFFF00"/>
                </a:highlight>
              </a:rPr>
              <a:t>eNGOs</a:t>
            </a:r>
            <a:r>
              <a:rPr lang="en-GB" b="1" i="1" dirty="0">
                <a:solidFill>
                  <a:srgbClr val="00B0F0"/>
                </a:solidFill>
                <a:highlight>
                  <a:srgbClr val="FFFF00"/>
                </a:highlight>
              </a:rPr>
              <a:t> and other relevant bodies</a:t>
            </a:r>
            <a:r>
              <a:rPr lang="en-GB" b="1" dirty="0">
                <a:solidFill>
                  <a:srgbClr val="00B0F0"/>
                </a:solidFill>
                <a:highlight>
                  <a:srgbClr val="FFFF00"/>
                </a:highlight>
              </a:rPr>
              <a:t>.</a:t>
            </a:r>
            <a:r>
              <a:rPr lang="en-GB" dirty="0">
                <a:solidFill>
                  <a:srgbClr val="00B0F0"/>
                </a:solidFill>
              </a:rPr>
              <a:t>(Briain O et al.(2020)).</a:t>
            </a:r>
            <a:r>
              <a:rPr lang="en-GB" i="1" dirty="0">
                <a:solidFill>
                  <a:srgbClr val="00B0F0"/>
                </a:solidFill>
              </a:rPr>
              <a:t> The Commission notes </a:t>
            </a:r>
            <a:r>
              <a:rPr lang="en-GB" i="1" dirty="0">
                <a:solidFill>
                  <a:srgbClr val="FF0000"/>
                </a:solidFill>
              </a:rPr>
              <a:t>that some targeted campaigns have already proven effective, such as the initial roll-out of the ‘Bin the Wipe’ campaign</a:t>
            </a:r>
            <a:r>
              <a:rPr lang="en-GB" i="1" dirty="0">
                <a:solidFill>
                  <a:srgbClr val="00B0F0"/>
                </a:solidFill>
              </a:rPr>
              <a:t> </a:t>
            </a:r>
            <a:r>
              <a:rPr lang="en-GB" i="1" dirty="0">
                <a:solidFill>
                  <a:srgbClr val="FF0000"/>
                </a:solidFill>
              </a:rPr>
              <a:t>by Northumbrian Water</a:t>
            </a:r>
            <a:r>
              <a:rPr lang="en-GB" i="1" dirty="0">
                <a:solidFill>
                  <a:srgbClr val="00B0F0"/>
                </a:solidFill>
              </a:rPr>
              <a:t>, estimated to reduce blockages by 52% in targeted areas its first 3 years</a:t>
            </a:r>
            <a:r>
              <a:rPr lang="en-GB" dirty="0">
                <a:solidFill>
                  <a:srgbClr val="00B0F0"/>
                </a:solidFill>
              </a:rPr>
              <a:t>.(Northumbrian Water(2023))</a:t>
            </a:r>
          </a:p>
          <a:p>
            <a:r>
              <a:rPr lang="en-GB" b="1" dirty="0"/>
              <a:t>Recommendation 85 pp.463</a:t>
            </a:r>
            <a:endParaRPr lang="en-GB" dirty="0"/>
          </a:p>
          <a:p>
            <a:r>
              <a:rPr lang="en-GB" i="1" dirty="0">
                <a:highlight>
                  <a:srgbClr val="FFFF00"/>
                </a:highlight>
              </a:rPr>
              <a:t>Water companies </a:t>
            </a:r>
            <a:r>
              <a:rPr lang="en-GB" b="1" i="1" dirty="0">
                <a:solidFill>
                  <a:srgbClr val="00B0F0"/>
                </a:solidFill>
                <a:highlight>
                  <a:srgbClr val="FFFF00"/>
                </a:highlight>
              </a:rPr>
              <a:t>should work with Water UK to </a:t>
            </a:r>
            <a:r>
              <a:rPr lang="en-GB" i="1" dirty="0">
                <a:highlight>
                  <a:srgbClr val="FFFF00"/>
                </a:highlight>
              </a:rPr>
              <a:t>disseminate innovation learnings across the water industry in England and Wales.  </a:t>
            </a:r>
            <a:endParaRPr lang="en-GB" dirty="0">
              <a:highlight>
                <a:srgbClr val="FFFF00"/>
              </a:highlight>
            </a:endParaRPr>
          </a:p>
          <a:p>
            <a:r>
              <a:rPr lang="en-GB" dirty="0">
                <a:highlight>
                  <a:srgbClr val="FFFF00"/>
                </a:highlight>
              </a:rPr>
              <a:t>Delivery via : industry led initiative.</a:t>
            </a:r>
          </a:p>
          <a:p>
            <a:pPr marL="0" indent="0">
              <a:buNone/>
            </a:pPr>
            <a:r>
              <a:rPr lang="en-GB" dirty="0"/>
              <a:t> </a:t>
            </a:r>
          </a:p>
          <a:p>
            <a:r>
              <a:rPr lang="en-GB" b="1" dirty="0"/>
              <a:t>Recommendation 88:</a:t>
            </a:r>
            <a:endParaRPr lang="en-GB" dirty="0"/>
          </a:p>
          <a:p>
            <a:r>
              <a:rPr lang="en-GB" i="1" dirty="0"/>
              <a:t>An independent review of the follow up to the Commission’s report should be carried out in 2 years’ time. </a:t>
            </a:r>
            <a:endParaRPr lang="en-GB" dirty="0"/>
          </a:p>
          <a:p>
            <a:r>
              <a:rPr lang="en-GB" dirty="0"/>
              <a:t>Delivery via: Government review on implementation</a:t>
            </a:r>
          </a:p>
          <a:p>
            <a:endParaRPr lang="en-GB" dirty="0"/>
          </a:p>
        </p:txBody>
      </p:sp>
    </p:spTree>
    <p:extLst>
      <p:ext uri="{BB962C8B-B14F-4D97-AF65-F5344CB8AC3E}">
        <p14:creationId xmlns:p14="http://schemas.microsoft.com/office/powerpoint/2010/main" val="522032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2400" dirty="0"/>
              <a:t>UK Sewerage Undertakers – Wet Wipes &amp; 3Ps Messaging</a:t>
            </a:r>
          </a:p>
        </p:txBody>
      </p:sp>
      <p:graphicFrame>
        <p:nvGraphicFramePr>
          <p:cNvPr id="3" name="Table 2"/>
          <p:cNvGraphicFramePr>
            <a:graphicFrameLocks noGrp="1"/>
          </p:cNvGraphicFramePr>
          <p:nvPr>
            <p:extLst>
              <p:ext uri="{D42A27DB-BD31-4B8C-83A1-F6EECF244321}">
                <p14:modId xmlns:p14="http://schemas.microsoft.com/office/powerpoint/2010/main" val="2277869837"/>
              </p:ext>
            </p:extLst>
          </p:nvPr>
        </p:nvGraphicFramePr>
        <p:xfrm>
          <a:off x="157316" y="1902542"/>
          <a:ext cx="8868696" cy="3870960"/>
        </p:xfrm>
        <a:graphic>
          <a:graphicData uri="http://schemas.openxmlformats.org/drawingml/2006/table">
            <a:tbl>
              <a:tblPr firstRow="1" bandRow="1">
                <a:tableStyleId>{5C22544A-7EE6-4342-B048-85BDC9FD1C3A}</a:tableStyleId>
              </a:tblPr>
              <a:tblGrid>
                <a:gridCol w="1585207">
                  <a:extLst>
                    <a:ext uri="{9D8B030D-6E8A-4147-A177-3AD203B41FA5}">
                      <a16:colId xmlns:a16="http://schemas.microsoft.com/office/drawing/2014/main" val="20000"/>
                    </a:ext>
                  </a:extLst>
                </a:gridCol>
                <a:gridCol w="1392828">
                  <a:extLst>
                    <a:ext uri="{9D8B030D-6E8A-4147-A177-3AD203B41FA5}">
                      <a16:colId xmlns:a16="http://schemas.microsoft.com/office/drawing/2014/main" val="20001"/>
                    </a:ext>
                  </a:extLst>
                </a:gridCol>
                <a:gridCol w="1908405">
                  <a:extLst>
                    <a:ext uri="{9D8B030D-6E8A-4147-A177-3AD203B41FA5}">
                      <a16:colId xmlns:a16="http://schemas.microsoft.com/office/drawing/2014/main" val="20002"/>
                    </a:ext>
                  </a:extLst>
                </a:gridCol>
                <a:gridCol w="3982256">
                  <a:extLst>
                    <a:ext uri="{9D8B030D-6E8A-4147-A177-3AD203B41FA5}">
                      <a16:colId xmlns:a16="http://schemas.microsoft.com/office/drawing/2014/main" val="20003"/>
                    </a:ext>
                  </a:extLst>
                </a:gridCol>
              </a:tblGrid>
              <a:tr h="0">
                <a:tc>
                  <a:txBody>
                    <a:bodyPr/>
                    <a:lstStyle/>
                    <a:p>
                      <a:pPr algn="ctr"/>
                      <a:r>
                        <a:rPr sz="1000"/>
                        <a:t>Sewerage undertaker</a:t>
                      </a:r>
                    </a:p>
                  </a:txBody>
                  <a:tcPr/>
                </a:tc>
                <a:tc>
                  <a:txBody>
                    <a:bodyPr/>
                    <a:lstStyle/>
                    <a:p>
                      <a:pPr algn="ctr"/>
                      <a:r>
                        <a:rPr sz="1000"/>
                        <a:t>Says wipes are non-flushable? / 3Ps?</a:t>
                      </a:r>
                    </a:p>
                  </a:txBody>
                  <a:tcPr/>
                </a:tc>
                <a:tc>
                  <a:txBody>
                    <a:bodyPr/>
                    <a:lstStyle/>
                    <a:p>
                      <a:pPr algn="ctr"/>
                      <a:r>
                        <a:rPr sz="1000" dirty="0">
                          <a:solidFill>
                            <a:srgbClr val="FF0000"/>
                          </a:solidFill>
                        </a:rPr>
                        <a:t>Own</a:t>
                      </a:r>
                      <a:r>
                        <a:rPr sz="1000" dirty="0"/>
                        <a:t> customer </a:t>
                      </a:r>
                      <a:r>
                        <a:rPr sz="1000" dirty="0" err="1"/>
                        <a:t>programme</a:t>
                      </a:r>
                      <a:r>
                        <a:rPr sz="1000" dirty="0"/>
                        <a:t>(s)</a:t>
                      </a:r>
                    </a:p>
                  </a:txBody>
                  <a:tcPr/>
                </a:tc>
                <a:tc>
                  <a:txBody>
                    <a:bodyPr/>
                    <a:lstStyle/>
                    <a:p>
                      <a:pPr algn="ctr"/>
                      <a:r>
                        <a:rPr sz="1000" dirty="0"/>
                        <a:t>Promotes Water UK </a:t>
                      </a:r>
                      <a:r>
                        <a:rPr sz="1000" dirty="0">
                          <a:solidFill>
                            <a:srgbClr val="FF0000"/>
                          </a:solidFill>
                        </a:rPr>
                        <a:t>'Bin the Wipe'?</a:t>
                      </a:r>
                    </a:p>
                  </a:txBody>
                  <a:tcPr/>
                </a:tc>
                <a:extLst>
                  <a:ext uri="{0D108BD9-81ED-4DB2-BD59-A6C34878D82A}">
                    <a16:rowId xmlns:a16="http://schemas.microsoft.com/office/drawing/2014/main" val="10000"/>
                  </a:ext>
                </a:extLst>
              </a:tr>
              <a:tr h="0">
                <a:tc>
                  <a:txBody>
                    <a:bodyPr/>
                    <a:lstStyle/>
                    <a:p>
                      <a:r>
                        <a:rPr sz="1000"/>
                        <a:t>Anglian Water</a:t>
                      </a:r>
                    </a:p>
                  </a:txBody>
                  <a:tcPr/>
                </a:tc>
                <a:tc>
                  <a:txBody>
                    <a:bodyPr/>
                    <a:lstStyle/>
                    <a:p>
                      <a:pPr algn="ctr"/>
                      <a:r>
                        <a:rPr sz="1000"/>
                        <a:t>Yes – 3Ps only</a:t>
                      </a:r>
                    </a:p>
                  </a:txBody>
                  <a:tcPr/>
                </a:tc>
                <a:tc>
                  <a:txBody>
                    <a:bodyPr/>
                    <a:lstStyle/>
                    <a:p>
                      <a:pPr algn="ctr"/>
                      <a:r>
                        <a:rPr sz="1000"/>
                        <a:t>Keep It Clear; Just Bin It</a:t>
                      </a:r>
                    </a:p>
                  </a:txBody>
                  <a:tcPr/>
                </a:tc>
                <a:tc>
                  <a:txBody>
                    <a:bodyPr/>
                    <a:lstStyle/>
                    <a:p>
                      <a:pPr algn="ctr"/>
                      <a:r>
                        <a:rPr sz="1000"/>
                        <a:t>Yes</a:t>
                      </a:r>
                    </a:p>
                  </a:txBody>
                  <a:tcPr/>
                </a:tc>
                <a:extLst>
                  <a:ext uri="{0D108BD9-81ED-4DB2-BD59-A6C34878D82A}">
                    <a16:rowId xmlns:a16="http://schemas.microsoft.com/office/drawing/2014/main" val="10001"/>
                  </a:ext>
                </a:extLst>
              </a:tr>
              <a:tr h="0">
                <a:tc>
                  <a:txBody>
                    <a:bodyPr/>
                    <a:lstStyle/>
                    <a:p>
                      <a:r>
                        <a:rPr sz="1000"/>
                        <a:t>Northumbrian Water</a:t>
                      </a:r>
                    </a:p>
                  </a:txBody>
                  <a:tcPr/>
                </a:tc>
                <a:tc>
                  <a:txBody>
                    <a:bodyPr/>
                    <a:lstStyle/>
                    <a:p>
                      <a:pPr algn="ctr"/>
                      <a:r>
                        <a:rPr sz="1000"/>
                        <a:t>Yes – 3Ps only</a:t>
                      </a:r>
                    </a:p>
                  </a:txBody>
                  <a:tcPr/>
                </a:tc>
                <a:tc>
                  <a:txBody>
                    <a:bodyPr/>
                    <a:lstStyle/>
                    <a:p>
                      <a:pPr algn="ctr"/>
                      <a:r>
                        <a:rPr sz="1000"/>
                        <a:t>Bin the Wipe (own campaign)</a:t>
                      </a:r>
                    </a:p>
                  </a:txBody>
                  <a:tcPr/>
                </a:tc>
                <a:tc>
                  <a:txBody>
                    <a:bodyPr/>
                    <a:lstStyle/>
                    <a:p>
                      <a:pPr algn="ctr"/>
                      <a:r>
                        <a:rPr sz="1000"/>
                        <a:t>Yes – originated BtW</a:t>
                      </a:r>
                    </a:p>
                  </a:txBody>
                  <a:tcPr/>
                </a:tc>
                <a:extLst>
                  <a:ext uri="{0D108BD9-81ED-4DB2-BD59-A6C34878D82A}">
                    <a16:rowId xmlns:a16="http://schemas.microsoft.com/office/drawing/2014/main" val="10002"/>
                  </a:ext>
                </a:extLst>
              </a:tr>
              <a:tr h="0">
                <a:tc>
                  <a:txBody>
                    <a:bodyPr/>
                    <a:lstStyle/>
                    <a:p>
                      <a:r>
                        <a:rPr sz="1000"/>
                        <a:t>Severn Trent</a:t>
                      </a:r>
                    </a:p>
                  </a:txBody>
                  <a:tcPr/>
                </a:tc>
                <a:tc>
                  <a:txBody>
                    <a:bodyPr/>
                    <a:lstStyle/>
                    <a:p>
                      <a:pPr algn="ctr"/>
                      <a:r>
                        <a:rPr sz="1000"/>
                        <a:t>Yes – 3Ps only</a:t>
                      </a:r>
                    </a:p>
                  </a:txBody>
                  <a:tcPr/>
                </a:tc>
                <a:tc>
                  <a:txBody>
                    <a:bodyPr/>
                    <a:lstStyle/>
                    <a:p>
                      <a:pPr algn="ctr"/>
                      <a:r>
                        <a:rPr sz="1000"/>
                        <a:t>Anti-blockages education</a:t>
                      </a:r>
                    </a:p>
                  </a:txBody>
                  <a:tcPr/>
                </a:tc>
                <a:tc>
                  <a:txBody>
                    <a:bodyPr/>
                    <a:lstStyle/>
                    <a:p>
                      <a:pPr algn="ctr"/>
                      <a:r>
                        <a:rPr sz="1000"/>
                        <a:t>Yes</a:t>
                      </a:r>
                    </a:p>
                  </a:txBody>
                  <a:tcPr/>
                </a:tc>
                <a:extLst>
                  <a:ext uri="{0D108BD9-81ED-4DB2-BD59-A6C34878D82A}">
                    <a16:rowId xmlns:a16="http://schemas.microsoft.com/office/drawing/2014/main" val="10003"/>
                  </a:ext>
                </a:extLst>
              </a:tr>
              <a:tr h="0">
                <a:tc>
                  <a:txBody>
                    <a:bodyPr/>
                    <a:lstStyle/>
                    <a:p>
                      <a:r>
                        <a:rPr sz="1000"/>
                        <a:t>Southern Water</a:t>
                      </a:r>
                    </a:p>
                  </a:txBody>
                  <a:tcPr/>
                </a:tc>
                <a:tc>
                  <a:txBody>
                    <a:bodyPr/>
                    <a:lstStyle/>
                    <a:p>
                      <a:pPr algn="ctr"/>
                      <a:r>
                        <a:rPr sz="1000" dirty="0"/>
                        <a:t>Yes – 3Ps only</a:t>
                      </a:r>
                    </a:p>
                  </a:txBody>
                  <a:tcPr/>
                </a:tc>
                <a:tc>
                  <a:txBody>
                    <a:bodyPr/>
                    <a:lstStyle/>
                    <a:p>
                      <a:pPr algn="ctr"/>
                      <a:r>
                        <a:rPr sz="1000" dirty="0" err="1"/>
                        <a:t>Unflushables</a:t>
                      </a:r>
                      <a:r>
                        <a:rPr sz="1000" dirty="0"/>
                        <a:t> education</a:t>
                      </a:r>
                    </a:p>
                  </a:txBody>
                  <a:tcPr/>
                </a:tc>
                <a:tc>
                  <a:txBody>
                    <a:bodyPr/>
                    <a:lstStyle/>
                    <a:p>
                      <a:pPr algn="ctr"/>
                      <a:r>
                        <a:rPr sz="1000"/>
                        <a:t>Yes</a:t>
                      </a:r>
                    </a:p>
                  </a:txBody>
                  <a:tcPr/>
                </a:tc>
                <a:extLst>
                  <a:ext uri="{0D108BD9-81ED-4DB2-BD59-A6C34878D82A}">
                    <a16:rowId xmlns:a16="http://schemas.microsoft.com/office/drawing/2014/main" val="10004"/>
                  </a:ext>
                </a:extLst>
              </a:tr>
              <a:tr h="0">
                <a:tc>
                  <a:txBody>
                    <a:bodyPr/>
                    <a:lstStyle/>
                    <a:p>
                      <a:r>
                        <a:rPr sz="1000"/>
                        <a:t>South West Water</a:t>
                      </a:r>
                    </a:p>
                  </a:txBody>
                  <a:tcPr/>
                </a:tc>
                <a:tc>
                  <a:txBody>
                    <a:bodyPr/>
                    <a:lstStyle/>
                    <a:p>
                      <a:pPr algn="ctr"/>
                      <a:r>
                        <a:rPr sz="1000"/>
                        <a:t>Yes – 3Ps only</a:t>
                      </a:r>
                    </a:p>
                  </a:txBody>
                  <a:tcPr/>
                </a:tc>
                <a:tc>
                  <a:txBody>
                    <a:bodyPr/>
                    <a:lstStyle/>
                    <a:p>
                      <a:pPr algn="ctr"/>
                      <a:r>
                        <a:rPr sz="1000"/>
                        <a:t>Love Your Loo; Think Sink</a:t>
                      </a:r>
                    </a:p>
                  </a:txBody>
                  <a:tcPr/>
                </a:tc>
                <a:tc>
                  <a:txBody>
                    <a:bodyPr/>
                    <a:lstStyle/>
                    <a:p>
                      <a:pPr algn="ctr"/>
                      <a:r>
                        <a:rPr sz="1000"/>
                        <a:t>Yes</a:t>
                      </a:r>
                    </a:p>
                  </a:txBody>
                  <a:tcPr/>
                </a:tc>
                <a:extLst>
                  <a:ext uri="{0D108BD9-81ED-4DB2-BD59-A6C34878D82A}">
                    <a16:rowId xmlns:a16="http://schemas.microsoft.com/office/drawing/2014/main" val="10005"/>
                  </a:ext>
                </a:extLst>
              </a:tr>
              <a:tr h="0">
                <a:tc>
                  <a:txBody>
                    <a:bodyPr/>
                    <a:lstStyle/>
                    <a:p>
                      <a:r>
                        <a:rPr sz="1000"/>
                        <a:t>Thames Water</a:t>
                      </a:r>
                    </a:p>
                  </a:txBody>
                  <a:tcPr/>
                </a:tc>
                <a:tc>
                  <a:txBody>
                    <a:bodyPr/>
                    <a:lstStyle/>
                    <a:p>
                      <a:pPr algn="ctr"/>
                      <a:r>
                        <a:rPr sz="1000"/>
                        <a:t>Yes – 3Ps only</a:t>
                      </a:r>
                    </a:p>
                  </a:txBody>
                  <a:tcPr/>
                </a:tc>
                <a:tc>
                  <a:txBody>
                    <a:bodyPr/>
                    <a:lstStyle/>
                    <a:p>
                      <a:pPr algn="ctr"/>
                      <a:r>
                        <a:rPr sz="1000" dirty="0"/>
                        <a:t>Bin it – don’t block it</a:t>
                      </a:r>
                    </a:p>
                  </a:txBody>
                  <a:tcPr/>
                </a:tc>
                <a:tc>
                  <a:txBody>
                    <a:bodyPr/>
                    <a:lstStyle/>
                    <a:p>
                      <a:pPr algn="ctr"/>
                      <a:r>
                        <a:rPr sz="1000"/>
                        <a:t>Yes</a:t>
                      </a:r>
                    </a:p>
                  </a:txBody>
                  <a:tcPr/>
                </a:tc>
                <a:extLst>
                  <a:ext uri="{0D108BD9-81ED-4DB2-BD59-A6C34878D82A}">
                    <a16:rowId xmlns:a16="http://schemas.microsoft.com/office/drawing/2014/main" val="10006"/>
                  </a:ext>
                </a:extLst>
              </a:tr>
              <a:tr h="0">
                <a:tc>
                  <a:txBody>
                    <a:bodyPr/>
                    <a:lstStyle/>
                    <a:p>
                      <a:r>
                        <a:rPr sz="1000" dirty="0"/>
                        <a:t>United Utilities</a:t>
                      </a:r>
                    </a:p>
                  </a:txBody>
                  <a:tcPr/>
                </a:tc>
                <a:tc>
                  <a:txBody>
                    <a:bodyPr/>
                    <a:lstStyle/>
                    <a:p>
                      <a:pPr algn="ctr"/>
                      <a:r>
                        <a:rPr sz="1000"/>
                        <a:t>Yes – 3Ps only</a:t>
                      </a:r>
                    </a:p>
                  </a:txBody>
                  <a:tcPr/>
                </a:tc>
                <a:tc>
                  <a:txBody>
                    <a:bodyPr/>
                    <a:lstStyle/>
                    <a:p>
                      <a:pPr algn="ctr"/>
                      <a:r>
                        <a:rPr sz="1000"/>
                        <a:t>Stop the Block; Think before you flush</a:t>
                      </a:r>
                    </a:p>
                  </a:txBody>
                  <a:tcPr/>
                </a:tc>
                <a:tc>
                  <a:txBody>
                    <a:bodyPr/>
                    <a:lstStyle/>
                    <a:p>
                      <a:pPr algn="ctr"/>
                      <a:r>
                        <a:rPr sz="1000"/>
                        <a:t>Not explicit (refers to BtW research)</a:t>
                      </a:r>
                    </a:p>
                  </a:txBody>
                  <a:tcPr/>
                </a:tc>
                <a:extLst>
                  <a:ext uri="{0D108BD9-81ED-4DB2-BD59-A6C34878D82A}">
                    <a16:rowId xmlns:a16="http://schemas.microsoft.com/office/drawing/2014/main" val="10007"/>
                  </a:ext>
                </a:extLst>
              </a:tr>
              <a:tr h="0">
                <a:tc>
                  <a:txBody>
                    <a:bodyPr/>
                    <a:lstStyle/>
                    <a:p>
                      <a:r>
                        <a:rPr sz="1000"/>
                        <a:t>Wessex Water</a:t>
                      </a:r>
                    </a:p>
                  </a:txBody>
                  <a:tcPr/>
                </a:tc>
                <a:tc>
                  <a:txBody>
                    <a:bodyPr/>
                    <a:lstStyle/>
                    <a:p>
                      <a:pPr algn="ctr"/>
                      <a:r>
                        <a:rPr sz="1000"/>
                        <a:t>Yes – 3Ps only</a:t>
                      </a:r>
                    </a:p>
                  </a:txBody>
                  <a:tcPr/>
                </a:tc>
                <a:tc>
                  <a:txBody>
                    <a:bodyPr/>
                    <a:lstStyle/>
                    <a:p>
                      <a:pPr algn="ctr"/>
                      <a:r>
                        <a:rPr sz="1000"/>
                        <a:t>Love Your Drains; local BtW use</a:t>
                      </a:r>
                    </a:p>
                  </a:txBody>
                  <a:tcPr/>
                </a:tc>
                <a:tc>
                  <a:txBody>
                    <a:bodyPr/>
                    <a:lstStyle/>
                    <a:p>
                      <a:pPr algn="ctr"/>
                      <a:r>
                        <a:rPr sz="1000"/>
                        <a:t>Yes</a:t>
                      </a:r>
                    </a:p>
                  </a:txBody>
                  <a:tcPr/>
                </a:tc>
                <a:extLst>
                  <a:ext uri="{0D108BD9-81ED-4DB2-BD59-A6C34878D82A}">
                    <a16:rowId xmlns:a16="http://schemas.microsoft.com/office/drawing/2014/main" val="10008"/>
                  </a:ext>
                </a:extLst>
              </a:tr>
              <a:tr h="0">
                <a:tc>
                  <a:txBody>
                    <a:bodyPr/>
                    <a:lstStyle/>
                    <a:p>
                      <a:r>
                        <a:rPr sz="1000"/>
                        <a:t>Yorkshire Water</a:t>
                      </a:r>
                    </a:p>
                  </a:txBody>
                  <a:tcPr/>
                </a:tc>
                <a:tc>
                  <a:txBody>
                    <a:bodyPr/>
                    <a:lstStyle/>
                    <a:p>
                      <a:pPr algn="ctr"/>
                      <a:r>
                        <a:rPr sz="1000"/>
                        <a:t>Yes – 3Ps only</a:t>
                      </a:r>
                    </a:p>
                  </a:txBody>
                  <a:tcPr/>
                </a:tc>
                <a:tc>
                  <a:txBody>
                    <a:bodyPr/>
                    <a:lstStyle/>
                    <a:p>
                      <a:pPr algn="ctr"/>
                      <a:r>
                        <a:rPr sz="1000"/>
                        <a:t>Bin it. Don’t block it</a:t>
                      </a:r>
                    </a:p>
                  </a:txBody>
                  <a:tcPr/>
                </a:tc>
                <a:tc>
                  <a:txBody>
                    <a:bodyPr/>
                    <a:lstStyle/>
                    <a:p>
                      <a:pPr algn="ctr"/>
                      <a:r>
                        <a:rPr sz="1000"/>
                        <a:t>Not explicit</a:t>
                      </a:r>
                    </a:p>
                  </a:txBody>
                  <a:tcPr/>
                </a:tc>
                <a:extLst>
                  <a:ext uri="{0D108BD9-81ED-4DB2-BD59-A6C34878D82A}">
                    <a16:rowId xmlns:a16="http://schemas.microsoft.com/office/drawing/2014/main" val="10009"/>
                  </a:ext>
                </a:extLst>
              </a:tr>
              <a:tr h="0">
                <a:tc>
                  <a:txBody>
                    <a:bodyPr/>
                    <a:lstStyle/>
                    <a:p>
                      <a:r>
                        <a:rPr sz="1000"/>
                        <a:t>Dŵr Cymru Welsh Water</a:t>
                      </a:r>
                    </a:p>
                  </a:txBody>
                  <a:tcPr/>
                </a:tc>
                <a:tc>
                  <a:txBody>
                    <a:bodyPr/>
                    <a:lstStyle/>
                    <a:p>
                      <a:pPr algn="ctr"/>
                      <a:r>
                        <a:rPr sz="1000"/>
                        <a:t>Yes – 3Ps only</a:t>
                      </a:r>
                    </a:p>
                  </a:txBody>
                  <a:tcPr/>
                </a:tc>
                <a:tc>
                  <a:txBody>
                    <a:bodyPr/>
                    <a:lstStyle/>
                    <a:p>
                      <a:pPr algn="ctr"/>
                      <a:r>
                        <a:rPr sz="1000"/>
                        <a:t>Stop the Block</a:t>
                      </a:r>
                    </a:p>
                  </a:txBody>
                  <a:tcPr/>
                </a:tc>
                <a:tc>
                  <a:txBody>
                    <a:bodyPr/>
                    <a:lstStyle/>
                    <a:p>
                      <a:pPr algn="ctr"/>
                      <a:r>
                        <a:rPr sz="1000"/>
                        <a:t>Mentions/supports BtW; main focus StB</a:t>
                      </a:r>
                    </a:p>
                  </a:txBody>
                  <a:tcPr/>
                </a:tc>
                <a:extLst>
                  <a:ext uri="{0D108BD9-81ED-4DB2-BD59-A6C34878D82A}">
                    <a16:rowId xmlns:a16="http://schemas.microsoft.com/office/drawing/2014/main" val="10010"/>
                  </a:ext>
                </a:extLst>
              </a:tr>
              <a:tr h="0">
                <a:tc>
                  <a:txBody>
                    <a:bodyPr/>
                    <a:lstStyle/>
                    <a:p>
                      <a:r>
                        <a:rPr sz="1000"/>
                        <a:t>Hafren Dyfrdwy</a:t>
                      </a:r>
                    </a:p>
                  </a:txBody>
                  <a:tcPr/>
                </a:tc>
                <a:tc>
                  <a:txBody>
                    <a:bodyPr/>
                    <a:lstStyle/>
                    <a:p>
                      <a:pPr algn="ctr"/>
                      <a:r>
                        <a:rPr sz="1000"/>
                        <a:t>Yes – 3Ps only</a:t>
                      </a:r>
                    </a:p>
                  </a:txBody>
                  <a:tcPr/>
                </a:tc>
                <a:tc>
                  <a:txBody>
                    <a:bodyPr/>
                    <a:lstStyle/>
                    <a:p>
                      <a:pPr algn="ctr"/>
                      <a:r>
                        <a:rPr sz="1000"/>
                        <a:t>Seasonal tips, blockages education</a:t>
                      </a:r>
                    </a:p>
                  </a:txBody>
                  <a:tcPr/>
                </a:tc>
                <a:tc>
                  <a:txBody>
                    <a:bodyPr/>
                    <a:lstStyle/>
                    <a:p>
                      <a:pPr algn="ctr"/>
                      <a:r>
                        <a:rPr sz="1000"/>
                        <a:t>Not explicit (group is Severn Trent)</a:t>
                      </a:r>
                    </a:p>
                  </a:txBody>
                  <a:tcPr/>
                </a:tc>
                <a:extLst>
                  <a:ext uri="{0D108BD9-81ED-4DB2-BD59-A6C34878D82A}">
                    <a16:rowId xmlns:a16="http://schemas.microsoft.com/office/drawing/2014/main" val="10011"/>
                  </a:ext>
                </a:extLst>
              </a:tr>
              <a:tr h="0">
                <a:tc>
                  <a:txBody>
                    <a:bodyPr/>
                    <a:lstStyle/>
                    <a:p>
                      <a:r>
                        <a:rPr sz="1000"/>
                        <a:t>Scottish Water</a:t>
                      </a:r>
                    </a:p>
                  </a:txBody>
                  <a:tcPr/>
                </a:tc>
                <a:tc>
                  <a:txBody>
                    <a:bodyPr/>
                    <a:lstStyle/>
                    <a:p>
                      <a:pPr algn="ctr"/>
                      <a:r>
                        <a:rPr sz="1000"/>
                        <a:t>Yes – 3Ps only</a:t>
                      </a:r>
                    </a:p>
                  </a:txBody>
                  <a:tcPr/>
                </a:tc>
                <a:tc>
                  <a:txBody>
                    <a:bodyPr/>
                    <a:lstStyle/>
                    <a:p>
                      <a:pPr algn="ctr"/>
                      <a:r>
                        <a:rPr sz="1000"/>
                        <a:t>Nature Calls campaign</a:t>
                      </a:r>
                    </a:p>
                  </a:txBody>
                  <a:tcPr/>
                </a:tc>
                <a:tc>
                  <a:txBody>
                    <a:bodyPr/>
                    <a:lstStyle/>
                    <a:p>
                      <a:pPr algn="ctr"/>
                      <a:r>
                        <a:rPr sz="1000"/>
                        <a:t>Not explicit (runs Nature Calls)</a:t>
                      </a:r>
                    </a:p>
                  </a:txBody>
                  <a:tcPr/>
                </a:tc>
                <a:extLst>
                  <a:ext uri="{0D108BD9-81ED-4DB2-BD59-A6C34878D82A}">
                    <a16:rowId xmlns:a16="http://schemas.microsoft.com/office/drawing/2014/main" val="10012"/>
                  </a:ext>
                </a:extLst>
              </a:tr>
              <a:tr h="0">
                <a:tc>
                  <a:txBody>
                    <a:bodyPr/>
                    <a:lstStyle/>
                    <a:p>
                      <a:r>
                        <a:rPr sz="1000"/>
                        <a:t>Northern Ireland Water</a:t>
                      </a:r>
                    </a:p>
                  </a:txBody>
                  <a:tcPr/>
                </a:tc>
                <a:tc>
                  <a:txBody>
                    <a:bodyPr/>
                    <a:lstStyle/>
                    <a:p>
                      <a:pPr algn="ctr"/>
                      <a:r>
                        <a:rPr sz="1000"/>
                        <a:t>Yes – 3Ps only</a:t>
                      </a:r>
                    </a:p>
                  </a:txBody>
                  <a:tcPr/>
                </a:tc>
                <a:tc>
                  <a:txBody>
                    <a:bodyPr/>
                    <a:lstStyle/>
                    <a:p>
                      <a:pPr algn="ctr"/>
                      <a:r>
                        <a:rPr sz="1000"/>
                        <a:t>Bag it &amp; Bin it; Unblocktober</a:t>
                      </a:r>
                    </a:p>
                  </a:txBody>
                  <a:tcPr/>
                </a:tc>
                <a:tc>
                  <a:txBody>
                    <a:bodyPr/>
                    <a:lstStyle/>
                    <a:p>
                      <a:pPr algn="ctr"/>
                      <a:r>
                        <a:rPr sz="1000" dirty="0"/>
                        <a:t>Not explicit</a:t>
                      </a:r>
                    </a:p>
                  </a:txBody>
                  <a:tcPr/>
                </a:tc>
                <a:extLst>
                  <a:ext uri="{0D108BD9-81ED-4DB2-BD59-A6C34878D82A}">
                    <a16:rowId xmlns:a16="http://schemas.microsoft.com/office/drawing/2014/main" val="10013"/>
                  </a:ext>
                </a:extLst>
              </a:tr>
            </a:tbl>
          </a:graphicData>
        </a:graphic>
      </p:graphicFrame>
      <p:sp>
        <p:nvSpPr>
          <p:cNvPr id="4" name="TextBox 3">
            <a:extLst>
              <a:ext uri="{FF2B5EF4-FFF2-40B4-BE49-F238E27FC236}">
                <a16:creationId xmlns:a16="http://schemas.microsoft.com/office/drawing/2014/main" id="{06B6C856-2220-DFF8-8267-566D8F3395BA}"/>
              </a:ext>
            </a:extLst>
          </p:cNvPr>
          <p:cNvSpPr txBox="1"/>
          <p:nvPr/>
        </p:nvSpPr>
        <p:spPr>
          <a:xfrm>
            <a:off x="241825" y="5902036"/>
            <a:ext cx="8667907" cy="923330"/>
          </a:xfrm>
          <a:prstGeom prst="rect">
            <a:avLst/>
          </a:prstGeom>
          <a:noFill/>
        </p:spPr>
        <p:txBody>
          <a:bodyPr wrap="square" rtlCol="0">
            <a:spAutoFit/>
          </a:bodyPr>
          <a:lstStyle/>
          <a:p>
            <a:pPr algn="ctr"/>
            <a:r>
              <a:rPr lang="en-GB" b="1" dirty="0"/>
              <a:t>Behavioural insights</a:t>
            </a:r>
            <a:r>
              <a:rPr lang="en-GB" dirty="0"/>
              <a:t>: Sewer blockages are considered a “</a:t>
            </a:r>
            <a:r>
              <a:rPr lang="en-GB" b="1" dirty="0">
                <a:solidFill>
                  <a:srgbClr val="FF0000"/>
                </a:solidFill>
              </a:rPr>
              <a:t>distributed socio material problem</a:t>
            </a:r>
            <a:r>
              <a:rPr lang="en-GB" dirty="0">
                <a:solidFill>
                  <a:srgbClr val="FF0000"/>
                </a:solidFill>
              </a:rPr>
              <a:t>”</a:t>
            </a:r>
            <a:r>
              <a:rPr lang="en-GB" dirty="0"/>
              <a:t>- where </a:t>
            </a:r>
            <a:r>
              <a:rPr lang="en-GB" b="1" dirty="0"/>
              <a:t>little is  known about the </a:t>
            </a:r>
            <a:r>
              <a:rPr lang="en-GB" b="1" u="sng" dirty="0"/>
              <a:t>routines</a:t>
            </a:r>
            <a:r>
              <a:rPr lang="en-GB" b="1" dirty="0"/>
              <a:t>  and </a:t>
            </a:r>
            <a:r>
              <a:rPr lang="en-GB" b="1" u="sng" dirty="0"/>
              <a:t>practices</a:t>
            </a:r>
            <a:r>
              <a:rPr lang="en-GB" b="1" dirty="0"/>
              <a:t> </a:t>
            </a:r>
            <a:r>
              <a:rPr lang="en-GB" dirty="0"/>
              <a:t>through which </a:t>
            </a:r>
            <a:r>
              <a:rPr lang="en-GB" dirty="0" err="1"/>
              <a:t>unflushable</a:t>
            </a:r>
            <a:r>
              <a:rPr lang="en-GB" dirty="0"/>
              <a:t> products find their way into waste water  systems (Alda-Vidal et al. (2020).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25" y="329184"/>
            <a:ext cx="5066720" cy="1783080"/>
          </a:xfrm>
        </p:spPr>
        <p:txBody>
          <a:bodyPr vert="horz" lIns="91440" tIns="45720" rIns="91440" bIns="45720" rtlCol="0" anchor="b">
            <a:normAutofit/>
          </a:bodyPr>
          <a:lstStyle/>
          <a:p>
            <a:pPr algn="l" defTabSz="914400">
              <a:lnSpc>
                <a:spcPct val="90000"/>
              </a:lnSpc>
            </a:pPr>
            <a:r>
              <a:rPr lang="en-US" sz="4000" dirty="0"/>
              <a:t>“Bin the Wipe: One Simple Change Makes a Big Difference”.</a:t>
            </a:r>
          </a:p>
        </p:txBody>
      </p:sp>
      <p:pic>
        <p:nvPicPr>
          <p:cNvPr id="4" name="Picture 3" descr="Screenshot (757).PNG"/>
          <p:cNvPicPr>
            <a:picLocks noChangeAspect="1"/>
          </p:cNvPicPr>
          <p:nvPr/>
        </p:nvPicPr>
        <p:blipFill>
          <a:blip r:embed="rId2"/>
          <a:stretch>
            <a:fillRect/>
          </a:stretch>
        </p:blipFill>
        <p:spPr>
          <a:xfrm>
            <a:off x="319111" y="0"/>
            <a:ext cx="2852500" cy="3907536"/>
          </a:xfrm>
          <a:prstGeom prst="rect">
            <a:avLst/>
          </a:prstGeom>
        </p:spPr>
      </p:pic>
      <p:pic>
        <p:nvPicPr>
          <p:cNvPr id="5" name="Picture 4" descr="Screenshot (758).PNG"/>
          <p:cNvPicPr>
            <a:picLocks noChangeAspect="1"/>
          </p:cNvPicPr>
          <p:nvPr/>
        </p:nvPicPr>
        <p:blipFill>
          <a:blip r:embed="rId3"/>
          <a:stretch>
            <a:fillRect/>
          </a:stretch>
        </p:blipFill>
        <p:spPr>
          <a:xfrm>
            <a:off x="240030" y="4344869"/>
            <a:ext cx="2996946" cy="1708259"/>
          </a:xfrm>
          <a:prstGeom prst="rect">
            <a:avLst/>
          </a:prstGeom>
        </p:spPr>
      </p:pic>
      <p:sp>
        <p:nvSpPr>
          <p:cNvPr id="3" name="TextBox 2"/>
          <p:cNvSpPr txBox="1"/>
          <p:nvPr/>
        </p:nvSpPr>
        <p:spPr>
          <a:xfrm>
            <a:off x="3598120" y="2706624"/>
            <a:ext cx="5066720" cy="348386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300" dirty="0"/>
              <a:t>Campaign Highlights:</a:t>
            </a:r>
          </a:p>
          <a:p>
            <a:pPr indent="-228600" defTabSz="914400">
              <a:lnSpc>
                <a:spcPct val="90000"/>
              </a:lnSpc>
              <a:spcAft>
                <a:spcPts val="600"/>
              </a:spcAft>
              <a:buFont typeface="Arial" panose="020B0604020202020204" pitchFamily="34" charset="0"/>
              <a:buChar char="•"/>
            </a:pPr>
            <a:r>
              <a:rPr lang="en-US" sz="1300" dirty="0"/>
              <a:t>• Wet wipes cause up to £200m in blockages (UK)</a:t>
            </a:r>
          </a:p>
          <a:p>
            <a:pPr indent="-228600" defTabSz="914400">
              <a:lnSpc>
                <a:spcPct val="90000"/>
              </a:lnSpc>
              <a:spcAft>
                <a:spcPts val="600"/>
              </a:spcAft>
              <a:buFont typeface="Arial" panose="020B0604020202020204" pitchFamily="34" charset="0"/>
              <a:buChar char="•"/>
            </a:pPr>
            <a:r>
              <a:rPr lang="en-US" sz="1300" dirty="0"/>
              <a:t>• They don’t break down—leading to fatbergs, flooding, storm overflow pollution</a:t>
            </a:r>
          </a:p>
          <a:p>
            <a:pPr indent="-228600" defTabSz="914400">
              <a:lnSpc>
                <a:spcPct val="90000"/>
              </a:lnSpc>
              <a:spcAft>
                <a:spcPts val="600"/>
              </a:spcAft>
              <a:buFont typeface="Arial" panose="020B0604020202020204" pitchFamily="34" charset="0"/>
              <a:buChar char="•"/>
            </a:pPr>
            <a:r>
              <a:rPr lang="en-US" sz="1300" dirty="0"/>
              <a:t>• “When you use a wet wipe, bin it—not down the loo.”</a:t>
            </a:r>
          </a:p>
          <a:p>
            <a:pPr indent="-228600" defTabSz="914400">
              <a:lnSpc>
                <a:spcPct val="90000"/>
              </a:lnSpc>
              <a:spcAft>
                <a:spcPts val="600"/>
              </a:spcAft>
              <a:buFont typeface="Arial" panose="020B0604020202020204" pitchFamily="34" charset="0"/>
              <a:buChar char="•"/>
            </a:pPr>
            <a:br>
              <a:rPr lang="en-US" sz="1300" dirty="0"/>
            </a:br>
            <a:r>
              <a:rPr lang="en-US" sz="1300" dirty="0"/>
              <a:t>Why This Matters:</a:t>
            </a:r>
          </a:p>
          <a:p>
            <a:pPr indent="-228600" defTabSz="914400">
              <a:lnSpc>
                <a:spcPct val="90000"/>
              </a:lnSpc>
              <a:spcAft>
                <a:spcPts val="600"/>
              </a:spcAft>
              <a:buFont typeface="Arial" panose="020B0604020202020204" pitchFamily="34" charset="0"/>
              <a:buChar char="•"/>
            </a:pPr>
            <a:r>
              <a:rPr lang="en-US" sz="1300" dirty="0"/>
              <a:t>• Prevents blockages, flooding &amp; environmental harm</a:t>
            </a:r>
          </a:p>
          <a:p>
            <a:pPr indent="-228600" defTabSz="914400">
              <a:lnSpc>
                <a:spcPct val="90000"/>
              </a:lnSpc>
              <a:spcAft>
                <a:spcPts val="600"/>
              </a:spcAft>
              <a:buFont typeface="Arial" panose="020B0604020202020204" pitchFamily="34" charset="0"/>
              <a:buChar char="•"/>
            </a:pPr>
            <a:r>
              <a:rPr lang="en-US" sz="1300" dirty="0"/>
              <a:t>• Reduces sewage overflows to rivers and seas</a:t>
            </a:r>
          </a:p>
          <a:p>
            <a:pPr indent="-228600" defTabSz="914400">
              <a:lnSpc>
                <a:spcPct val="90000"/>
              </a:lnSpc>
              <a:spcAft>
                <a:spcPts val="600"/>
              </a:spcAft>
              <a:buFont typeface="Arial" panose="020B0604020202020204" pitchFamily="34" charset="0"/>
              <a:buChar char="•"/>
            </a:pPr>
            <a:r>
              <a:rPr lang="en-US" sz="1300" dirty="0"/>
              <a:t>• Protects wildlife from plastic pollution</a:t>
            </a:r>
          </a:p>
          <a:p>
            <a:pPr indent="-228600" defTabSz="914400">
              <a:lnSpc>
                <a:spcPct val="90000"/>
              </a:lnSpc>
              <a:spcAft>
                <a:spcPts val="600"/>
              </a:spcAft>
              <a:buFont typeface="Arial" panose="020B0604020202020204" pitchFamily="34" charset="0"/>
              <a:buChar char="•"/>
            </a:pPr>
            <a:br>
              <a:rPr lang="en-US" sz="1300" dirty="0"/>
            </a:br>
            <a:r>
              <a:rPr lang="en-US" sz="1300" dirty="0"/>
              <a:t>Campaign Impact:</a:t>
            </a:r>
          </a:p>
          <a:p>
            <a:pPr indent="-228600" defTabSz="914400">
              <a:lnSpc>
                <a:spcPct val="90000"/>
              </a:lnSpc>
              <a:spcAft>
                <a:spcPts val="600"/>
              </a:spcAft>
              <a:buFont typeface="Arial" panose="020B0604020202020204" pitchFamily="34" charset="0"/>
              <a:buChar char="•"/>
            </a:pPr>
            <a:r>
              <a:rPr lang="en-US" sz="1300" dirty="0"/>
              <a:t>• National effort via Water UK &amp; partners</a:t>
            </a:r>
          </a:p>
          <a:p>
            <a:pPr indent="-228600" defTabSz="914400">
              <a:lnSpc>
                <a:spcPct val="90000"/>
              </a:lnSpc>
              <a:spcAft>
                <a:spcPts val="600"/>
              </a:spcAft>
              <a:buFont typeface="Arial" panose="020B0604020202020204" pitchFamily="34" charset="0"/>
              <a:buChar char="•"/>
            </a:pPr>
            <a:r>
              <a:rPr lang="en-US" sz="1300" dirty="0"/>
              <a:t>• 41M+ impressions, 17M reached, 2M+ video views</a:t>
            </a:r>
          </a:p>
        </p:txBody>
      </p:sp>
      <p:sp>
        <p:nvSpPr>
          <p:cNvPr id="6" name="TextBox 5">
            <a:extLst>
              <a:ext uri="{FF2B5EF4-FFF2-40B4-BE49-F238E27FC236}">
                <a16:creationId xmlns:a16="http://schemas.microsoft.com/office/drawing/2014/main" id="{75C69FBB-72B8-2DA7-107E-FFCA28BB9D93}"/>
              </a:ext>
            </a:extLst>
          </p:cNvPr>
          <p:cNvSpPr txBox="1"/>
          <p:nvPr/>
        </p:nvSpPr>
        <p:spPr>
          <a:xfrm>
            <a:off x="479160" y="6067151"/>
            <a:ext cx="6586658" cy="646331"/>
          </a:xfrm>
          <a:prstGeom prst="rect">
            <a:avLst/>
          </a:prstGeom>
          <a:noFill/>
        </p:spPr>
        <p:txBody>
          <a:bodyPr wrap="square" rtlCol="0">
            <a:spAutoFit/>
          </a:bodyPr>
          <a:lstStyle/>
          <a:p>
            <a:r>
              <a:rPr lang="en-GB" dirty="0"/>
              <a:t>Source: </a:t>
            </a:r>
            <a:r>
              <a:rPr lang="en-GB" dirty="0">
                <a:hlinkClick r:id="rId4"/>
              </a:rPr>
              <a:t>https://binthewipe.org</a:t>
            </a:r>
            <a:r>
              <a:rPr lang="en-GB" dirty="0"/>
              <a:t>           (accessed October,2025)</a:t>
            </a:r>
          </a:p>
          <a:p>
            <a:r>
              <a:rPr lang="en-GB"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373C7-14A3-F2BF-39ED-C25D30788CBA}"/>
              </a:ext>
            </a:extLst>
          </p:cNvPr>
          <p:cNvSpPr>
            <a:spLocks noGrp="1"/>
          </p:cNvSpPr>
          <p:nvPr>
            <p:ph type="title"/>
          </p:nvPr>
        </p:nvSpPr>
        <p:spPr>
          <a:xfrm>
            <a:off x="417399" y="643467"/>
            <a:ext cx="8408193" cy="744836"/>
          </a:xfrm>
        </p:spPr>
        <p:txBody>
          <a:bodyPr>
            <a:normAutofit/>
          </a:bodyPr>
          <a:lstStyle/>
          <a:p>
            <a:r>
              <a:rPr lang="en-GB" sz="2800" dirty="0">
                <a:solidFill>
                  <a:schemeClr val="bg1"/>
                </a:solidFill>
              </a:rPr>
              <a:t>EDANA</a:t>
            </a:r>
          </a:p>
        </p:txBody>
      </p:sp>
      <p:pic>
        <p:nvPicPr>
          <p:cNvPr id="4" name="Picture 3" descr="A trash can with a cartoon character and a stick figure&#10;&#10;AI-generated content may be incorrect.">
            <a:extLst>
              <a:ext uri="{FF2B5EF4-FFF2-40B4-BE49-F238E27FC236}">
                <a16:creationId xmlns:a16="http://schemas.microsoft.com/office/drawing/2014/main" id="{A2FFB5A2-9570-3815-EC63-0FAD1EFECE44}"/>
              </a:ext>
            </a:extLst>
          </p:cNvPr>
          <p:cNvPicPr>
            <a:picLocks noChangeAspect="1"/>
          </p:cNvPicPr>
          <p:nvPr/>
        </p:nvPicPr>
        <p:blipFill>
          <a:blip r:embed="rId2"/>
          <a:stretch>
            <a:fillRect/>
          </a:stretch>
        </p:blipFill>
        <p:spPr>
          <a:xfrm>
            <a:off x="1932841" y="1675227"/>
            <a:ext cx="5278316" cy="4394199"/>
          </a:xfrm>
          <a:prstGeom prst="rect">
            <a:avLst/>
          </a:prstGeom>
        </p:spPr>
      </p:pic>
      <p:sp>
        <p:nvSpPr>
          <p:cNvPr id="6" name="TextBox 5">
            <a:extLst>
              <a:ext uri="{FF2B5EF4-FFF2-40B4-BE49-F238E27FC236}">
                <a16:creationId xmlns:a16="http://schemas.microsoft.com/office/drawing/2014/main" id="{67AD177A-F851-29C0-E405-6A1DB3BC4288}"/>
              </a:ext>
            </a:extLst>
          </p:cNvPr>
          <p:cNvSpPr txBox="1"/>
          <p:nvPr/>
        </p:nvSpPr>
        <p:spPr>
          <a:xfrm>
            <a:off x="417399" y="6176964"/>
            <a:ext cx="8197609" cy="923330"/>
          </a:xfrm>
          <a:prstGeom prst="rect">
            <a:avLst/>
          </a:prstGeom>
          <a:noFill/>
        </p:spPr>
        <p:txBody>
          <a:bodyPr wrap="square" rtlCol="0">
            <a:spAutoFit/>
          </a:bodyPr>
          <a:lstStyle/>
          <a:p>
            <a:r>
              <a:rPr lang="en-GB" b="1" dirty="0"/>
              <a:t>Source</a:t>
            </a:r>
            <a:r>
              <a:rPr lang="en-GB" dirty="0"/>
              <a:t>: </a:t>
            </a:r>
            <a:r>
              <a:rPr lang="en-GB" dirty="0">
                <a:hlinkClick r:id="rId3"/>
              </a:rPr>
              <a:t>https://www.edana.org/how-we-take-action/wet-wipes-disposal</a:t>
            </a:r>
            <a:r>
              <a:rPr lang="en-GB" dirty="0"/>
              <a:t>  (Accessed: October,2025)</a:t>
            </a:r>
          </a:p>
          <a:p>
            <a:endParaRPr lang="en-GB" dirty="0"/>
          </a:p>
        </p:txBody>
      </p:sp>
    </p:spTree>
    <p:extLst>
      <p:ext uri="{BB962C8B-B14F-4D97-AF65-F5344CB8AC3E}">
        <p14:creationId xmlns:p14="http://schemas.microsoft.com/office/powerpoint/2010/main" val="1393906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view of a river with a rainbow colored stream&#10;&#10;AI-generated content may be incorrect.">
            <a:extLst>
              <a:ext uri="{FF2B5EF4-FFF2-40B4-BE49-F238E27FC236}">
                <a16:creationId xmlns:a16="http://schemas.microsoft.com/office/drawing/2014/main" id="{8A6F4986-8776-5372-65F0-60F692E6E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74" r="20658" b="-2"/>
          <a:stretch>
            <a:fillRect/>
          </a:stretch>
        </p:blipFill>
        <p:spPr bwMode="auto">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863" y="5234320"/>
            <a:ext cx="5198489" cy="75221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1900" kern="1200">
              <a:solidFill>
                <a:schemeClr val="tx1">
                  <a:lumMod val="85000"/>
                  <a:lumOff val="15000"/>
                </a:schemeClr>
              </a:solidFill>
              <a:latin typeface="+mj-lt"/>
              <a:ea typeface="+mj-ea"/>
              <a:cs typeface="+mj-cs"/>
            </a:endParaRPr>
          </a:p>
          <a:p>
            <a:pPr defTabSz="914400">
              <a:lnSpc>
                <a:spcPct val="90000"/>
              </a:lnSpc>
              <a:spcBef>
                <a:spcPct val="0"/>
              </a:spcBef>
              <a:spcAft>
                <a:spcPts val="600"/>
              </a:spcAft>
            </a:pPr>
            <a:r>
              <a:rPr lang="en-US" sz="1900" b="1" kern="1200">
                <a:solidFill>
                  <a:schemeClr val="tx1">
                    <a:lumMod val="85000"/>
                    <a:lumOff val="15000"/>
                  </a:schemeClr>
                </a:solidFill>
                <a:latin typeface="+mj-lt"/>
                <a:ea typeface="+mj-ea"/>
                <a:cs typeface="+mj-cs"/>
              </a:rPr>
              <a:t>What is Wet Wipe Island?</a:t>
            </a:r>
          </a:p>
        </p:txBody>
      </p:sp>
      <p:sp>
        <p:nvSpPr>
          <p:cNvPr id="3" name="TextBox 2"/>
          <p:cNvSpPr txBox="1"/>
          <p:nvPr/>
        </p:nvSpPr>
        <p:spPr>
          <a:xfrm>
            <a:off x="449864" y="6059086"/>
            <a:ext cx="5198489" cy="349725"/>
          </a:xfrm>
          <a:prstGeom prst="rect">
            <a:avLst/>
          </a:prstGeom>
        </p:spPr>
        <p:txBody>
          <a:bodyPr vert="horz" lIns="91440" tIns="45720" rIns="91440" bIns="45720" rtlCol="0" anchor="t">
            <a:normAutofit fontScale="77500" lnSpcReduction="20000"/>
          </a:bodyPr>
          <a:lstStyle/>
          <a:p>
            <a:pPr defTabSz="914400">
              <a:lnSpc>
                <a:spcPct val="90000"/>
              </a:lnSpc>
              <a:spcBef>
                <a:spcPts val="1000"/>
              </a:spcBef>
            </a:pPr>
            <a:r>
              <a:rPr lang="en-US" sz="1400" kern="1200" dirty="0">
                <a:solidFill>
                  <a:schemeClr val="tx1">
                    <a:lumMod val="85000"/>
                    <a:lumOff val="15000"/>
                  </a:schemeClr>
                </a:solidFill>
                <a:latin typeface="+mn-lt"/>
                <a:ea typeface="+mn-ea"/>
                <a:cs typeface="+mn-cs"/>
              </a:rPr>
              <a:t>An environmental landmark in the River Thames, London. A “</a:t>
            </a:r>
            <a:r>
              <a:rPr lang="en-US" sz="1400" b="1" kern="1200" dirty="0">
                <a:solidFill>
                  <a:schemeClr val="tx1">
                    <a:lumMod val="85000"/>
                    <a:lumOff val="15000"/>
                  </a:schemeClr>
                </a:solidFill>
                <a:latin typeface="+mn-lt"/>
                <a:ea typeface="+mn-ea"/>
                <a:cs typeface="+mn-cs"/>
              </a:rPr>
              <a:t>cultural landmark</a:t>
            </a:r>
            <a:r>
              <a:rPr lang="en-US" sz="1400" kern="1200" dirty="0">
                <a:solidFill>
                  <a:schemeClr val="tx1">
                    <a:lumMod val="85000"/>
                    <a:lumOff val="15000"/>
                  </a:schemeClr>
                </a:solidFill>
                <a:latin typeface="+mn-lt"/>
                <a:ea typeface="+mn-ea"/>
                <a:cs typeface="+mn-cs"/>
              </a:rPr>
              <a:t>” </a:t>
            </a:r>
            <a:r>
              <a:rPr lang="en-US" sz="1400" dirty="0">
                <a:solidFill>
                  <a:schemeClr val="tx1">
                    <a:lumMod val="85000"/>
                    <a:lumOff val="15000"/>
                  </a:schemeClr>
                </a:solidFill>
              </a:rPr>
              <a:t> that had </a:t>
            </a:r>
            <a:r>
              <a:rPr lang="en-US" sz="1400" kern="1200" dirty="0">
                <a:solidFill>
                  <a:schemeClr val="tx1">
                    <a:lumMod val="85000"/>
                    <a:lumOff val="15000"/>
                  </a:schemeClr>
                </a:solidFill>
                <a:latin typeface="+mn-lt"/>
                <a:ea typeface="+mn-ea"/>
                <a:cs typeface="+mn-cs"/>
              </a:rPr>
              <a:t> its own  google maps reference.(no longer there).</a:t>
            </a:r>
          </a:p>
        </p:txBody>
      </p:sp>
      <p:pic>
        <p:nvPicPr>
          <p:cNvPr id="1038" name="Picture 14" descr="A group of people fishing on a river&#10;&#10;AI-generated content may be incorrect.">
            <a:extLst>
              <a:ext uri="{FF2B5EF4-FFF2-40B4-BE49-F238E27FC236}">
                <a16:creationId xmlns:a16="http://schemas.microsoft.com/office/drawing/2014/main" id="{31980A73-8B47-232B-F54E-783002389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01" r="9827" b="-3"/>
          <a:stretch>
            <a:fillRect/>
          </a:stretch>
        </p:blipFill>
        <p:spPr bwMode="auto">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8" name="AutoShape 10">
            <a:extLst>
              <a:ext uri="{FF2B5EF4-FFF2-40B4-BE49-F238E27FC236}">
                <a16:creationId xmlns:a16="http://schemas.microsoft.com/office/drawing/2014/main" id="{6F3D446B-F874-626E-868F-A142C3954180}"/>
              </a:ext>
            </a:extLst>
          </p:cNvPr>
          <p:cNvSpPr>
            <a:spLocks noChangeAspect="1" noChangeArrowheads="1"/>
          </p:cNvSpPr>
          <p:nvPr/>
        </p:nvSpPr>
        <p:spPr bwMode="auto">
          <a:xfrm>
            <a:off x="4271962" y="1885182"/>
            <a:ext cx="1460244" cy="14602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2">
            <a:extLst>
              <a:ext uri="{FF2B5EF4-FFF2-40B4-BE49-F238E27FC236}">
                <a16:creationId xmlns:a16="http://schemas.microsoft.com/office/drawing/2014/main" id="{83CDDC82-8AD4-EBE7-B70A-9359B548801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DA23F82F-31D2-F652-DADD-48A7ED055176}"/>
              </a:ext>
            </a:extLst>
          </p:cNvPr>
          <p:cNvSpPr txBox="1"/>
          <p:nvPr/>
        </p:nvSpPr>
        <p:spPr>
          <a:xfrm>
            <a:off x="206476" y="186813"/>
            <a:ext cx="2448233" cy="646331"/>
          </a:xfrm>
          <a:prstGeom prst="rect">
            <a:avLst/>
          </a:prstGeom>
          <a:noFill/>
        </p:spPr>
        <p:txBody>
          <a:bodyPr wrap="square" rtlCol="0">
            <a:spAutoFit/>
          </a:bodyPr>
          <a:lstStyle/>
          <a:p>
            <a:r>
              <a:rPr lang="en-GB" dirty="0">
                <a:solidFill>
                  <a:srgbClr val="FF0000"/>
                </a:solidFill>
              </a:rPr>
              <a:t>Source: </a:t>
            </a:r>
            <a:r>
              <a:rPr lang="en-GB" dirty="0" err="1">
                <a:solidFill>
                  <a:srgbClr val="FF0000"/>
                </a:solidFill>
              </a:rPr>
              <a:t>Londonopia</a:t>
            </a:r>
            <a:r>
              <a:rPr lang="en-GB" dirty="0">
                <a:solidFill>
                  <a:srgbClr val="FF0000"/>
                </a:solidFill>
              </a:rPr>
              <a:t>(2025</a:t>
            </a:r>
            <a:r>
              <a:rPr lang="en-GB" dirty="0"/>
              <a:t>)</a:t>
            </a:r>
          </a:p>
        </p:txBody>
      </p:sp>
      <p:sp>
        <p:nvSpPr>
          <p:cNvPr id="12" name="TextBox 11">
            <a:extLst>
              <a:ext uri="{FF2B5EF4-FFF2-40B4-BE49-F238E27FC236}">
                <a16:creationId xmlns:a16="http://schemas.microsoft.com/office/drawing/2014/main" id="{F49EF13B-0759-7A3C-E70B-ECE921957B1B}"/>
              </a:ext>
            </a:extLst>
          </p:cNvPr>
          <p:cNvSpPr txBox="1"/>
          <p:nvPr/>
        </p:nvSpPr>
        <p:spPr>
          <a:xfrm>
            <a:off x="6568757" y="186813"/>
            <a:ext cx="2727650" cy="369332"/>
          </a:xfrm>
          <a:prstGeom prst="rect">
            <a:avLst/>
          </a:prstGeom>
          <a:noFill/>
        </p:spPr>
        <p:txBody>
          <a:bodyPr wrap="square" rtlCol="0">
            <a:spAutoFit/>
          </a:bodyPr>
          <a:lstStyle/>
          <a:p>
            <a:r>
              <a:rPr lang="en-GB" dirty="0">
                <a:solidFill>
                  <a:srgbClr val="FF0000"/>
                </a:solidFill>
              </a:rPr>
              <a:t>Source: Thames 21(2021).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5560"/>
          </a:xfrm>
        </p:spPr>
        <p:txBody>
          <a:bodyPr>
            <a:noAutofit/>
          </a:bodyPr>
          <a:lstStyle/>
          <a:p>
            <a:r>
              <a:rPr sz="2000" dirty="0"/>
              <a:t>Timeline of Key Events</a:t>
            </a:r>
            <a:br>
              <a:rPr lang="en-GB" sz="2000" dirty="0"/>
            </a:br>
            <a:r>
              <a:rPr lang="en-GB" sz="2000" dirty="0"/>
              <a:t>It is </a:t>
            </a:r>
            <a:r>
              <a:rPr lang="en-GB" sz="2000" dirty="0">
                <a:solidFill>
                  <a:srgbClr val="FF0000"/>
                </a:solidFill>
              </a:rPr>
              <a:t>a part</a:t>
            </a:r>
            <a:r>
              <a:rPr lang="en-GB" sz="2000" dirty="0"/>
              <a:t> of  my working lifetime in wipes ! </a:t>
            </a:r>
            <a:endParaRPr sz="2000" dirty="0"/>
          </a:p>
        </p:txBody>
      </p:sp>
      <p:sp>
        <p:nvSpPr>
          <p:cNvPr id="3" name="TextBox 2"/>
          <p:cNvSpPr txBox="1"/>
          <p:nvPr/>
        </p:nvSpPr>
        <p:spPr>
          <a:xfrm>
            <a:off x="457200" y="1666324"/>
            <a:ext cx="8229600" cy="3939540"/>
          </a:xfrm>
          <a:prstGeom prst="rect">
            <a:avLst/>
          </a:prstGeom>
          <a:noFill/>
        </p:spPr>
        <p:txBody>
          <a:bodyPr wrap="square">
            <a:spAutoFit/>
          </a:bodyPr>
          <a:lstStyle/>
          <a:p>
            <a:pPr>
              <a:defRPr sz="1400"/>
            </a:pPr>
            <a:r>
              <a:rPr i="1" dirty="0"/>
              <a:t>1995  – </a:t>
            </a:r>
            <a:r>
              <a:rPr lang="en-GB" sz="1400" i="1" dirty="0"/>
              <a:t>In a study by Ashley et al. 2002 with the work undertaken in Scotland from 1995   some thirteen items prone to flushing were identified, wet wipes were not mentioned.</a:t>
            </a:r>
            <a:endParaRPr i="1" dirty="0"/>
          </a:p>
          <a:p>
            <a:pPr>
              <a:defRPr sz="1400"/>
            </a:pPr>
            <a:r>
              <a:rPr dirty="0"/>
              <a:t>2003  – "Protocols to assess the breakdown of flushable consumer products"(peer reviewed)</a:t>
            </a:r>
            <a:r>
              <a:rPr lang="en-GB" dirty="0"/>
              <a:t> WERF.</a:t>
            </a:r>
            <a:endParaRPr dirty="0"/>
          </a:p>
          <a:p>
            <a:pPr>
              <a:defRPr sz="1400"/>
            </a:pPr>
            <a:r>
              <a:rPr dirty="0"/>
              <a:t>2005  – Initiation of development  of GD1</a:t>
            </a:r>
          </a:p>
          <a:p>
            <a:pPr>
              <a:defRPr sz="1400"/>
            </a:pPr>
            <a:r>
              <a:rPr dirty="0"/>
              <a:t>2008 June – Guidance document for assessing the flushability of nonwoven consumer products (GD1)</a:t>
            </a:r>
            <a:r>
              <a:rPr lang="en-GB" dirty="0"/>
              <a:t> </a:t>
            </a:r>
            <a:r>
              <a:rPr lang="en-GB" sz="1200" dirty="0"/>
              <a:t>EDANA/INDA</a:t>
            </a:r>
            <a:endParaRPr sz="1200" dirty="0"/>
          </a:p>
          <a:p>
            <a:pPr>
              <a:defRPr sz="1400"/>
            </a:pPr>
            <a:r>
              <a:rPr dirty="0"/>
              <a:t>2009 June – Guidance document for assessing the flushability of nonwoven consumer products (GD2)</a:t>
            </a:r>
            <a:r>
              <a:rPr lang="en-GB" dirty="0"/>
              <a:t> INDA/EDANA</a:t>
            </a:r>
            <a:endParaRPr dirty="0"/>
          </a:p>
          <a:p>
            <a:pPr>
              <a:defRPr sz="1400"/>
            </a:pPr>
            <a:r>
              <a:rPr dirty="0">
                <a:highlight>
                  <a:srgbClr val="FFFF00"/>
                </a:highlight>
              </a:rPr>
              <a:t>2011</a:t>
            </a:r>
            <a:r>
              <a:rPr dirty="0"/>
              <a:t> August &amp; October – Assessment of sewer  and  pump clog  blockage</a:t>
            </a:r>
            <a:r>
              <a:rPr lang="en-GB" dirty="0"/>
              <a:t>s UK</a:t>
            </a:r>
            <a:endParaRPr dirty="0"/>
          </a:p>
          <a:p>
            <a:pPr>
              <a:defRPr sz="1400"/>
            </a:pPr>
            <a:r>
              <a:rPr dirty="0"/>
              <a:t>2012 January – "</a:t>
            </a:r>
            <a:r>
              <a:rPr dirty="0">
                <a:solidFill>
                  <a:srgbClr val="FF0000"/>
                </a:solidFill>
              </a:rPr>
              <a:t>Benefits of unified communication.</a:t>
            </a:r>
            <a:r>
              <a:rPr lang="en-GB" dirty="0">
                <a:solidFill>
                  <a:srgbClr val="FF0000"/>
                </a:solidFill>
              </a:rPr>
              <a:t> </a:t>
            </a:r>
            <a:r>
              <a:rPr dirty="0">
                <a:solidFill>
                  <a:srgbClr val="FF0000"/>
                </a:solidFill>
              </a:rPr>
              <a:t>Unified communications between the  water industry  and  the nonwovens industry is only possible if there is agreement on what is meant  by flushable, while we are getting closer to  an agreement we are not there yet</a:t>
            </a:r>
            <a:r>
              <a:rPr dirty="0"/>
              <a:t>."</a:t>
            </a:r>
            <a:r>
              <a:rPr lang="en-GB" dirty="0"/>
              <a:t>(Minutes EDANA/WATER UK Meeting, January)</a:t>
            </a:r>
            <a:endParaRPr dirty="0"/>
          </a:p>
          <a:p>
            <a:pPr>
              <a:defRPr sz="1400"/>
            </a:pPr>
            <a:r>
              <a:rPr dirty="0">
                <a:highlight>
                  <a:srgbClr val="00FFFF"/>
                </a:highlight>
              </a:rPr>
              <a:t>2013 June </a:t>
            </a:r>
            <a:r>
              <a:rPr dirty="0"/>
              <a:t>– GD3 Published (</a:t>
            </a:r>
            <a:r>
              <a:rPr dirty="0">
                <a:solidFill>
                  <a:srgbClr val="FF0000"/>
                </a:solidFill>
              </a:rPr>
              <a:t>NO PEER REVIEW</a:t>
            </a:r>
            <a:r>
              <a:rPr dirty="0"/>
              <a:t>)</a:t>
            </a:r>
            <a:r>
              <a:rPr lang="en-GB" dirty="0"/>
              <a:t> EDANA/INDA</a:t>
            </a:r>
            <a:endParaRPr dirty="0"/>
          </a:p>
          <a:p>
            <a:pPr>
              <a:defRPr sz="1400"/>
            </a:pPr>
            <a:r>
              <a:rPr dirty="0">
                <a:highlight>
                  <a:srgbClr val="FFFF00"/>
                </a:highlight>
              </a:rPr>
              <a:t>2014 April- May</a:t>
            </a:r>
            <a:r>
              <a:rPr dirty="0"/>
              <a:t> – ISO TC 224 WG Starts work on first Iteration Technical Specification</a:t>
            </a:r>
          </a:p>
          <a:p>
            <a:pPr>
              <a:defRPr sz="1400"/>
            </a:pPr>
            <a:r>
              <a:rPr dirty="0">
                <a:highlight>
                  <a:srgbClr val="FFFF00"/>
                </a:highlight>
              </a:rPr>
              <a:t>2016 September</a:t>
            </a:r>
            <a:r>
              <a:rPr dirty="0"/>
              <a:t> – • to cease the project ISO/TS 24524 immediately </a:t>
            </a:r>
          </a:p>
          <a:p>
            <a:pPr>
              <a:defRPr sz="1400"/>
            </a:pPr>
            <a:r>
              <a:rPr dirty="0"/>
              <a:t>2016 November – WG10 to cease work ISO TC 224/WG 10 is suspended pending the outcome of a challenge to TC 224 from ISO TC 6/SC 2 and ISO TC 6/SC 2/WG 27 that TC 224 WG 10’s activities are outside the scope of  TC224</a:t>
            </a:r>
          </a:p>
        </p:txBody>
      </p:sp>
      <p:sp>
        <p:nvSpPr>
          <p:cNvPr id="4" name="TextBox 3">
            <a:extLst>
              <a:ext uri="{FF2B5EF4-FFF2-40B4-BE49-F238E27FC236}">
                <a16:creationId xmlns:a16="http://schemas.microsoft.com/office/drawing/2014/main" id="{5CE79309-EFB8-DB74-34CC-A17E242CE8A5}"/>
              </a:ext>
            </a:extLst>
          </p:cNvPr>
          <p:cNvSpPr txBox="1"/>
          <p:nvPr/>
        </p:nvSpPr>
        <p:spPr>
          <a:xfrm>
            <a:off x="5894478" y="6051660"/>
            <a:ext cx="3173951" cy="538609"/>
          </a:xfrm>
          <a:prstGeom prst="rect">
            <a:avLst/>
          </a:prstGeom>
          <a:noFill/>
        </p:spPr>
        <p:txBody>
          <a:bodyPr wrap="square" rtlCol="0">
            <a:spAutoFit/>
          </a:bodyPr>
          <a:lstStyle/>
          <a:p>
            <a:r>
              <a:rPr lang="en-GB" sz="1100" dirty="0">
                <a:solidFill>
                  <a:srgbClr val="0070C0"/>
                </a:solidFill>
              </a:rPr>
              <a:t>Much larger excel spreadsheet of key events  available</a:t>
            </a:r>
            <a:r>
              <a:rPr lang="en-GB" dirty="0">
                <a:solidFill>
                  <a:srgbClr val="0070C0"/>
                </a:solidFill>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759" y="3752849"/>
            <a:ext cx="2468166"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100" dirty="0">
              <a:latin typeface="+mj-lt"/>
              <a:ea typeface="+mj-ea"/>
              <a:cs typeface="+mj-cs"/>
            </a:endParaRPr>
          </a:p>
          <a:p>
            <a:pPr defTabSz="914400">
              <a:lnSpc>
                <a:spcPct val="90000"/>
              </a:lnSpc>
              <a:spcBef>
                <a:spcPct val="0"/>
              </a:spcBef>
              <a:spcAft>
                <a:spcPts val="600"/>
              </a:spcAft>
            </a:pPr>
            <a:r>
              <a:rPr lang="en-US" sz="3100" b="1" dirty="0">
                <a:latin typeface="+mj-lt"/>
                <a:ea typeface="+mj-ea"/>
                <a:cs typeface="+mj-cs"/>
              </a:rPr>
              <a:t>The Thames' </a:t>
            </a:r>
            <a:r>
              <a:rPr lang="en-US" sz="3100" b="1" dirty="0">
                <a:solidFill>
                  <a:srgbClr val="FF0000"/>
                </a:solidFill>
                <a:latin typeface="+mj-lt"/>
                <a:ea typeface="+mj-ea"/>
                <a:cs typeface="+mj-cs"/>
              </a:rPr>
              <a:t>Hidden</a:t>
            </a:r>
            <a:r>
              <a:rPr lang="en-US" sz="3100" b="1" dirty="0">
                <a:latin typeface="+mj-lt"/>
                <a:ea typeface="+mj-ea"/>
                <a:cs typeface="+mj-cs"/>
              </a:rPr>
              <a:t> Pollution Crisis</a:t>
            </a:r>
          </a:p>
        </p:txBody>
      </p:sp>
      <p:pic>
        <p:nvPicPr>
          <p:cNvPr id="2052" name="Picture 4" descr="A close up of a mud&#10;&#10;AI-generated content may be incorrect.">
            <a:extLst>
              <a:ext uri="{FF2B5EF4-FFF2-40B4-BE49-F238E27FC236}">
                <a16:creationId xmlns:a16="http://schemas.microsoft.com/office/drawing/2014/main" id="{9C12188E-3536-2331-4633-C83060062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49" b="-1"/>
          <a:stretch>
            <a:fill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7986" y="3752850"/>
            <a:ext cx="5614060" cy="2452687"/>
          </a:xfrm>
          <a:prstGeom prst="rect">
            <a:avLst/>
          </a:prstGeom>
        </p:spPr>
        <p:txBody>
          <a:bodyPr vert="horz" lIns="91440" tIns="45720" rIns="91440" bIns="45720" rtlCol="0" anchor="ctr">
            <a:normAutofit fontScale="92500" lnSpcReduction="10000"/>
          </a:bodyPr>
          <a:lstStyle/>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defRPr sz="2000"/>
            </a:pPr>
            <a:r>
              <a:rPr lang="en-US" sz="1600" dirty="0"/>
              <a:t>• ~180 </a:t>
            </a:r>
            <a:r>
              <a:rPr lang="en-US" sz="1600" dirty="0" err="1"/>
              <a:t>tonnes</a:t>
            </a:r>
            <a:r>
              <a:rPr lang="en-US" sz="1600" dirty="0"/>
              <a:t> of flushed wet wipes formed near Hammersmith Bridge. </a:t>
            </a:r>
            <a:r>
              <a:rPr lang="en-GB" sz="1600" dirty="0"/>
              <a:t> 820ft long and up to three feet high.</a:t>
            </a:r>
            <a:br>
              <a:rPr lang="en-US" sz="1600" dirty="0"/>
            </a:br>
            <a:r>
              <a:rPr lang="en-US" sz="1600" dirty="0"/>
              <a:t>• Equivalent to 15 double‑decker buses, covering two tennis courts.</a:t>
            </a:r>
            <a:br>
              <a:rPr lang="en-US" sz="1600" dirty="0"/>
            </a:br>
            <a:r>
              <a:rPr lang="en-US" sz="1600" dirty="0"/>
              <a:t>• Wipes clog together, altering river flow and harming ecosystems.</a:t>
            </a:r>
            <a:br>
              <a:rPr lang="en-US" sz="1600" dirty="0"/>
            </a:br>
            <a:r>
              <a:rPr lang="en-US" sz="1600" dirty="0"/>
              <a:t>• Volunteers removed 140,000 wipes since 2017.</a:t>
            </a:r>
            <a:br>
              <a:rPr lang="en-US" sz="1600" dirty="0"/>
            </a:br>
            <a:r>
              <a:rPr lang="en-US" sz="1600" dirty="0"/>
              <a:t>• 2025: first UK mass mechanical removal using 'rake &amp; shake'.</a:t>
            </a:r>
            <a:br>
              <a:rPr lang="en-US" sz="1600" dirty="0"/>
            </a:br>
            <a:r>
              <a:rPr lang="en-US" sz="1600" dirty="0"/>
              <a:t>• UK plans to ban plastic‑containing wet wipes by 2026.</a:t>
            </a:r>
          </a:p>
          <a:p>
            <a:pPr indent="-228600" defTabSz="914400">
              <a:lnSpc>
                <a:spcPct val="90000"/>
              </a:lnSpc>
              <a:spcAft>
                <a:spcPts val="600"/>
              </a:spcAft>
              <a:buFont typeface="Arial" panose="020B0604020202020204" pitchFamily="34" charset="0"/>
              <a:buChar char="•"/>
              <a:defRPr sz="2000"/>
            </a:pPr>
            <a:r>
              <a:rPr lang="en-US" sz="1600" b="1" dirty="0">
                <a:solidFill>
                  <a:srgbClr val="0070C0"/>
                </a:solidFill>
              </a:rPr>
              <a:t>Investment in infrastructure </a:t>
            </a:r>
            <a:r>
              <a:rPr lang="en-US" sz="1600" dirty="0">
                <a:solidFill>
                  <a:srgbClr val="0070C0"/>
                </a:solidFill>
              </a:rPr>
              <a:t>-New “super sewer”  built on time and to budget opened in spring 2025 “Thames tideway”- does  not stope wipes being flushed but should address CSO  issue</a:t>
            </a:r>
            <a:r>
              <a:rPr lang="en-US" sz="1600" dirty="0"/>
              <a:t>.</a:t>
            </a:r>
          </a:p>
        </p:txBody>
      </p:sp>
      <p:sp>
        <p:nvSpPr>
          <p:cNvPr id="5" name="TextBox 4">
            <a:extLst>
              <a:ext uri="{FF2B5EF4-FFF2-40B4-BE49-F238E27FC236}">
                <a16:creationId xmlns:a16="http://schemas.microsoft.com/office/drawing/2014/main" id="{CE6F71E7-1B3A-A36E-C9A4-D021A5D056B6}"/>
              </a:ext>
            </a:extLst>
          </p:cNvPr>
          <p:cNvSpPr txBox="1"/>
          <p:nvPr/>
        </p:nvSpPr>
        <p:spPr>
          <a:xfrm>
            <a:off x="7177548" y="88490"/>
            <a:ext cx="2359742" cy="646331"/>
          </a:xfrm>
          <a:prstGeom prst="rect">
            <a:avLst/>
          </a:prstGeom>
          <a:noFill/>
        </p:spPr>
        <p:txBody>
          <a:bodyPr wrap="square" rtlCol="0">
            <a:spAutoFit/>
          </a:bodyPr>
          <a:lstStyle/>
          <a:p>
            <a:r>
              <a:rPr lang="en-GB" dirty="0">
                <a:solidFill>
                  <a:srgbClr val="FF0000"/>
                </a:solidFill>
              </a:rPr>
              <a:t>Source of image Thames 21(2025)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DF171-636D-45D8-4780-32E90A0B53D0}"/>
              </a:ext>
            </a:extLst>
          </p:cNvPr>
          <p:cNvSpPr>
            <a:spLocks noGrp="1"/>
          </p:cNvSpPr>
          <p:nvPr>
            <p:ph type="title"/>
          </p:nvPr>
        </p:nvSpPr>
        <p:spPr>
          <a:xfrm>
            <a:off x="476250" y="640823"/>
            <a:ext cx="2563994" cy="5583148"/>
          </a:xfrm>
        </p:spPr>
        <p:txBody>
          <a:bodyPr anchor="ctr">
            <a:normAutofit/>
          </a:bodyPr>
          <a:lstStyle/>
          <a:p>
            <a:r>
              <a:rPr lang="en-GB" sz="4700" dirty="0"/>
              <a:t>Key take home message:</a:t>
            </a:r>
            <a:br>
              <a:rPr lang="en-GB" sz="4700" dirty="0"/>
            </a:br>
            <a:r>
              <a:rPr lang="en-GB" sz="4700" b="1" dirty="0">
                <a:solidFill>
                  <a:srgbClr val="66FF99"/>
                </a:solidFill>
              </a:rPr>
              <a:t>In Europe we need to work together</a:t>
            </a:r>
            <a:r>
              <a:rPr lang="en-GB" sz="4700" dirty="0"/>
              <a: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46F1B87-5238-E0F2-7D97-811C618D8387}"/>
              </a:ext>
            </a:extLst>
          </p:cNvPr>
          <p:cNvGraphicFramePr>
            <a:graphicFrameLocks noGrp="1"/>
          </p:cNvGraphicFramePr>
          <p:nvPr>
            <p:ph idx="1"/>
            <p:extLst>
              <p:ext uri="{D42A27DB-BD31-4B8C-83A1-F6EECF244321}">
                <p14:modId xmlns:p14="http://schemas.microsoft.com/office/powerpoint/2010/main" val="351558475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631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50" y="345810"/>
            <a:ext cx="3840421"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Any Questions?</a:t>
            </a:r>
          </a:p>
        </p:txBody>
      </p:sp>
      <p:sp>
        <p:nvSpPr>
          <p:cNvPr id="3" name="TextBox 2"/>
          <p:cNvSpPr txBox="1"/>
          <p:nvPr/>
        </p:nvSpPr>
        <p:spPr>
          <a:xfrm>
            <a:off x="383458" y="1825625"/>
            <a:ext cx="4064338"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500" dirty="0"/>
          </a:p>
          <a:p>
            <a:pPr defTabSz="914400">
              <a:lnSpc>
                <a:spcPct val="90000"/>
              </a:lnSpc>
              <a:spcAft>
                <a:spcPts val="600"/>
              </a:spcAft>
              <a:defRPr sz="2000">
                <a:solidFill>
                  <a:srgbClr val="282828"/>
                </a:solidFill>
              </a:defRPr>
            </a:pPr>
            <a:r>
              <a:rPr lang="en-US" sz="1500" dirty="0"/>
              <a:t>David E. James</a:t>
            </a:r>
            <a:br>
              <a:rPr lang="en-US" sz="1500" dirty="0"/>
            </a:br>
            <a:r>
              <a:rPr lang="en-US" sz="1500" dirty="0"/>
              <a:t>LLM, </a:t>
            </a:r>
            <a:r>
              <a:rPr lang="en-US" sz="1500" dirty="0" err="1"/>
              <a:t>PgDip</a:t>
            </a:r>
            <a:r>
              <a:rPr lang="en-US" sz="1500" dirty="0"/>
              <a:t>, </a:t>
            </a:r>
            <a:r>
              <a:rPr lang="en-US" sz="1500" dirty="0" err="1"/>
              <a:t>ScsDip</a:t>
            </a:r>
            <a:r>
              <a:rPr lang="en-US" sz="1500" dirty="0"/>
              <a:t>, MIMMM, </a:t>
            </a:r>
            <a:r>
              <a:rPr lang="en-US" sz="1500" dirty="0" err="1"/>
              <a:t>APkgPrf</a:t>
            </a:r>
            <a:r>
              <a:rPr lang="en-US" sz="1500" dirty="0"/>
              <a:t>, </a:t>
            </a:r>
            <a:r>
              <a:rPr lang="en-US" sz="1500" dirty="0" err="1"/>
              <a:t>Ctext</a:t>
            </a:r>
            <a:r>
              <a:rPr lang="en-US" sz="1500" dirty="0"/>
              <a:t>, ATI</a:t>
            </a:r>
            <a:br>
              <a:rPr lang="en-US" sz="1500" dirty="0"/>
            </a:br>
            <a:br>
              <a:rPr lang="en-US" sz="1500" dirty="0"/>
            </a:br>
            <a:r>
              <a:rPr lang="en-US" sz="1500" dirty="0"/>
              <a:t>📱  +44 7881 940067</a:t>
            </a:r>
          </a:p>
          <a:p>
            <a:pPr defTabSz="914400">
              <a:lnSpc>
                <a:spcPct val="90000"/>
              </a:lnSpc>
              <a:spcAft>
                <a:spcPts val="600"/>
              </a:spcAft>
              <a:defRPr sz="2000">
                <a:solidFill>
                  <a:srgbClr val="282828"/>
                </a:solidFill>
              </a:defRPr>
            </a:pPr>
            <a:br>
              <a:rPr lang="en-US" sz="1500" dirty="0"/>
            </a:br>
            <a:r>
              <a:rPr lang="en-US" sz="1500" dirty="0"/>
              <a:t>✉️  </a:t>
            </a:r>
            <a:r>
              <a:rPr lang="en-US" sz="1500" dirty="0">
                <a:hlinkClick r:id="rId2"/>
              </a:rPr>
              <a:t>David@davidejamesconsulting.co.uk</a:t>
            </a:r>
            <a:r>
              <a:rPr lang="en-US" sz="1500" dirty="0"/>
              <a:t> </a:t>
            </a:r>
          </a:p>
          <a:p>
            <a:pPr defTabSz="914400">
              <a:lnSpc>
                <a:spcPct val="90000"/>
              </a:lnSpc>
              <a:spcAft>
                <a:spcPts val="600"/>
              </a:spcAft>
              <a:defRPr sz="2000">
                <a:solidFill>
                  <a:srgbClr val="282828"/>
                </a:solidFill>
              </a:defRPr>
            </a:pPr>
            <a:br>
              <a:rPr lang="en-US" sz="1500" dirty="0"/>
            </a:br>
            <a:r>
              <a:rPr lang="en-US" sz="1500" dirty="0"/>
              <a:t>🌐  </a:t>
            </a:r>
            <a:r>
              <a:rPr lang="en-US" sz="1500" dirty="0">
                <a:hlinkClick r:id="rId3"/>
              </a:rPr>
              <a:t>https://davidejamesconsulting.co.uk</a:t>
            </a:r>
            <a:r>
              <a:rPr lang="en-US" sz="1500" dirty="0"/>
              <a:t> </a:t>
            </a:r>
          </a:p>
          <a:p>
            <a:pPr defTabSz="914400">
              <a:lnSpc>
                <a:spcPct val="90000"/>
              </a:lnSpc>
              <a:spcAft>
                <a:spcPts val="600"/>
              </a:spcAft>
              <a:defRPr sz="2000">
                <a:solidFill>
                  <a:srgbClr val="282828"/>
                </a:solidFill>
              </a:defRPr>
            </a:pPr>
            <a:br>
              <a:rPr lang="en-US" sz="1500" dirty="0"/>
            </a:br>
            <a:r>
              <a:rPr lang="en-US" sz="1500" dirty="0"/>
              <a:t>💼  </a:t>
            </a:r>
            <a:r>
              <a:rPr lang="en-US" sz="1500" dirty="0">
                <a:hlinkClick r:id="rId4"/>
              </a:rPr>
              <a:t>Enquiries@davidejamesconsulting.co.uk</a:t>
            </a:r>
            <a:endParaRPr lang="en-US" sz="1500" dirty="0"/>
          </a:p>
          <a:p>
            <a:pPr defTabSz="914400">
              <a:lnSpc>
                <a:spcPct val="90000"/>
              </a:lnSpc>
              <a:spcAft>
                <a:spcPts val="600"/>
              </a:spcAft>
              <a:defRPr sz="2000">
                <a:solidFill>
                  <a:srgbClr val="282828"/>
                </a:solidFill>
              </a:defRPr>
            </a:pPr>
            <a:r>
              <a:rPr lang="en-US" sz="1500" dirty="0"/>
              <a:t> </a:t>
            </a:r>
            <a:br>
              <a:rPr lang="en-US" sz="1500" dirty="0"/>
            </a:br>
            <a:r>
              <a:rPr lang="en-US" sz="1500" dirty="0"/>
              <a:t>📅  </a:t>
            </a:r>
            <a:r>
              <a:rPr lang="en-US" sz="1500" dirty="0">
                <a:hlinkClick r:id="rId5"/>
              </a:rPr>
              <a:t>https://calendly.com/david-davidejamesconsulting/new-meeting-2</a:t>
            </a:r>
            <a:r>
              <a:rPr lang="en-US" sz="1500" dirty="0"/>
              <a:t> </a:t>
            </a:r>
          </a:p>
          <a:p>
            <a:pPr defTabSz="914400">
              <a:lnSpc>
                <a:spcPct val="90000"/>
              </a:lnSpc>
              <a:spcAft>
                <a:spcPts val="600"/>
              </a:spcAft>
              <a:defRPr sz="2000">
                <a:solidFill>
                  <a:srgbClr val="282828"/>
                </a:solidFill>
              </a:defRPr>
            </a:pPr>
            <a:br>
              <a:rPr lang="en-US" sz="1500" dirty="0"/>
            </a:br>
            <a:r>
              <a:rPr lang="en-US" sz="1500" dirty="0"/>
              <a:t>📅  </a:t>
            </a:r>
            <a:r>
              <a:rPr lang="en-US" sz="1500" dirty="0">
                <a:hlinkClick r:id="rId6"/>
              </a:rPr>
              <a:t>https://calendly.com/david-davidejamesconsulting/new-meeting</a:t>
            </a:r>
            <a:r>
              <a:rPr lang="en-US" sz="1500" dirty="0"/>
              <a:t> </a:t>
            </a:r>
          </a:p>
        </p:txBody>
      </p:sp>
      <p:pic>
        <p:nvPicPr>
          <p:cNvPr id="4" name="Picture 3" descr="DSC_9822a.jpg"/>
          <p:cNvPicPr>
            <a:picLocks noChangeAspect="1"/>
          </p:cNvPicPr>
          <p:nvPr/>
        </p:nvPicPr>
        <p:blipFill>
          <a:blip r:embed="rId7"/>
          <a:srcRect b="8233"/>
          <a:stretch>
            <a:fillRect/>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Picture 4" descr="post.png"/>
          <p:cNvPicPr>
            <a:picLocks noChangeAspect="1"/>
          </p:cNvPicPr>
          <p:nvPr/>
        </p:nvPicPr>
        <p:blipFill>
          <a:blip r:embed="rId8"/>
          <a:srcRect r="12251" b="3"/>
          <a:stretch>
            <a:fillRect/>
          </a:stretch>
        </p:blipFill>
        <p:spPr>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0B28-D4CA-6D11-8C0E-3EC40A01D847}"/>
              </a:ext>
            </a:extLst>
          </p:cNvPr>
          <p:cNvSpPr>
            <a:spLocks noGrp="1"/>
          </p:cNvSpPr>
          <p:nvPr>
            <p:ph type="title"/>
          </p:nvPr>
        </p:nvSpPr>
        <p:spPr/>
        <p:txBody>
          <a:bodyPr/>
          <a:lstStyle/>
          <a:p>
            <a:r>
              <a:rPr lang="en-GB" dirty="0"/>
              <a:t>Timeline of Key events contd.</a:t>
            </a:r>
          </a:p>
        </p:txBody>
      </p:sp>
      <p:sp>
        <p:nvSpPr>
          <p:cNvPr id="4" name="TextBox 3">
            <a:extLst>
              <a:ext uri="{FF2B5EF4-FFF2-40B4-BE49-F238E27FC236}">
                <a16:creationId xmlns:a16="http://schemas.microsoft.com/office/drawing/2014/main" id="{E18E450A-97F9-7473-9532-EA3A5AB9B92E}"/>
              </a:ext>
            </a:extLst>
          </p:cNvPr>
          <p:cNvSpPr txBox="1"/>
          <p:nvPr/>
        </p:nvSpPr>
        <p:spPr>
          <a:xfrm>
            <a:off x="457200" y="1715445"/>
            <a:ext cx="8331620" cy="4832092"/>
          </a:xfrm>
          <a:prstGeom prst="rect">
            <a:avLst/>
          </a:prstGeom>
          <a:noFill/>
        </p:spPr>
        <p:txBody>
          <a:bodyPr wrap="square">
            <a:spAutoFit/>
          </a:bodyPr>
          <a:lstStyle/>
          <a:p>
            <a:pPr>
              <a:defRPr sz="1400"/>
            </a:pPr>
            <a:r>
              <a:rPr lang="en-GB" dirty="0">
                <a:highlight>
                  <a:srgbClr val="FFFF00"/>
                </a:highlight>
              </a:rPr>
              <a:t>2017 April  </a:t>
            </a:r>
            <a:r>
              <a:rPr lang="en-GB" dirty="0"/>
              <a:t>– The results of the CIB (ISO TC 224 N911) dated 2017-02-27 proposing the change of product for WG 10 from a Technical Specification to a </a:t>
            </a:r>
            <a:r>
              <a:rPr lang="en-GB" dirty="0">
                <a:highlight>
                  <a:srgbClr val="FFFF00"/>
                </a:highlight>
              </a:rPr>
              <a:t>Technical Report</a:t>
            </a:r>
          </a:p>
          <a:p>
            <a:pPr>
              <a:defRPr sz="1400"/>
            </a:pPr>
            <a:r>
              <a:rPr lang="en-GB" dirty="0"/>
              <a:t>2017 March-October – Wipes in Sewer Audit UK(co-funded 12 </a:t>
            </a:r>
            <a:r>
              <a:rPr lang="en-GB" dirty="0" err="1"/>
              <a:t>Water&amp;Sewerage</a:t>
            </a:r>
            <a:r>
              <a:rPr lang="en-GB" dirty="0"/>
              <a:t> companies in the UK, EDANA members, EDANA and DEFRA)- Looked at Waste water treatment plant, Small sewer pipe clogs  and  pump clogs</a:t>
            </a:r>
          </a:p>
          <a:p>
            <a:pPr>
              <a:defRPr sz="1400"/>
            </a:pPr>
            <a:r>
              <a:rPr lang="en-GB" dirty="0"/>
              <a:t>2017 December – Results of Wipes in Sewer Audit (UK) gain media attention "Wet wipes make up 93 % of matter causing UK Sewer blockages"</a:t>
            </a:r>
          </a:p>
          <a:p>
            <a:pPr>
              <a:defRPr sz="1400"/>
            </a:pPr>
            <a:r>
              <a:rPr lang="en-GB" dirty="0"/>
              <a:t>2018  – GD4 Published</a:t>
            </a:r>
          </a:p>
          <a:p>
            <a:pPr>
              <a:defRPr sz="1400"/>
            </a:pPr>
            <a:r>
              <a:rPr lang="en-GB" dirty="0">
                <a:highlight>
                  <a:srgbClr val="FFFF00"/>
                </a:highlight>
              </a:rPr>
              <a:t>2019 February</a:t>
            </a:r>
            <a:r>
              <a:rPr lang="en-GB" dirty="0"/>
              <a:t> – </a:t>
            </a:r>
            <a:r>
              <a:rPr lang="en-GB" dirty="0">
                <a:highlight>
                  <a:srgbClr val="FFFF00"/>
                </a:highlight>
              </a:rPr>
              <a:t>PD ISO/TR24524:2019 Published</a:t>
            </a:r>
          </a:p>
          <a:p>
            <a:pPr>
              <a:defRPr sz="1400"/>
            </a:pPr>
            <a:r>
              <a:rPr lang="en-GB" dirty="0">
                <a:highlight>
                  <a:srgbClr val="00FF00"/>
                </a:highlight>
              </a:rPr>
              <a:t>2019 June </a:t>
            </a:r>
            <a:r>
              <a:rPr lang="en-GB" dirty="0"/>
              <a:t>– Directive 2019/904 - The Single use Plastics Directive </a:t>
            </a:r>
          </a:p>
          <a:p>
            <a:pPr>
              <a:defRPr sz="1400"/>
            </a:pPr>
            <a:r>
              <a:rPr lang="en-GB" dirty="0"/>
              <a:t>2021 June – Commission guidelines on single-use plastic products in accordance with Directive (EU) 2019/904 </a:t>
            </a:r>
          </a:p>
          <a:p>
            <a:pPr>
              <a:defRPr sz="1400"/>
            </a:pPr>
            <a:r>
              <a:rPr lang="en-GB" dirty="0"/>
              <a:t>2022 March – Code of Practice Communicating disposal pathways for single use  nonwoven wet wipes to protect wastewater  systems (Third Edition)</a:t>
            </a:r>
          </a:p>
          <a:p>
            <a:pPr>
              <a:defRPr sz="1400"/>
            </a:pPr>
            <a:r>
              <a:rPr lang="en-GB" dirty="0">
                <a:highlight>
                  <a:srgbClr val="FFFF00"/>
                </a:highlight>
              </a:rPr>
              <a:t>2022 July </a:t>
            </a:r>
            <a:r>
              <a:rPr lang="en-GB" dirty="0"/>
              <a:t>– NWIP Reactivation of WG10  with Dr. Greg Ryan as  Convenor. "Method for determining products suitable to be flushed down a domestic toilet and establishment of appropriate  labelling requirements"</a:t>
            </a:r>
          </a:p>
          <a:p>
            <a:pPr>
              <a:defRPr sz="1400"/>
            </a:pPr>
            <a:r>
              <a:rPr lang="en-GB" dirty="0"/>
              <a:t>2022 July – California  AB 818 Solid </a:t>
            </a:r>
            <a:r>
              <a:rPr lang="en-GB" dirty="0" err="1"/>
              <a:t>waste:Premoistened</a:t>
            </a:r>
            <a:r>
              <a:rPr lang="en-GB" dirty="0"/>
              <a:t> nonwoven disposable  wipes- Came into Force</a:t>
            </a:r>
          </a:p>
          <a:p>
            <a:pPr>
              <a:defRPr sz="1400"/>
            </a:pPr>
            <a:r>
              <a:rPr lang="en-GB" dirty="0"/>
              <a:t>2023 October  – California  Collection study</a:t>
            </a:r>
          </a:p>
          <a:p>
            <a:pPr>
              <a:defRPr sz="1400"/>
            </a:pPr>
            <a:r>
              <a:rPr lang="en-GB" dirty="0">
                <a:highlight>
                  <a:srgbClr val="FFFF00"/>
                </a:highlight>
              </a:rPr>
              <a:t>2024 October </a:t>
            </a:r>
            <a:r>
              <a:rPr lang="en-GB" dirty="0"/>
              <a:t> – </a:t>
            </a:r>
            <a:r>
              <a:rPr lang="en-GB" dirty="0">
                <a:solidFill>
                  <a:srgbClr val="FF0000"/>
                </a:solidFill>
              </a:rPr>
              <a:t>NO VOTE AGAINST  DIS</a:t>
            </a:r>
          </a:p>
          <a:p>
            <a:pPr>
              <a:defRPr sz="1400"/>
            </a:pPr>
            <a:r>
              <a:rPr lang="en-GB" dirty="0"/>
              <a:t>2025 June – Publication of The Environmental Protection (Single Use Plastic Products) (Wet Wipes)</a:t>
            </a:r>
            <a:r>
              <a:rPr lang="en-GB" dirty="0">
                <a:solidFill>
                  <a:srgbClr val="FF0000"/>
                </a:solidFill>
              </a:rPr>
              <a:t> Wales </a:t>
            </a:r>
            <a:r>
              <a:rPr lang="en-GB" dirty="0"/>
              <a:t>Regulations 2025</a:t>
            </a:r>
          </a:p>
          <a:p>
            <a:pPr>
              <a:defRPr sz="1400"/>
            </a:pPr>
            <a:r>
              <a:rPr lang="en-GB" dirty="0"/>
              <a:t>2025 August – HR 2269 WIPPES  ACT</a:t>
            </a:r>
          </a:p>
          <a:p>
            <a:pPr>
              <a:defRPr sz="1400"/>
            </a:pPr>
            <a:r>
              <a:rPr lang="en-GB" dirty="0">
                <a:solidFill>
                  <a:srgbClr val="FF0000"/>
                </a:solidFill>
              </a:rPr>
              <a:t>2025-November. </a:t>
            </a:r>
            <a:r>
              <a:rPr lang="en-GB" dirty="0"/>
              <a:t>Environmental Protection (Wet Wipes containing plastic) (</a:t>
            </a:r>
            <a:r>
              <a:rPr lang="en-GB" dirty="0">
                <a:solidFill>
                  <a:srgbClr val="FF0000"/>
                </a:solidFill>
              </a:rPr>
              <a:t>England</a:t>
            </a:r>
            <a:r>
              <a:rPr lang="en-GB" dirty="0"/>
              <a:t>) Regulations.2025 (</a:t>
            </a:r>
            <a:r>
              <a:rPr lang="en-GB" dirty="0">
                <a:solidFill>
                  <a:srgbClr val="FF0000"/>
                </a:solidFill>
              </a:rPr>
              <a:t>Into force Spring 2027</a:t>
            </a:r>
            <a:r>
              <a:rPr lang="en-GB" dirty="0"/>
              <a:t>)</a:t>
            </a:r>
          </a:p>
        </p:txBody>
      </p:sp>
    </p:spTree>
    <p:extLst>
      <p:ext uri="{BB962C8B-B14F-4D97-AF65-F5344CB8AC3E}">
        <p14:creationId xmlns:p14="http://schemas.microsoft.com/office/powerpoint/2010/main" val="2685822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714E-BF58-FE24-8CDF-646DCADF1A7C}"/>
              </a:ext>
            </a:extLst>
          </p:cNvPr>
          <p:cNvSpPr>
            <a:spLocks noGrp="1"/>
          </p:cNvSpPr>
          <p:nvPr>
            <p:ph type="title"/>
          </p:nvPr>
        </p:nvSpPr>
        <p:spPr>
          <a:xfrm>
            <a:off x="457200" y="274638"/>
            <a:ext cx="8067368" cy="452949"/>
          </a:xfrm>
        </p:spPr>
        <p:txBody>
          <a:bodyPr>
            <a:normAutofit fontScale="90000"/>
          </a:bodyPr>
          <a:lstStyle/>
          <a:p>
            <a:r>
              <a:rPr lang="en-GB" sz="1200" dirty="0"/>
              <a:t>In the UK </a:t>
            </a:r>
            <a:r>
              <a:rPr lang="en-GB" sz="1200" dirty="0">
                <a:solidFill>
                  <a:srgbClr val="FF0000"/>
                </a:solidFill>
              </a:rPr>
              <a:t>the  dog still has a bone. </a:t>
            </a:r>
            <a:r>
              <a:rPr lang="en-GB" sz="1200" dirty="0"/>
              <a:t>Look at the official minutes of  the two houses of the UK Government. The </a:t>
            </a:r>
            <a:r>
              <a:rPr lang="en-GB" sz="1200" dirty="0">
                <a:solidFill>
                  <a:srgbClr val="FF0000"/>
                </a:solidFill>
              </a:rPr>
              <a:t>House of Commons </a:t>
            </a:r>
            <a:r>
              <a:rPr lang="en-GB" sz="1200" dirty="0"/>
              <a:t>(03/11/2025) (Excerpts)</a:t>
            </a:r>
          </a:p>
        </p:txBody>
      </p:sp>
      <p:sp>
        <p:nvSpPr>
          <p:cNvPr id="4" name="TextBox 3">
            <a:extLst>
              <a:ext uri="{FF2B5EF4-FFF2-40B4-BE49-F238E27FC236}">
                <a16:creationId xmlns:a16="http://schemas.microsoft.com/office/drawing/2014/main" id="{4FA3A53E-9D6F-A6B7-98B9-DE940FAEFC08}"/>
              </a:ext>
            </a:extLst>
          </p:cNvPr>
          <p:cNvSpPr txBox="1"/>
          <p:nvPr/>
        </p:nvSpPr>
        <p:spPr>
          <a:xfrm>
            <a:off x="167148" y="757084"/>
            <a:ext cx="9065342" cy="1200329"/>
          </a:xfrm>
          <a:prstGeom prst="rect">
            <a:avLst/>
          </a:prstGeom>
          <a:noFill/>
        </p:spPr>
        <p:txBody>
          <a:bodyPr wrap="square">
            <a:spAutoFit/>
          </a:bodyPr>
          <a:lstStyle/>
          <a:p>
            <a:r>
              <a:rPr lang="en-GB" dirty="0">
                <a:hlinkClick r:id="rId2">
                  <a:extLst>
                    <a:ext uri="{A12FA001-AC4F-418D-AE19-62706E023703}">
                      <ahyp:hlinkClr xmlns:ahyp="http://schemas.microsoft.com/office/drawing/2018/hyperlinkcolor" val="tx"/>
                    </a:ext>
                  </a:extLst>
                </a:hlinkClick>
              </a:rPr>
              <a:t>Source: </a:t>
            </a:r>
            <a:r>
              <a:rPr lang="en-GB" u="sng" dirty="0">
                <a:solidFill>
                  <a:srgbClr val="0000FF"/>
                </a:solidFill>
                <a:hlinkClick r:id="rId2">
                  <a:extLst>
                    <a:ext uri="{A12FA001-AC4F-418D-AE19-62706E023703}">
                      <ahyp:hlinkClr xmlns:ahyp="http://schemas.microsoft.com/office/drawing/2018/hyperlinkcolor" val="tx"/>
                    </a:ext>
                  </a:extLst>
                </a:hlinkClick>
              </a:rPr>
              <a:t>https://hansard.parliament.uk/commons/2025-11-03/debates/5af90717-6363-47f1-9b3f-4badcfc9346b/DraftEnvironmentalProtection(WetWipesContainingPlastic)(England)Regulations2025</a:t>
            </a:r>
            <a:r>
              <a:rPr lang="en-GB" dirty="0"/>
              <a:t> </a:t>
            </a:r>
          </a:p>
        </p:txBody>
      </p:sp>
      <p:sp>
        <p:nvSpPr>
          <p:cNvPr id="6" name="TextBox 5">
            <a:extLst>
              <a:ext uri="{FF2B5EF4-FFF2-40B4-BE49-F238E27FC236}">
                <a16:creationId xmlns:a16="http://schemas.microsoft.com/office/drawing/2014/main" id="{9A891AEF-E47D-E70C-D00E-F2BEA2A28BE0}"/>
              </a:ext>
            </a:extLst>
          </p:cNvPr>
          <p:cNvSpPr txBox="1"/>
          <p:nvPr/>
        </p:nvSpPr>
        <p:spPr>
          <a:xfrm>
            <a:off x="167148" y="2104103"/>
            <a:ext cx="8898194" cy="4616648"/>
          </a:xfrm>
          <a:prstGeom prst="rect">
            <a:avLst/>
          </a:prstGeom>
          <a:noFill/>
        </p:spPr>
        <p:txBody>
          <a:bodyPr wrap="square">
            <a:spAutoFit/>
          </a:bodyPr>
          <a:lstStyle/>
          <a:p>
            <a:r>
              <a:rPr lang="en-GB" sz="1400" b="0" i="0" dirty="0">
                <a:solidFill>
                  <a:srgbClr val="4D4D4D"/>
                </a:solidFill>
                <a:effectLst/>
                <a:latin typeface="National"/>
              </a:rPr>
              <a:t>This action is part of a wider commitment to encourage more sustainable behaviours around the consumption of single-use plastic. Ultimately, we </a:t>
            </a:r>
            <a:r>
              <a:rPr lang="en-GB" sz="1400" b="0" i="0" dirty="0">
                <a:solidFill>
                  <a:srgbClr val="FF0000"/>
                </a:solidFill>
                <a:effectLst/>
                <a:latin typeface="National"/>
              </a:rPr>
              <a:t>want to encourage a shift towards reusable and/or plastic-free alternatives</a:t>
            </a:r>
          </a:p>
          <a:p>
            <a:endParaRPr lang="en-GB" sz="1400" dirty="0">
              <a:solidFill>
                <a:srgbClr val="4D4D4D"/>
              </a:solidFill>
              <a:latin typeface="National"/>
            </a:endParaRPr>
          </a:p>
          <a:p>
            <a:r>
              <a:rPr lang="en-GB" sz="1400" dirty="0"/>
              <a:t>I worked with water companies across the UK so that the campaigning on this issue would be less confusing. It was “fine to flush” in some areas and there were different campaigns by different water companies. Now there is a unified effort by all the water companies together to have the same public messaging(Bin The Wipe). </a:t>
            </a:r>
            <a:r>
              <a:rPr lang="en-GB" sz="1400" dirty="0">
                <a:solidFill>
                  <a:srgbClr val="FF0000"/>
                </a:solidFill>
              </a:rPr>
              <a:t>The main message must be: do not flush any wipes. No wipes are fine to flush.</a:t>
            </a:r>
          </a:p>
          <a:p>
            <a:endParaRPr lang="en-GB" sz="1400" dirty="0">
              <a:solidFill>
                <a:srgbClr val="FF0000"/>
              </a:solidFill>
            </a:endParaRPr>
          </a:p>
          <a:p>
            <a:r>
              <a:rPr lang="en-GB" sz="1400" dirty="0"/>
              <a:t> Scotland has plans to bring this measure in soon, and in November 2024 the Northern Ireland Executive notified the World Trade Organisation of their intent to legislate. We look forward to the Northern Ireland Executive introducing their regulations as soon as possible, so that the whole of the United Kingdom is lined up on this issue. </a:t>
            </a:r>
          </a:p>
          <a:p>
            <a:r>
              <a:rPr lang="en-GB" sz="1400" dirty="0"/>
              <a:t>I support the hon. Member for Putney and her </a:t>
            </a:r>
            <a:r>
              <a:rPr lang="en-GB" sz="1400" dirty="0">
                <a:solidFill>
                  <a:srgbClr val="FF0000"/>
                </a:solidFill>
              </a:rPr>
              <a:t>injunction that people should stop flushing wet wipes down toilets</a:t>
            </a:r>
            <a:r>
              <a:rPr lang="en-GB" sz="1400" dirty="0"/>
              <a:t>. Unfortunately, this statutory instrument does not address that. I think the Minister could have taken the opportunity to impress upon the public that they must stop flushing </a:t>
            </a:r>
          </a:p>
          <a:p>
            <a:r>
              <a:rPr lang="en-GB" sz="1400" dirty="0"/>
              <a:t>wet wipes down into the sewage system. They cause incredible blockages, which cost millions of pounds to clear, put our water bills up, and pollute the environment. Even if there are no plastics in them, they will continue to cause that nuisance. We must not let it get into the consumer’s mind</a:t>
            </a:r>
            <a:r>
              <a:rPr lang="en-GB" sz="1400" dirty="0">
                <a:solidFill>
                  <a:srgbClr val="FF0000"/>
                </a:solidFill>
              </a:rPr>
              <a:t>, “Oh, these are plastic-free, so I can flush them down the loo.” I put it to the Minister that that is a great danger.</a:t>
            </a:r>
            <a:r>
              <a:rPr lang="en-GB" sz="1400" dirty="0"/>
              <a:t> </a:t>
            </a:r>
          </a:p>
          <a:p>
            <a:r>
              <a:rPr lang="en-GB" sz="1400" dirty="0"/>
              <a:t>I am extremely pleased to support the draft regulations, but I call on the Government to do more to tackle microplastic pollution in our waterways and </a:t>
            </a:r>
            <a:r>
              <a:rPr lang="en-GB" sz="1400" dirty="0">
                <a:solidFill>
                  <a:srgbClr val="FF0000"/>
                </a:solidFill>
              </a:rPr>
              <a:t>improve labelling to ensure that single-use wet wipes are clearly marked “Do not flush”, </a:t>
            </a:r>
            <a:r>
              <a:rPr lang="en-GB" sz="1400" dirty="0"/>
              <a:t>as so many hon. Members this evening have highlighted</a:t>
            </a:r>
            <a:r>
              <a:rPr lang="en-GB" sz="1000" dirty="0"/>
              <a:t>.</a:t>
            </a:r>
            <a:endParaRPr lang="en-GB" sz="1000" dirty="0">
              <a:solidFill>
                <a:srgbClr val="FF0000"/>
              </a:solidFill>
            </a:endParaRPr>
          </a:p>
        </p:txBody>
      </p:sp>
    </p:spTree>
    <p:extLst>
      <p:ext uri="{BB962C8B-B14F-4D97-AF65-F5344CB8AC3E}">
        <p14:creationId xmlns:p14="http://schemas.microsoft.com/office/powerpoint/2010/main" val="262262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AEC2-60F5-431F-F280-1B51686A20B7}"/>
              </a:ext>
            </a:extLst>
          </p:cNvPr>
          <p:cNvSpPr>
            <a:spLocks noGrp="1"/>
          </p:cNvSpPr>
          <p:nvPr>
            <p:ph type="title"/>
          </p:nvPr>
        </p:nvSpPr>
        <p:spPr>
          <a:xfrm>
            <a:off x="457200" y="274638"/>
            <a:ext cx="8229600" cy="590601"/>
          </a:xfrm>
        </p:spPr>
        <p:txBody>
          <a:bodyPr>
            <a:normAutofit fontScale="90000"/>
          </a:bodyPr>
          <a:lstStyle/>
          <a:p>
            <a:r>
              <a:rPr lang="en-GB" sz="1400" dirty="0"/>
              <a:t>In the</a:t>
            </a:r>
            <a:r>
              <a:rPr lang="en-GB" sz="2000" dirty="0"/>
              <a:t> UK </a:t>
            </a:r>
            <a:r>
              <a:rPr lang="en-GB" sz="1400" dirty="0">
                <a:solidFill>
                  <a:srgbClr val="FF0000"/>
                </a:solidFill>
                <a:highlight>
                  <a:srgbClr val="FFFF00"/>
                </a:highlight>
              </a:rPr>
              <a:t>the  dog still has a bone</a:t>
            </a:r>
            <a:r>
              <a:rPr lang="en-GB" sz="1400" dirty="0">
                <a:solidFill>
                  <a:srgbClr val="FF0000"/>
                </a:solidFill>
              </a:rPr>
              <a:t>. </a:t>
            </a:r>
            <a:r>
              <a:rPr lang="en-GB" sz="1400" dirty="0"/>
              <a:t>Look at the official minutes (HANSARD)of  the two houses of the UK Government. </a:t>
            </a:r>
            <a:r>
              <a:rPr lang="en-GB" sz="1400" dirty="0">
                <a:solidFill>
                  <a:srgbClr val="FF0000"/>
                </a:solidFill>
              </a:rPr>
              <a:t>The House of Lords </a:t>
            </a:r>
            <a:r>
              <a:rPr lang="en-GB" sz="1400" dirty="0"/>
              <a:t>(10/11/2025)(</a:t>
            </a:r>
            <a:r>
              <a:rPr lang="en-GB" sz="1400" dirty="0">
                <a:highlight>
                  <a:srgbClr val="FFFF00"/>
                </a:highlight>
              </a:rPr>
              <a:t>excerpts</a:t>
            </a:r>
            <a:r>
              <a:rPr lang="en-GB" sz="1400" dirty="0"/>
              <a:t>)</a:t>
            </a:r>
          </a:p>
        </p:txBody>
      </p:sp>
      <p:sp>
        <p:nvSpPr>
          <p:cNvPr id="8" name="TextBox 7">
            <a:extLst>
              <a:ext uri="{FF2B5EF4-FFF2-40B4-BE49-F238E27FC236}">
                <a16:creationId xmlns:a16="http://schemas.microsoft.com/office/drawing/2014/main" id="{55E66E62-C5CD-3B45-D52D-53376FD7237B}"/>
              </a:ext>
            </a:extLst>
          </p:cNvPr>
          <p:cNvSpPr txBox="1"/>
          <p:nvPr/>
        </p:nvSpPr>
        <p:spPr>
          <a:xfrm>
            <a:off x="540773" y="841060"/>
            <a:ext cx="8318091" cy="430887"/>
          </a:xfrm>
          <a:prstGeom prst="rect">
            <a:avLst/>
          </a:prstGeom>
          <a:noFill/>
        </p:spPr>
        <p:txBody>
          <a:bodyPr wrap="square">
            <a:spAutoFit/>
          </a:bodyPr>
          <a:lstStyle/>
          <a:p>
            <a:r>
              <a:rPr lang="en-GB" sz="1100" b="1" dirty="0">
                <a:effectLst/>
                <a:latin typeface="Arial" panose="020B0604020202020204" pitchFamily="34" charset="0"/>
                <a:ea typeface="Aptos" panose="020B0004020202020204" pitchFamily="34" charset="0"/>
                <a:hlinkClick r:id="rId2" tooltip="Protected by Check Point: https://hansard.parliament.uk/Lords/2025-11-10/debates/9A4F2967-D9A2-40D4-9B58-5253BD927504/EnvironmentalProtection(WetWipesContainingPlastic)(England)Regulations2025">
                  <a:extLst>
                    <a:ext uri="{A12FA001-AC4F-418D-AE19-62706E023703}">
                      <ahyp:hlinkClr xmlns:ahyp="http://schemas.microsoft.com/office/drawing/2018/hyperlinkcolor" val="tx"/>
                    </a:ext>
                  </a:extLst>
                </a:hlinkClick>
              </a:rPr>
              <a:t>Source</a:t>
            </a:r>
            <a:r>
              <a:rPr lang="en-GB" sz="1100" dirty="0">
                <a:effectLst/>
                <a:latin typeface="Arial" panose="020B0604020202020204" pitchFamily="34" charset="0"/>
                <a:ea typeface="Aptos" panose="020B0004020202020204" pitchFamily="34" charset="0"/>
                <a:hlinkClick r:id="rId2" tooltip="Protected by Check Point: https://hansard.parliament.uk/Lords/2025-11-10/debates/9A4F2967-D9A2-40D4-9B58-5253BD927504/EnvironmentalProtection(WetWipesContainingPlastic)(England)Regulations2025">
                  <a:extLst>
                    <a:ext uri="{A12FA001-AC4F-418D-AE19-62706E023703}">
                      <ahyp:hlinkClr xmlns:ahyp="http://schemas.microsoft.com/office/drawing/2018/hyperlinkcolor" val="tx"/>
                    </a:ext>
                  </a:extLst>
                </a:hlinkClick>
              </a:rPr>
              <a:t> :  </a:t>
            </a:r>
            <a:r>
              <a:rPr lang="en-GB" sz="1100" u="sng" dirty="0">
                <a:solidFill>
                  <a:srgbClr val="0000FF"/>
                </a:solidFill>
                <a:effectLst/>
                <a:latin typeface="Arial" panose="020B0604020202020204" pitchFamily="34" charset="0"/>
                <a:ea typeface="Aptos" panose="020B0004020202020204" pitchFamily="34" charset="0"/>
                <a:hlinkClick r:id="rId2" tooltip="Protected by Check Point: https://hansard.parliament.uk/Lords/2025-11-10/debates/9A4F2967-D9A2-40D4-9B58-5253BD927504/EnvironmentalProtection(WetWipesContainingPlastic)(England)Regulations2025">
                  <a:extLst>
                    <a:ext uri="{A12FA001-AC4F-418D-AE19-62706E023703}">
                      <ahyp:hlinkClr xmlns:ahyp="http://schemas.microsoft.com/office/drawing/2018/hyperlinkcolor" val="tx"/>
                    </a:ext>
                  </a:extLst>
                </a:hlinkClick>
              </a:rPr>
              <a:t>https://hansard.parliament.uk/Lords/2025-11-10/debates/9A4F2967-D9A2-40D4-9B58-5253BD927504/EnvironmentalProtection(WetWipesContainingPlastic)(England)Regulations2025</a:t>
            </a:r>
            <a:endParaRPr lang="en-GB" sz="1100" dirty="0"/>
          </a:p>
        </p:txBody>
      </p:sp>
      <p:sp>
        <p:nvSpPr>
          <p:cNvPr id="10" name="TextBox 9">
            <a:extLst>
              <a:ext uri="{FF2B5EF4-FFF2-40B4-BE49-F238E27FC236}">
                <a16:creationId xmlns:a16="http://schemas.microsoft.com/office/drawing/2014/main" id="{804789E7-2943-5C2A-FD61-889D8E4D2938}"/>
              </a:ext>
            </a:extLst>
          </p:cNvPr>
          <p:cNvSpPr txBox="1"/>
          <p:nvPr/>
        </p:nvSpPr>
        <p:spPr>
          <a:xfrm>
            <a:off x="457200" y="1271947"/>
            <a:ext cx="8401664" cy="6032421"/>
          </a:xfrm>
          <a:prstGeom prst="rect">
            <a:avLst/>
          </a:prstGeom>
          <a:noFill/>
        </p:spPr>
        <p:txBody>
          <a:bodyPr wrap="square">
            <a:spAutoFit/>
          </a:bodyPr>
          <a:lstStyle/>
          <a:p>
            <a:r>
              <a:rPr lang="en-GB" sz="1000" b="0" i="0" dirty="0">
                <a:solidFill>
                  <a:srgbClr val="4D4D4D"/>
                </a:solidFill>
                <a:effectLst/>
                <a:latin typeface="National"/>
              </a:rPr>
              <a:t>This is part of a wider commitment to encourage more sustainable behaviour around the consumption of single-use plastic. Ultimately</a:t>
            </a:r>
            <a:r>
              <a:rPr lang="en-GB" sz="1000" b="0" i="0" dirty="0">
                <a:solidFill>
                  <a:srgbClr val="FF0000"/>
                </a:solidFill>
                <a:effectLst/>
                <a:latin typeface="National"/>
              </a:rPr>
              <a:t>, we want to encourage a shift towards reusable and/or plastic-free alternatives</a:t>
            </a:r>
            <a:r>
              <a:rPr lang="en-GB" sz="1000" b="0" i="0" dirty="0">
                <a:solidFill>
                  <a:srgbClr val="4D4D4D"/>
                </a:solidFill>
                <a:effectLst/>
                <a:latin typeface="National"/>
              </a:rPr>
              <a:t>.</a:t>
            </a:r>
            <a:r>
              <a:rPr lang="en-GB" sz="1000" dirty="0"/>
              <a:t> </a:t>
            </a:r>
          </a:p>
          <a:p>
            <a:r>
              <a:rPr lang="en-GB" sz="1000" dirty="0"/>
              <a:t>However, we will consider banning manufacture once the ban on supply and sale has come into force. </a:t>
            </a:r>
          </a:p>
          <a:p>
            <a:r>
              <a:rPr lang="en-GB" sz="1000" dirty="0"/>
              <a:t>I take this opportunity to state that </a:t>
            </a:r>
            <a:r>
              <a:rPr lang="en-GB" sz="1000" dirty="0">
                <a:solidFill>
                  <a:srgbClr val="FF0000"/>
                </a:solidFill>
              </a:rPr>
              <a:t>wet wipes should be binned</a:t>
            </a:r>
            <a:r>
              <a:rPr lang="en-GB" sz="1000" dirty="0"/>
              <a:t>, </a:t>
            </a:r>
            <a:r>
              <a:rPr lang="en-GB" sz="1000" dirty="0">
                <a:solidFill>
                  <a:srgbClr val="FF0000"/>
                </a:solidFill>
              </a:rPr>
              <a:t>not flushed</a:t>
            </a:r>
            <a:r>
              <a:rPr lang="en-GB" sz="1000" dirty="0"/>
              <a:t>, regardless of whether they are plastic or plastic-free. When wrongly flushed, these products contribute to sewer blockages, which cause environmental harm, including pollution incidents and sewer flooding. The Government are supportive of campaigns that encourage the correct disposal of wet wipes, including Water UK’s Bin the Wipe campaign, and of industry action and innovation in this space</a:t>
            </a:r>
          </a:p>
          <a:p>
            <a:r>
              <a:rPr lang="en-GB" sz="1000" dirty="0"/>
              <a:t>Manufacturers must be called to account and stop labelling wet wipes as flushable or disposable. They must be improved with clear and precise labelling, because misleading labelling makes misleading claims and causes confusion with the general public—ultimately, we see blockages in sewers, flooding and environmental damage triggering storm overflows, as well as harm to marine and animal health. It is imperative that action is taken to reduce the amount of microplastics entering our waterways and destabilising our marine ecosystems. Labelling is non-negotiable. It has to change, with clear labelling saying: “Do not flush”. </a:t>
            </a:r>
          </a:p>
          <a:p>
            <a:r>
              <a:rPr lang="en-GB" sz="1000" dirty="0"/>
              <a:t>I have seen different figures but at least two-thirds—perhaps more—of the wet wipes being sold now do not contain plastic. </a:t>
            </a:r>
            <a:r>
              <a:rPr lang="en-GB" sz="1000" dirty="0">
                <a:solidFill>
                  <a:srgbClr val="FF0000"/>
                </a:solidFill>
              </a:rPr>
              <a:t>This is not going to solve the sewage problem; that is terribly clear.</a:t>
            </a:r>
            <a:r>
              <a:rPr lang="en-GB" dirty="0"/>
              <a:t> </a:t>
            </a:r>
          </a:p>
          <a:p>
            <a:r>
              <a:rPr lang="en-GB" sz="1000" dirty="0"/>
              <a:t>Can the Minister say </a:t>
            </a:r>
            <a:r>
              <a:rPr lang="en-GB" sz="1000" dirty="0">
                <a:solidFill>
                  <a:srgbClr val="FF0000"/>
                </a:solidFill>
              </a:rPr>
              <a:t>what further measures the Government are considering</a:t>
            </a:r>
            <a:r>
              <a:rPr lang="en-GB" sz="1000" dirty="0"/>
              <a:t>? I know that there is </a:t>
            </a:r>
            <a:r>
              <a:rPr lang="en-GB" sz="1000" dirty="0">
                <a:solidFill>
                  <a:srgbClr val="FF0000"/>
                </a:solidFill>
              </a:rPr>
              <a:t>a three-year review </a:t>
            </a:r>
            <a:r>
              <a:rPr lang="en-GB" sz="1000" dirty="0"/>
              <a:t>under this SI, but that is three years more of the kind of damage and human and environmental suffering that I have been talking about The Minister referred to the extended producer responsibility scheme; surely we could include all wet wipes in that now.</a:t>
            </a:r>
          </a:p>
          <a:p>
            <a:endParaRPr lang="en-GB" sz="1000" dirty="0"/>
          </a:p>
          <a:p>
            <a:r>
              <a:rPr lang="en-GB" sz="1000" dirty="0">
                <a:highlight>
                  <a:srgbClr val="FFFF00"/>
                </a:highlight>
              </a:rPr>
              <a:t> I have a specific question. I note that the impact assessment refers to plastic using the UK REACH definition, </a:t>
            </a:r>
            <a:r>
              <a:rPr lang="en-GB" sz="1000" dirty="0">
                <a:solidFill>
                  <a:srgbClr val="FF0000"/>
                </a:solidFill>
                <a:highlight>
                  <a:srgbClr val="FFFF00"/>
                </a:highlight>
              </a:rPr>
              <a:t>but the Marine Conservation Society has a specific question about whether lyocell and viscose are recognised as a form of plastic under that definition. </a:t>
            </a:r>
            <a:r>
              <a:rPr lang="en-GB" sz="1000" dirty="0">
                <a:highlight>
                  <a:srgbClr val="FFFF00"/>
                </a:highlight>
              </a:rPr>
              <a:t>The Marine Conservation Society says very clearly that they should be recognised as such because that is how they behave</a:t>
            </a:r>
          </a:p>
          <a:p>
            <a:endParaRPr lang="en-GB" sz="1000" b="0" i="0" dirty="0">
              <a:solidFill>
                <a:srgbClr val="FF0000"/>
              </a:solidFill>
              <a:effectLst/>
              <a:latin typeface="National"/>
            </a:endParaRPr>
          </a:p>
          <a:p>
            <a:r>
              <a:rPr lang="en-GB" sz="1000" dirty="0"/>
              <a:t>A ban on plastic in wet wipes is welcome but, in terms of labelling, is it not time for all wet wipes to be classed as </a:t>
            </a:r>
            <a:r>
              <a:rPr lang="en-GB" sz="1000" dirty="0" err="1"/>
              <a:t>unflushable</a:t>
            </a:r>
            <a:r>
              <a:rPr lang="en-GB" sz="1000" dirty="0"/>
              <a:t> and for that to be said in large lettering on their packages?</a:t>
            </a:r>
          </a:p>
          <a:p>
            <a:r>
              <a:rPr lang="en-GB" sz="1000" dirty="0"/>
              <a:t>Even so-called plastic-free wipes are not a simple solution. Whether they are made from cotton, bamboo or viscose, they remain single-use products with significant environmental footprints and the liquids they contain often include palm oil or chemical preservatives that can damage our rivers.</a:t>
            </a:r>
          </a:p>
          <a:p>
            <a:endParaRPr lang="en-GB" sz="1000" dirty="0"/>
          </a:p>
          <a:p>
            <a:r>
              <a:rPr lang="en-GB" sz="1000" dirty="0"/>
              <a:t>Lady Bennett, also asked about further action and </a:t>
            </a:r>
            <a:r>
              <a:rPr lang="en-GB" sz="1000" dirty="0">
                <a:solidFill>
                  <a:srgbClr val="FF0000"/>
                </a:solidFill>
              </a:rPr>
              <a:t>why we are not going further and banning all wet wipes</a:t>
            </a:r>
            <a:r>
              <a:rPr lang="en-GB" sz="1000" dirty="0"/>
              <a:t>. Once we have implemented this, we will continue to review the evidence to determine whether we need any further action. The noble Baroness also mentioned extended producer responsibility. As she said, the Independent Water Commission recommended that the Government report on whether an extended producer responsibility scheme would be necessary to fund upgrades to water infrastructure. I reassure her that we are currently considering those recommendations and work is under way to investigate the necessity of an EPR scheme for wastewater in the UK. That work is taking place A number of noble Lords </a:t>
            </a:r>
            <a:r>
              <a:rPr lang="en-GB" sz="1000" dirty="0">
                <a:solidFill>
                  <a:srgbClr val="FF0000"/>
                </a:solidFill>
              </a:rPr>
              <a:t>mentioned labelling. Mandatory labelling was not included in the 2023 consultation, and it is therefore not included alongside the ban, but we will consider whether it will be required to prevent wet wipes and other un-</a:t>
            </a:r>
            <a:r>
              <a:rPr lang="en-GB" sz="1000" dirty="0" err="1">
                <a:solidFill>
                  <a:srgbClr val="FF0000"/>
                </a:solidFill>
              </a:rPr>
              <a:t>flushables</a:t>
            </a:r>
            <a:r>
              <a:rPr lang="en-GB" sz="1000" dirty="0">
                <a:solidFill>
                  <a:srgbClr val="FF0000"/>
                </a:solidFill>
              </a:rPr>
              <a:t> being wrongfully flushed. We will also consider whether we </a:t>
            </a:r>
            <a:r>
              <a:rPr lang="en-GB" sz="1000" u="sng" dirty="0">
                <a:solidFill>
                  <a:srgbClr val="FF0000"/>
                </a:solidFill>
              </a:rPr>
              <a:t> </a:t>
            </a:r>
            <a:r>
              <a:rPr lang="en-GB" sz="1000" dirty="0">
                <a:solidFill>
                  <a:srgbClr val="FF0000"/>
                </a:solidFill>
              </a:rPr>
              <a:t>need to include mandatory product labelling or an extended producer responsibility scheme to stop the wrongful flushing of wet wipes.</a:t>
            </a:r>
            <a:endParaRPr lang="en-GB" sz="1000" dirty="0">
              <a:solidFill>
                <a:srgbClr val="FF0000"/>
              </a:solidFill>
              <a:latin typeface="National"/>
            </a:endParaRPr>
          </a:p>
          <a:p>
            <a:endParaRPr lang="en-GB" dirty="0"/>
          </a:p>
        </p:txBody>
      </p:sp>
    </p:spTree>
    <p:extLst>
      <p:ext uri="{BB962C8B-B14F-4D97-AF65-F5344CB8AC3E}">
        <p14:creationId xmlns:p14="http://schemas.microsoft.com/office/powerpoint/2010/main" val="231395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4E1F-FE7E-990D-EBB0-9F6BE497B38E}"/>
              </a:ext>
            </a:extLst>
          </p:cNvPr>
          <p:cNvSpPr>
            <a:spLocks noGrp="1"/>
          </p:cNvSpPr>
          <p:nvPr>
            <p:ph type="title"/>
          </p:nvPr>
        </p:nvSpPr>
        <p:spPr/>
        <p:txBody>
          <a:bodyPr>
            <a:normAutofit/>
          </a:bodyPr>
          <a:lstStyle/>
          <a:p>
            <a:r>
              <a:rPr lang="en-GB" sz="2800" dirty="0"/>
              <a:t>International Standard(IS)/ Technical Specification(TS)/Technical report (TR) “DELIVERABLES”</a:t>
            </a:r>
          </a:p>
        </p:txBody>
      </p:sp>
      <p:graphicFrame>
        <p:nvGraphicFramePr>
          <p:cNvPr id="55" name="TextBox 3">
            <a:extLst>
              <a:ext uri="{FF2B5EF4-FFF2-40B4-BE49-F238E27FC236}">
                <a16:creationId xmlns:a16="http://schemas.microsoft.com/office/drawing/2014/main" id="{2F7D7693-C6C3-4E3E-1D04-13B272CF9611}"/>
              </a:ext>
            </a:extLst>
          </p:cNvPr>
          <p:cNvGraphicFramePr/>
          <p:nvPr>
            <p:extLst>
              <p:ext uri="{D42A27DB-BD31-4B8C-83A1-F6EECF244321}">
                <p14:modId xmlns:p14="http://schemas.microsoft.com/office/powerpoint/2010/main" val="2577054984"/>
              </p:ext>
            </p:extLst>
          </p:nvPr>
        </p:nvGraphicFramePr>
        <p:xfrm>
          <a:off x="166255" y="1524262"/>
          <a:ext cx="8728363" cy="4730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8C28216-2547-53D6-2A7B-9F020B996356}"/>
              </a:ext>
            </a:extLst>
          </p:cNvPr>
          <p:cNvSpPr txBox="1"/>
          <p:nvPr/>
        </p:nvSpPr>
        <p:spPr>
          <a:xfrm>
            <a:off x="287167" y="6361540"/>
            <a:ext cx="8728363" cy="369332"/>
          </a:xfrm>
          <a:prstGeom prst="rect">
            <a:avLst/>
          </a:prstGeom>
          <a:noFill/>
        </p:spPr>
        <p:txBody>
          <a:bodyPr wrap="square" rtlCol="0">
            <a:spAutoFit/>
          </a:bodyPr>
          <a:lstStyle/>
          <a:p>
            <a:r>
              <a:rPr lang="en-GB" dirty="0"/>
              <a:t>Source:  </a:t>
            </a:r>
            <a:r>
              <a:rPr lang="en-GB" dirty="0">
                <a:hlinkClick r:id="rId7"/>
              </a:rPr>
              <a:t>ISO – Deliverables</a:t>
            </a:r>
            <a:r>
              <a:rPr lang="en-GB" dirty="0"/>
              <a:t> (Accessed October,2025) </a:t>
            </a:r>
          </a:p>
        </p:txBody>
      </p:sp>
    </p:spTree>
    <p:extLst>
      <p:ext uri="{BB962C8B-B14F-4D97-AF65-F5344CB8AC3E}">
        <p14:creationId xmlns:p14="http://schemas.microsoft.com/office/powerpoint/2010/main" val="3455523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29498</TotalTime>
  <Words>8359</Words>
  <Application>Microsoft Office PowerPoint</Application>
  <PresentationFormat>On-screen Show (4:3)</PresentationFormat>
  <Paragraphs>781</Paragraphs>
  <Slides>52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Aptos</vt:lpstr>
      <vt:lpstr>Arial</vt:lpstr>
      <vt:lpstr>Calibri</vt:lpstr>
      <vt:lpstr>National</vt:lpstr>
      <vt:lpstr>Office Theme</vt:lpstr>
      <vt:lpstr>“Stuck in the pipes: The global gridlock on an International Flushability standard” or “ When flush comes to shove: Why consensus on flushables remains elusive”. </vt:lpstr>
      <vt:lpstr>M:  +447881940067 E:    David@davidejamesconsulting.co.uk  W: https://davidejamesconsulting.co.uk      Enquiries@davidejamesconsulting.co.uk</vt:lpstr>
      <vt:lpstr>Useful training courses- getting to know some key stakeholder processes and issues . Take home: Be willing to learn &amp; work together.</vt:lpstr>
      <vt:lpstr>Education centres  at water/sewerage undertakers in the UK</vt:lpstr>
      <vt:lpstr>Timeline of Key Events It is a part of  my working lifetime in wipes ! </vt:lpstr>
      <vt:lpstr>Timeline of Key events contd.</vt:lpstr>
      <vt:lpstr>In the UK the  dog still has a bone. Look at the official minutes of  the two houses of the UK Government. The House of Commons (03/11/2025) (Excerpts)</vt:lpstr>
      <vt:lpstr>In the UK the  dog still has a bone. Look at the official minutes (HANSARD)of  the two houses of the UK Government. The House of Lords (10/11/2025)(excerpts)</vt:lpstr>
      <vt:lpstr>International Standard(IS)/ Technical Specification(TS)/Technical report (TR) “DELIVERABLES”</vt:lpstr>
      <vt:lpstr>ISO Committee Membership &amp; Liaisons</vt:lpstr>
      <vt:lpstr>Consensus.</vt:lpstr>
      <vt:lpstr>PowerPoint Presentation</vt:lpstr>
      <vt:lpstr>Typical ISO standard(deliverable) development process</vt:lpstr>
      <vt:lpstr>First attempt to achieve a Technical Specification: April 2014-February 2019  </vt:lpstr>
      <vt:lpstr>ISO/TR 24524:2019 – Key Points 5 years and 544 N documents later ! (February,2019)</vt:lpstr>
      <vt:lpstr>(July,2022) Précis  of ISO N2159.(New work item proposal): “Method for determining products suitable to be flushed down a domestic toilet and establishment of appropriate labelling requirements”. </vt:lpstr>
      <vt:lpstr>PowerPoint Presentation</vt:lpstr>
      <vt:lpstr>Delegations to ISO TC 224 WG 10 Active National standards body  participation  in the process Participation is the best strategy.</vt:lpstr>
      <vt:lpstr>The “mirror group”- My experience.</vt:lpstr>
      <vt:lpstr>A non normative standard</vt:lpstr>
      <vt:lpstr>Delegations to ISO TC 224 WG 10 Active participation is the best strategy!</vt:lpstr>
      <vt:lpstr> – The Voice of Europe’s Water Sector</vt:lpstr>
      <vt:lpstr>PowerPoint Presentation</vt:lpstr>
      <vt:lpstr>PowerPoint Presentation</vt:lpstr>
      <vt:lpstr>October 2024.  A NO VOTE  was  passed   not permitting the  DIS to proceed .  Consensus was  not achieved . “only pee , poo and paper is  flushable” The title  would change  to remove  contentious phrases to :  “Test methodologies for assessing wet wipes and moist toilet tissue compatibility with the wastewater collection and treatment systems, and appropriate labelling”. Definitions for wet wipe and Moist Toilet tissue were devised. Only  a suggested DNF label would be present in the DTS.  No “Positive label”</vt:lpstr>
      <vt:lpstr>Background – ISO/DTS 18671:2025</vt:lpstr>
      <vt:lpstr>Key Issues &amp; Testing</vt:lpstr>
      <vt:lpstr>Recommendations</vt:lpstr>
      <vt:lpstr>Missed opportunity??  Unified Positive label? The lack of a unified  DO NOT FLUSH LOGO a lot of which  are now                                      regionally legally prescribed. A recipe  for  confused end users/ messaging?  </vt:lpstr>
      <vt:lpstr>ISO N545 Proposal for a “STANDARD” vs ISO DTS 18671:2025</vt:lpstr>
      <vt:lpstr>PowerPoint Presentation</vt:lpstr>
      <vt:lpstr>What should the wipes industry do next in relation to ISO?</vt:lpstr>
      <vt:lpstr>How will the Wastewater industry want to proceed with the  ISO process? (speculation)</vt:lpstr>
      <vt:lpstr>Possibly try to Harmonise</vt:lpstr>
      <vt:lpstr>The  UK(England, Wales , Scotland)   and DNF  logo.</vt:lpstr>
      <vt:lpstr>NEXT STAGE HAS TO BE  MORE THAN ISO</vt:lpstr>
      <vt:lpstr>Google Alert terms</vt:lpstr>
      <vt:lpstr>PowerPoint Presentation</vt:lpstr>
      <vt:lpstr>Mind Map google Alerts  on Flushing Wet wipes. The hot  topics</vt:lpstr>
      <vt:lpstr>UK Environment Secretaries Since 2010  (it is a hot seat/ high churn)</vt:lpstr>
      <vt:lpstr>Independent Water Commission</vt:lpstr>
      <vt:lpstr>Key Findings of the Independent Water Commission. 88 recommendations </vt:lpstr>
      <vt:lpstr>IWC specifically on Wet wipes</vt:lpstr>
      <vt:lpstr>Direct Excerpts from IWC final report</vt:lpstr>
      <vt:lpstr>Direct Excerpts from IWC final report- “Pre-Pipe solutions”</vt:lpstr>
      <vt:lpstr>UK Sewerage Undertakers – Wet Wipes &amp; 3Ps Messaging</vt:lpstr>
      <vt:lpstr>“Bin the Wipe: One Simple Change Makes a Big Difference”.</vt:lpstr>
      <vt:lpstr>EDANA</vt:lpstr>
      <vt:lpstr>PowerPoint Presentation</vt:lpstr>
      <vt:lpstr>PowerPoint Presentation</vt:lpstr>
      <vt:lpstr>Key take home message: In Europe we need to work together.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keywords/>
  <dc:description>generated using python-pptx</dc:description>
  <cp:lastModifiedBy>David James</cp:lastModifiedBy>
  <cp:revision>48</cp:revision>
  <dcterms:created xsi:type="dcterms:W3CDTF">2013-01-27T09:14:16Z</dcterms:created>
  <dcterms:modified xsi:type="dcterms:W3CDTF">2025-11-14T12:34:42Z</dcterms:modified>
  <cp:category/>
</cp:coreProperties>
</file>