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06_0.xml" ContentType="application/vnd.ms-powerpoint.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304" r:id="rId2"/>
    <p:sldId id="305" r:id="rId3"/>
    <p:sldId id="309" r:id="rId4"/>
    <p:sldId id="310" r:id="rId5"/>
    <p:sldId id="276" r:id="rId6"/>
    <p:sldId id="315" r:id="rId7"/>
    <p:sldId id="278" r:id="rId8"/>
    <p:sldId id="266" r:id="rId9"/>
    <p:sldId id="262" r:id="rId10"/>
    <p:sldId id="281" r:id="rId11"/>
    <p:sldId id="259" r:id="rId12"/>
    <p:sldId id="256" r:id="rId13"/>
    <p:sldId id="258" r:id="rId14"/>
    <p:sldId id="279" r:id="rId15"/>
    <p:sldId id="269" r:id="rId16"/>
    <p:sldId id="288" r:id="rId17"/>
    <p:sldId id="283" r:id="rId18"/>
    <p:sldId id="286" r:id="rId19"/>
    <p:sldId id="287" r:id="rId20"/>
    <p:sldId id="307" r:id="rId21"/>
    <p:sldId id="272" r:id="rId22"/>
    <p:sldId id="273" r:id="rId23"/>
    <p:sldId id="274" r:id="rId24"/>
    <p:sldId id="280" r:id="rId25"/>
    <p:sldId id="275" r:id="rId26"/>
    <p:sldId id="314" r:id="rId27"/>
    <p:sldId id="271" r:id="rId28"/>
    <p:sldId id="317" r:id="rId29"/>
    <p:sldId id="318" r:id="rId30"/>
    <p:sldId id="316" r:id="rId31"/>
    <p:sldId id="311" r:id="rId32"/>
    <p:sldId id="327" r:id="rId33"/>
    <p:sldId id="312" r:id="rId34"/>
    <p:sldId id="321" r:id="rId35"/>
    <p:sldId id="346" r:id="rId36"/>
    <p:sldId id="339" r:id="rId37"/>
    <p:sldId id="323" r:id="rId38"/>
    <p:sldId id="322" r:id="rId39"/>
    <p:sldId id="289" r:id="rId40"/>
    <p:sldId id="290" r:id="rId41"/>
    <p:sldId id="291" r:id="rId42"/>
    <p:sldId id="292" r:id="rId43"/>
    <p:sldId id="293" r:id="rId44"/>
    <p:sldId id="294" r:id="rId45"/>
    <p:sldId id="325" r:id="rId46"/>
    <p:sldId id="298" r:id="rId47"/>
    <p:sldId id="297" r:id="rId48"/>
    <p:sldId id="299" r:id="rId49"/>
    <p:sldId id="295" r:id="rId50"/>
    <p:sldId id="296" r:id="rId51"/>
    <p:sldId id="341" r:id="rId52"/>
    <p:sldId id="342" r:id="rId53"/>
    <p:sldId id="337" r:id="rId54"/>
    <p:sldId id="348" r:id="rId55"/>
    <p:sldId id="332" r:id="rId56"/>
    <p:sldId id="329" r:id="rId57"/>
    <p:sldId id="333" r:id="rId58"/>
    <p:sldId id="334" r:id="rId59"/>
    <p:sldId id="338" r:id="rId60"/>
    <p:sldId id="344" r:id="rId61"/>
    <p:sldId id="345" r:id="rId62"/>
    <p:sldId id="336" r:id="rId63"/>
    <p:sldId id="306" r:id="rId64"/>
    <p:sldId id="320"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0F6969C-98A9-41E0-AD6D-74A5ADE0635F}">
          <p14:sldIdLst>
            <p14:sldId id="304"/>
            <p14:sldId id="305"/>
            <p14:sldId id="309"/>
            <p14:sldId id="310"/>
            <p14:sldId id="276"/>
            <p14:sldId id="315"/>
            <p14:sldId id="278"/>
            <p14:sldId id="266"/>
            <p14:sldId id="262"/>
            <p14:sldId id="281"/>
            <p14:sldId id="259"/>
            <p14:sldId id="256"/>
            <p14:sldId id="258"/>
            <p14:sldId id="279"/>
            <p14:sldId id="269"/>
            <p14:sldId id="288"/>
            <p14:sldId id="283"/>
            <p14:sldId id="286"/>
            <p14:sldId id="287"/>
            <p14:sldId id="307"/>
            <p14:sldId id="272"/>
            <p14:sldId id="273"/>
            <p14:sldId id="274"/>
            <p14:sldId id="280"/>
            <p14:sldId id="275"/>
            <p14:sldId id="314"/>
            <p14:sldId id="271"/>
            <p14:sldId id="317"/>
            <p14:sldId id="318"/>
            <p14:sldId id="316"/>
            <p14:sldId id="311"/>
            <p14:sldId id="327"/>
            <p14:sldId id="312"/>
            <p14:sldId id="321"/>
            <p14:sldId id="346"/>
            <p14:sldId id="339"/>
            <p14:sldId id="323"/>
            <p14:sldId id="322"/>
            <p14:sldId id="289"/>
            <p14:sldId id="290"/>
            <p14:sldId id="291"/>
            <p14:sldId id="292"/>
            <p14:sldId id="293"/>
            <p14:sldId id="294"/>
            <p14:sldId id="325"/>
            <p14:sldId id="298"/>
            <p14:sldId id="297"/>
            <p14:sldId id="299"/>
            <p14:sldId id="295"/>
            <p14:sldId id="296"/>
            <p14:sldId id="341"/>
            <p14:sldId id="342"/>
            <p14:sldId id="337"/>
            <p14:sldId id="348"/>
            <p14:sldId id="332"/>
            <p14:sldId id="329"/>
            <p14:sldId id="333"/>
            <p14:sldId id="334"/>
            <p14:sldId id="338"/>
            <p14:sldId id="344"/>
            <p14:sldId id="345"/>
            <p14:sldId id="336"/>
            <p14:sldId id="306"/>
            <p14:sldId id="32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47403A-8FEE-AE17-7A41-5ECEA0B067D7}" name="David James" initials="DJ" userId="S::David@davidejamesconsulting.co.uk::75de5008-0599-4fd6-9e00-023b50aea0c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3" autoAdjust="0"/>
    <p:restoredTop sz="94660"/>
  </p:normalViewPr>
  <p:slideViewPr>
    <p:cSldViewPr snapToGrid="0" snapToObjects="1">
      <p:cViewPr varScale="1">
        <p:scale>
          <a:sx n="78" d="100"/>
          <a:sy n="78" d="100"/>
        </p:scale>
        <p:origin x="720" y="6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P\OneDrive%20-%20David%20James%20Consulting\Documents\GO-WIPES-2025-Presentation\Slide%20deck%20materials\Charts%20google-alerts\2026-03_02-Googl-alert-tallys-2025-202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P\OneDrive%20-%20David%20James%20Consulting\Documents\GO-WIPES-2025-Presentation\Slide%20deck%20materials\Charts%20google-alerts\2026-03_02-Googl-alert-tallys-2025-202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The</a:t>
            </a:r>
            <a:r>
              <a:rPr lang="en-GB" baseline="0"/>
              <a:t> total number of four different Google Alerts recorded  monthly since August 2025</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lineChart>
        <c:grouping val="standard"/>
        <c:varyColors val="0"/>
        <c:ser>
          <c:idx val="0"/>
          <c:order val="0"/>
          <c:tx>
            <c:strRef>
              <c:f>'2025-2026-Summary table'!$C$2</c:f>
              <c:strCache>
                <c:ptCount val="1"/>
                <c:pt idx="0">
                  <c:v>UK Water companies pollution incidents </c:v>
                </c:pt>
              </c:strCache>
            </c:strRef>
          </c:tx>
          <c:spPr>
            <a:ln w="28575" cap="rnd">
              <a:solidFill>
                <a:schemeClr val="accent1"/>
              </a:solidFill>
              <a:round/>
            </a:ln>
            <a:effectLst/>
          </c:spPr>
          <c:marker>
            <c:symbol val="none"/>
          </c:marker>
          <c:cat>
            <c:numRef>
              <c:f>'2025-2026-Summary table'!$B$3:$B$9</c:f>
              <c:numCache>
                <c:formatCode>mmm\-yy</c:formatCode>
                <c:ptCount val="7"/>
                <c:pt idx="0">
                  <c:v>45870</c:v>
                </c:pt>
                <c:pt idx="1">
                  <c:v>45901</c:v>
                </c:pt>
                <c:pt idx="2">
                  <c:v>45931</c:v>
                </c:pt>
                <c:pt idx="3">
                  <c:v>45962</c:v>
                </c:pt>
                <c:pt idx="4">
                  <c:v>45992</c:v>
                </c:pt>
                <c:pt idx="5">
                  <c:v>46023</c:v>
                </c:pt>
                <c:pt idx="6">
                  <c:v>46054</c:v>
                </c:pt>
              </c:numCache>
            </c:numRef>
          </c:cat>
          <c:val>
            <c:numRef>
              <c:f>'2025-2026-Summary table'!$C$3:$C$9</c:f>
              <c:numCache>
                <c:formatCode>General</c:formatCode>
                <c:ptCount val="7"/>
                <c:pt idx="0">
                  <c:v>69</c:v>
                </c:pt>
                <c:pt idx="1">
                  <c:v>43</c:v>
                </c:pt>
                <c:pt idx="2">
                  <c:v>124</c:v>
                </c:pt>
                <c:pt idx="3">
                  <c:v>81</c:v>
                </c:pt>
                <c:pt idx="4">
                  <c:v>38</c:v>
                </c:pt>
                <c:pt idx="5">
                  <c:v>83</c:v>
                </c:pt>
                <c:pt idx="6">
                  <c:v>64</c:v>
                </c:pt>
              </c:numCache>
            </c:numRef>
          </c:val>
          <c:smooth val="0"/>
          <c:extLst>
            <c:ext xmlns:c16="http://schemas.microsoft.com/office/drawing/2014/chart" uri="{C3380CC4-5D6E-409C-BE32-E72D297353CC}">
              <c16:uniqueId val="{00000000-2842-4275-B86C-E088D4180416}"/>
            </c:ext>
          </c:extLst>
        </c:ser>
        <c:ser>
          <c:idx val="1"/>
          <c:order val="1"/>
          <c:tx>
            <c:strRef>
              <c:f>'2025-2026-Summary table'!$D$2</c:f>
              <c:strCache>
                <c:ptCount val="1"/>
                <c:pt idx="0">
                  <c:v>Water UK / Wet wipes</c:v>
                </c:pt>
              </c:strCache>
            </c:strRef>
          </c:tx>
          <c:spPr>
            <a:ln w="28575" cap="rnd">
              <a:solidFill>
                <a:schemeClr val="accent2"/>
              </a:solidFill>
              <a:round/>
            </a:ln>
            <a:effectLst/>
          </c:spPr>
          <c:marker>
            <c:symbol val="none"/>
          </c:marker>
          <c:cat>
            <c:numRef>
              <c:f>'2025-2026-Summary table'!$B$3:$B$9</c:f>
              <c:numCache>
                <c:formatCode>mmm\-yy</c:formatCode>
                <c:ptCount val="7"/>
                <c:pt idx="0">
                  <c:v>45870</c:v>
                </c:pt>
                <c:pt idx="1">
                  <c:v>45901</c:v>
                </c:pt>
                <c:pt idx="2">
                  <c:v>45931</c:v>
                </c:pt>
                <c:pt idx="3">
                  <c:v>45962</c:v>
                </c:pt>
                <c:pt idx="4">
                  <c:v>45992</c:v>
                </c:pt>
                <c:pt idx="5">
                  <c:v>46023</c:v>
                </c:pt>
                <c:pt idx="6">
                  <c:v>46054</c:v>
                </c:pt>
              </c:numCache>
            </c:numRef>
          </c:cat>
          <c:val>
            <c:numRef>
              <c:f>'2025-2026-Summary table'!$D$3:$D$9</c:f>
              <c:numCache>
                <c:formatCode>General</c:formatCode>
                <c:ptCount val="7"/>
                <c:pt idx="0">
                  <c:v>47</c:v>
                </c:pt>
                <c:pt idx="1">
                  <c:v>28</c:v>
                </c:pt>
                <c:pt idx="2">
                  <c:v>30</c:v>
                </c:pt>
                <c:pt idx="3">
                  <c:v>63</c:v>
                </c:pt>
                <c:pt idx="4">
                  <c:v>41</c:v>
                </c:pt>
                <c:pt idx="5">
                  <c:v>13</c:v>
                </c:pt>
                <c:pt idx="6">
                  <c:v>53</c:v>
                </c:pt>
              </c:numCache>
            </c:numRef>
          </c:val>
          <c:smooth val="0"/>
          <c:extLst>
            <c:ext xmlns:c16="http://schemas.microsoft.com/office/drawing/2014/chart" uri="{C3380CC4-5D6E-409C-BE32-E72D297353CC}">
              <c16:uniqueId val="{00000001-2842-4275-B86C-E088D4180416}"/>
            </c:ext>
          </c:extLst>
        </c:ser>
        <c:ser>
          <c:idx val="2"/>
          <c:order val="2"/>
          <c:tx>
            <c:strRef>
              <c:f>'2025-2026-Summary table'!$E$2</c:f>
              <c:strCache>
                <c:ptCount val="1"/>
                <c:pt idx="0">
                  <c:v>Wet wipes Environmental concerns</c:v>
                </c:pt>
              </c:strCache>
            </c:strRef>
          </c:tx>
          <c:spPr>
            <a:ln w="28575" cap="rnd">
              <a:solidFill>
                <a:schemeClr val="accent3"/>
              </a:solidFill>
              <a:round/>
            </a:ln>
            <a:effectLst/>
          </c:spPr>
          <c:marker>
            <c:symbol val="none"/>
          </c:marker>
          <c:cat>
            <c:numRef>
              <c:f>'2025-2026-Summary table'!$B$3:$B$9</c:f>
              <c:numCache>
                <c:formatCode>mmm\-yy</c:formatCode>
                <c:ptCount val="7"/>
                <c:pt idx="0">
                  <c:v>45870</c:v>
                </c:pt>
                <c:pt idx="1">
                  <c:v>45901</c:v>
                </c:pt>
                <c:pt idx="2">
                  <c:v>45931</c:v>
                </c:pt>
                <c:pt idx="3">
                  <c:v>45962</c:v>
                </c:pt>
                <c:pt idx="4">
                  <c:v>45992</c:v>
                </c:pt>
                <c:pt idx="5">
                  <c:v>46023</c:v>
                </c:pt>
                <c:pt idx="6">
                  <c:v>46054</c:v>
                </c:pt>
              </c:numCache>
            </c:numRef>
          </c:cat>
          <c:val>
            <c:numRef>
              <c:f>'2025-2026-Summary table'!$E$3:$E$9</c:f>
              <c:numCache>
                <c:formatCode>General</c:formatCode>
                <c:ptCount val="7"/>
                <c:pt idx="0">
                  <c:v>23</c:v>
                </c:pt>
                <c:pt idx="1">
                  <c:v>7</c:v>
                </c:pt>
                <c:pt idx="2">
                  <c:v>7</c:v>
                </c:pt>
                <c:pt idx="3">
                  <c:v>36</c:v>
                </c:pt>
                <c:pt idx="4">
                  <c:v>17</c:v>
                </c:pt>
                <c:pt idx="5">
                  <c:v>9</c:v>
                </c:pt>
                <c:pt idx="6">
                  <c:v>14</c:v>
                </c:pt>
              </c:numCache>
            </c:numRef>
          </c:val>
          <c:smooth val="0"/>
          <c:extLst>
            <c:ext xmlns:c16="http://schemas.microsoft.com/office/drawing/2014/chart" uri="{C3380CC4-5D6E-409C-BE32-E72D297353CC}">
              <c16:uniqueId val="{00000002-2842-4275-B86C-E088D4180416}"/>
            </c:ext>
          </c:extLst>
        </c:ser>
        <c:ser>
          <c:idx val="3"/>
          <c:order val="3"/>
          <c:tx>
            <c:strRef>
              <c:f>'2025-2026-Summary table'!$F$2</c:f>
              <c:strCache>
                <c:ptCount val="1"/>
                <c:pt idx="0">
                  <c:v>Flushing wet wipes</c:v>
                </c:pt>
              </c:strCache>
            </c:strRef>
          </c:tx>
          <c:spPr>
            <a:ln w="28575" cap="rnd">
              <a:solidFill>
                <a:schemeClr val="accent4"/>
              </a:solidFill>
              <a:round/>
            </a:ln>
            <a:effectLst/>
          </c:spPr>
          <c:marker>
            <c:symbol val="none"/>
          </c:marker>
          <c:cat>
            <c:numRef>
              <c:f>'2025-2026-Summary table'!$B$3:$B$9</c:f>
              <c:numCache>
                <c:formatCode>mmm\-yy</c:formatCode>
                <c:ptCount val="7"/>
                <c:pt idx="0">
                  <c:v>45870</c:v>
                </c:pt>
                <c:pt idx="1">
                  <c:v>45901</c:v>
                </c:pt>
                <c:pt idx="2">
                  <c:v>45931</c:v>
                </c:pt>
                <c:pt idx="3">
                  <c:v>45962</c:v>
                </c:pt>
                <c:pt idx="4">
                  <c:v>45992</c:v>
                </c:pt>
                <c:pt idx="5">
                  <c:v>46023</c:v>
                </c:pt>
                <c:pt idx="6">
                  <c:v>46054</c:v>
                </c:pt>
              </c:numCache>
            </c:numRef>
          </c:cat>
          <c:val>
            <c:numRef>
              <c:f>'2025-2026-Summary table'!$F$3:$F$9</c:f>
              <c:numCache>
                <c:formatCode>General</c:formatCode>
                <c:ptCount val="7"/>
                <c:pt idx="0">
                  <c:v>30</c:v>
                </c:pt>
                <c:pt idx="1">
                  <c:v>28</c:v>
                </c:pt>
                <c:pt idx="2">
                  <c:v>23</c:v>
                </c:pt>
                <c:pt idx="3">
                  <c:v>31</c:v>
                </c:pt>
                <c:pt idx="4">
                  <c:v>18</c:v>
                </c:pt>
                <c:pt idx="5">
                  <c:v>14</c:v>
                </c:pt>
                <c:pt idx="6">
                  <c:v>16</c:v>
                </c:pt>
              </c:numCache>
            </c:numRef>
          </c:val>
          <c:smooth val="0"/>
          <c:extLst>
            <c:ext xmlns:c16="http://schemas.microsoft.com/office/drawing/2014/chart" uri="{C3380CC4-5D6E-409C-BE32-E72D297353CC}">
              <c16:uniqueId val="{00000003-2842-4275-B86C-E088D4180416}"/>
            </c:ext>
          </c:extLst>
        </c:ser>
        <c:dLbls>
          <c:showLegendKey val="0"/>
          <c:showVal val="0"/>
          <c:showCatName val="0"/>
          <c:showSerName val="0"/>
          <c:showPercent val="0"/>
          <c:showBubbleSize val="0"/>
        </c:dLbls>
        <c:smooth val="0"/>
        <c:axId val="1660517008"/>
        <c:axId val="1660504048"/>
      </c:lineChart>
      <c:dateAx>
        <c:axId val="166051700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0504048"/>
        <c:crosses val="autoZero"/>
        <c:auto val="1"/>
        <c:lblOffset val="100"/>
        <c:baseTimeUnit val="months"/>
      </c:dateAx>
      <c:valAx>
        <c:axId val="1660504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0517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Average</a:t>
            </a:r>
            <a:r>
              <a:rPr lang="en-GB" baseline="0"/>
              <a:t> number of 4 different google alerts recorded daily over a  month from August 2025 to present</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lineChart>
        <c:grouping val="standard"/>
        <c:varyColors val="0"/>
        <c:ser>
          <c:idx val="0"/>
          <c:order val="0"/>
          <c:tx>
            <c:strRef>
              <c:f>'2025-2026-Summary table'!$C$15</c:f>
              <c:strCache>
                <c:ptCount val="1"/>
                <c:pt idx="0">
                  <c:v>UK Water companies pollution incidents </c:v>
                </c:pt>
              </c:strCache>
            </c:strRef>
          </c:tx>
          <c:spPr>
            <a:ln w="28575" cap="rnd">
              <a:solidFill>
                <a:schemeClr val="accent1"/>
              </a:solidFill>
              <a:round/>
            </a:ln>
            <a:effectLst/>
          </c:spPr>
          <c:marker>
            <c:symbol val="none"/>
          </c:marker>
          <c:cat>
            <c:numRef>
              <c:f>'2025-2026-Summary table'!$B$16:$B$22</c:f>
              <c:numCache>
                <c:formatCode>mmm\-yy</c:formatCode>
                <c:ptCount val="7"/>
                <c:pt idx="0">
                  <c:v>45870</c:v>
                </c:pt>
                <c:pt idx="1">
                  <c:v>45901</c:v>
                </c:pt>
                <c:pt idx="2">
                  <c:v>45931</c:v>
                </c:pt>
                <c:pt idx="3">
                  <c:v>45962</c:v>
                </c:pt>
                <c:pt idx="4">
                  <c:v>45992</c:v>
                </c:pt>
                <c:pt idx="5">
                  <c:v>46023</c:v>
                </c:pt>
                <c:pt idx="6">
                  <c:v>46054</c:v>
                </c:pt>
              </c:numCache>
            </c:numRef>
          </c:cat>
          <c:val>
            <c:numRef>
              <c:f>'2025-2026-Summary table'!$C$16:$C$22</c:f>
              <c:numCache>
                <c:formatCode>General</c:formatCode>
                <c:ptCount val="7"/>
                <c:pt idx="0">
                  <c:v>2.23</c:v>
                </c:pt>
                <c:pt idx="1">
                  <c:v>1.43</c:v>
                </c:pt>
                <c:pt idx="2">
                  <c:v>4</c:v>
                </c:pt>
                <c:pt idx="3">
                  <c:v>2.7</c:v>
                </c:pt>
                <c:pt idx="4" formatCode="0.00">
                  <c:v>1.2258064516129032</c:v>
                </c:pt>
                <c:pt idx="5" formatCode="0.00">
                  <c:v>2.68</c:v>
                </c:pt>
                <c:pt idx="6" formatCode="0.00">
                  <c:v>2.29</c:v>
                </c:pt>
              </c:numCache>
            </c:numRef>
          </c:val>
          <c:smooth val="0"/>
          <c:extLst>
            <c:ext xmlns:c16="http://schemas.microsoft.com/office/drawing/2014/chart" uri="{C3380CC4-5D6E-409C-BE32-E72D297353CC}">
              <c16:uniqueId val="{00000000-2C5D-4E62-A06C-25BDB9DE4A72}"/>
            </c:ext>
          </c:extLst>
        </c:ser>
        <c:ser>
          <c:idx val="1"/>
          <c:order val="1"/>
          <c:tx>
            <c:strRef>
              <c:f>'2025-2026-Summary table'!$D$15</c:f>
              <c:strCache>
                <c:ptCount val="1"/>
                <c:pt idx="0">
                  <c:v>Water UK / Wet wipes</c:v>
                </c:pt>
              </c:strCache>
            </c:strRef>
          </c:tx>
          <c:spPr>
            <a:ln w="28575" cap="rnd">
              <a:solidFill>
                <a:schemeClr val="accent2"/>
              </a:solidFill>
              <a:round/>
            </a:ln>
            <a:effectLst/>
          </c:spPr>
          <c:marker>
            <c:symbol val="none"/>
          </c:marker>
          <c:cat>
            <c:numRef>
              <c:f>'2025-2026-Summary table'!$B$16:$B$22</c:f>
              <c:numCache>
                <c:formatCode>mmm\-yy</c:formatCode>
                <c:ptCount val="7"/>
                <c:pt idx="0">
                  <c:v>45870</c:v>
                </c:pt>
                <c:pt idx="1">
                  <c:v>45901</c:v>
                </c:pt>
                <c:pt idx="2">
                  <c:v>45931</c:v>
                </c:pt>
                <c:pt idx="3">
                  <c:v>45962</c:v>
                </c:pt>
                <c:pt idx="4">
                  <c:v>45992</c:v>
                </c:pt>
                <c:pt idx="5">
                  <c:v>46023</c:v>
                </c:pt>
                <c:pt idx="6">
                  <c:v>46054</c:v>
                </c:pt>
              </c:numCache>
            </c:numRef>
          </c:cat>
          <c:val>
            <c:numRef>
              <c:f>'2025-2026-Summary table'!$D$16:$D$22</c:f>
              <c:numCache>
                <c:formatCode>General</c:formatCode>
                <c:ptCount val="7"/>
                <c:pt idx="0">
                  <c:v>1.52</c:v>
                </c:pt>
                <c:pt idx="1">
                  <c:v>0.93300000000000005</c:v>
                </c:pt>
                <c:pt idx="2">
                  <c:v>0.96799999999999997</c:v>
                </c:pt>
                <c:pt idx="3">
                  <c:v>2.1</c:v>
                </c:pt>
                <c:pt idx="4" formatCode="0.00">
                  <c:v>1.3225806451612903</c:v>
                </c:pt>
                <c:pt idx="5" formatCode="0.00">
                  <c:v>0.42</c:v>
                </c:pt>
                <c:pt idx="6" formatCode="0.00">
                  <c:v>1.89</c:v>
                </c:pt>
              </c:numCache>
            </c:numRef>
          </c:val>
          <c:smooth val="0"/>
          <c:extLst>
            <c:ext xmlns:c16="http://schemas.microsoft.com/office/drawing/2014/chart" uri="{C3380CC4-5D6E-409C-BE32-E72D297353CC}">
              <c16:uniqueId val="{00000001-2C5D-4E62-A06C-25BDB9DE4A72}"/>
            </c:ext>
          </c:extLst>
        </c:ser>
        <c:ser>
          <c:idx val="2"/>
          <c:order val="2"/>
          <c:tx>
            <c:strRef>
              <c:f>'2025-2026-Summary table'!$E$15</c:f>
              <c:strCache>
                <c:ptCount val="1"/>
                <c:pt idx="0">
                  <c:v>Wet wipes Environmental concerns</c:v>
                </c:pt>
              </c:strCache>
            </c:strRef>
          </c:tx>
          <c:spPr>
            <a:ln w="28575" cap="rnd">
              <a:solidFill>
                <a:schemeClr val="accent3"/>
              </a:solidFill>
              <a:round/>
            </a:ln>
            <a:effectLst/>
          </c:spPr>
          <c:marker>
            <c:symbol val="none"/>
          </c:marker>
          <c:cat>
            <c:numRef>
              <c:f>'2025-2026-Summary table'!$B$16:$B$22</c:f>
              <c:numCache>
                <c:formatCode>mmm\-yy</c:formatCode>
                <c:ptCount val="7"/>
                <c:pt idx="0">
                  <c:v>45870</c:v>
                </c:pt>
                <c:pt idx="1">
                  <c:v>45901</c:v>
                </c:pt>
                <c:pt idx="2">
                  <c:v>45931</c:v>
                </c:pt>
                <c:pt idx="3">
                  <c:v>45962</c:v>
                </c:pt>
                <c:pt idx="4">
                  <c:v>45992</c:v>
                </c:pt>
                <c:pt idx="5">
                  <c:v>46023</c:v>
                </c:pt>
                <c:pt idx="6">
                  <c:v>46054</c:v>
                </c:pt>
              </c:numCache>
            </c:numRef>
          </c:cat>
          <c:val>
            <c:numRef>
              <c:f>'2025-2026-Summary table'!$E$16:$E$22</c:f>
              <c:numCache>
                <c:formatCode>General</c:formatCode>
                <c:ptCount val="7"/>
                <c:pt idx="0">
                  <c:v>0.74</c:v>
                </c:pt>
                <c:pt idx="1">
                  <c:v>0.23300000000000001</c:v>
                </c:pt>
                <c:pt idx="2">
                  <c:v>0.22600000000000001</c:v>
                </c:pt>
                <c:pt idx="3">
                  <c:v>1.2</c:v>
                </c:pt>
                <c:pt idx="4" formatCode="0.00">
                  <c:v>0.54838709677419351</c:v>
                </c:pt>
                <c:pt idx="5" formatCode="0.00">
                  <c:v>0.28999999999999998</c:v>
                </c:pt>
                <c:pt idx="6" formatCode="0.00">
                  <c:v>0.5</c:v>
                </c:pt>
              </c:numCache>
            </c:numRef>
          </c:val>
          <c:smooth val="0"/>
          <c:extLst>
            <c:ext xmlns:c16="http://schemas.microsoft.com/office/drawing/2014/chart" uri="{C3380CC4-5D6E-409C-BE32-E72D297353CC}">
              <c16:uniqueId val="{00000002-2C5D-4E62-A06C-25BDB9DE4A72}"/>
            </c:ext>
          </c:extLst>
        </c:ser>
        <c:ser>
          <c:idx val="3"/>
          <c:order val="3"/>
          <c:tx>
            <c:strRef>
              <c:f>'2025-2026-Summary table'!$F$15</c:f>
              <c:strCache>
                <c:ptCount val="1"/>
                <c:pt idx="0">
                  <c:v>Flushing wet wipes</c:v>
                </c:pt>
              </c:strCache>
            </c:strRef>
          </c:tx>
          <c:spPr>
            <a:ln w="28575" cap="rnd">
              <a:solidFill>
                <a:schemeClr val="accent4"/>
              </a:solidFill>
              <a:round/>
            </a:ln>
            <a:effectLst/>
          </c:spPr>
          <c:marker>
            <c:symbol val="none"/>
          </c:marker>
          <c:cat>
            <c:numRef>
              <c:f>'2025-2026-Summary table'!$B$16:$B$22</c:f>
              <c:numCache>
                <c:formatCode>mmm\-yy</c:formatCode>
                <c:ptCount val="7"/>
                <c:pt idx="0">
                  <c:v>45870</c:v>
                </c:pt>
                <c:pt idx="1">
                  <c:v>45901</c:v>
                </c:pt>
                <c:pt idx="2">
                  <c:v>45931</c:v>
                </c:pt>
                <c:pt idx="3">
                  <c:v>45962</c:v>
                </c:pt>
                <c:pt idx="4">
                  <c:v>45992</c:v>
                </c:pt>
                <c:pt idx="5">
                  <c:v>46023</c:v>
                </c:pt>
                <c:pt idx="6">
                  <c:v>46054</c:v>
                </c:pt>
              </c:numCache>
            </c:numRef>
          </c:cat>
          <c:val>
            <c:numRef>
              <c:f>'2025-2026-Summary table'!$F$16:$F$22</c:f>
              <c:numCache>
                <c:formatCode>General</c:formatCode>
                <c:ptCount val="7"/>
                <c:pt idx="0">
                  <c:v>0</c:v>
                </c:pt>
                <c:pt idx="1">
                  <c:v>0.93300000000000005</c:v>
                </c:pt>
                <c:pt idx="2">
                  <c:v>0.74199999999999999</c:v>
                </c:pt>
                <c:pt idx="3">
                  <c:v>1.03</c:v>
                </c:pt>
                <c:pt idx="4" formatCode="0.00">
                  <c:v>0.58064516129032262</c:v>
                </c:pt>
                <c:pt idx="5" formatCode="0.00">
                  <c:v>0.45</c:v>
                </c:pt>
                <c:pt idx="6" formatCode="0.00">
                  <c:v>0.56999999999999995</c:v>
                </c:pt>
              </c:numCache>
            </c:numRef>
          </c:val>
          <c:smooth val="0"/>
          <c:extLst>
            <c:ext xmlns:c16="http://schemas.microsoft.com/office/drawing/2014/chart" uri="{C3380CC4-5D6E-409C-BE32-E72D297353CC}">
              <c16:uniqueId val="{00000003-2C5D-4E62-A06C-25BDB9DE4A72}"/>
            </c:ext>
          </c:extLst>
        </c:ser>
        <c:dLbls>
          <c:showLegendKey val="0"/>
          <c:showVal val="0"/>
          <c:showCatName val="0"/>
          <c:showSerName val="0"/>
          <c:showPercent val="0"/>
          <c:showBubbleSize val="0"/>
        </c:dLbls>
        <c:smooth val="0"/>
        <c:axId val="1746454768"/>
        <c:axId val="1746452368"/>
      </c:lineChart>
      <c:dateAx>
        <c:axId val="174645476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6452368"/>
        <c:crosses val="autoZero"/>
        <c:auto val="1"/>
        <c:lblOffset val="100"/>
        <c:baseTimeUnit val="months"/>
      </c:dateAx>
      <c:valAx>
        <c:axId val="1746452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6454768"/>
        <c:crosses val="autoZero"/>
        <c:crossBetween val="between"/>
      </c:valAx>
      <c:spPr>
        <a:noFill/>
        <a:ln>
          <a:noFill/>
        </a:ln>
        <a:effectLst/>
      </c:spPr>
    </c:plotArea>
    <c:legend>
      <c:legendPos val="b"/>
      <c:layout>
        <c:manualLayout>
          <c:xMode val="edge"/>
          <c:yMode val="edge"/>
          <c:x val="2.318005257373677E-2"/>
          <c:y val="0.72578708994658225"/>
          <c:w val="0.97441723685625903"/>
          <c:h val="0.251361984156091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Maximum</a:t>
            </a:r>
            <a:r>
              <a:rPr lang="en-GB" baseline="0"/>
              <a:t> number of 4 different Google Alerts recoded daily  over a  month - August 2025 to present</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lineChart>
        <c:grouping val="standard"/>
        <c:varyColors val="0"/>
        <c:ser>
          <c:idx val="0"/>
          <c:order val="0"/>
          <c:tx>
            <c:strRef>
              <c:f>'2025-2026-Summary table'!$C$25</c:f>
              <c:strCache>
                <c:ptCount val="1"/>
                <c:pt idx="0">
                  <c:v>UK Water companies pollution incidents </c:v>
                </c:pt>
              </c:strCache>
            </c:strRef>
          </c:tx>
          <c:spPr>
            <a:ln w="28575" cap="rnd">
              <a:solidFill>
                <a:schemeClr val="accent1"/>
              </a:solidFill>
              <a:round/>
            </a:ln>
            <a:effectLst/>
          </c:spPr>
          <c:marker>
            <c:symbol val="none"/>
          </c:marker>
          <c:cat>
            <c:numRef>
              <c:f>'2025-2026-Summary table'!$B$26:$B$32</c:f>
              <c:numCache>
                <c:formatCode>mmm\-yy</c:formatCode>
                <c:ptCount val="7"/>
                <c:pt idx="0">
                  <c:v>45870</c:v>
                </c:pt>
                <c:pt idx="1">
                  <c:v>45901</c:v>
                </c:pt>
                <c:pt idx="2">
                  <c:v>45931</c:v>
                </c:pt>
                <c:pt idx="3">
                  <c:v>45962</c:v>
                </c:pt>
                <c:pt idx="4">
                  <c:v>45992</c:v>
                </c:pt>
                <c:pt idx="5">
                  <c:v>46023</c:v>
                </c:pt>
                <c:pt idx="6">
                  <c:v>46054</c:v>
                </c:pt>
              </c:numCache>
            </c:numRef>
          </c:cat>
          <c:val>
            <c:numRef>
              <c:f>'2025-2026-Summary table'!$C$26:$C$32</c:f>
              <c:numCache>
                <c:formatCode>General</c:formatCode>
                <c:ptCount val="7"/>
                <c:pt idx="0">
                  <c:v>9</c:v>
                </c:pt>
                <c:pt idx="1">
                  <c:v>10</c:v>
                </c:pt>
                <c:pt idx="2">
                  <c:v>10</c:v>
                </c:pt>
                <c:pt idx="3">
                  <c:v>10</c:v>
                </c:pt>
                <c:pt idx="4">
                  <c:v>5</c:v>
                </c:pt>
                <c:pt idx="5">
                  <c:v>10</c:v>
                </c:pt>
                <c:pt idx="6">
                  <c:v>10</c:v>
                </c:pt>
              </c:numCache>
            </c:numRef>
          </c:val>
          <c:smooth val="0"/>
          <c:extLst>
            <c:ext xmlns:c16="http://schemas.microsoft.com/office/drawing/2014/chart" uri="{C3380CC4-5D6E-409C-BE32-E72D297353CC}">
              <c16:uniqueId val="{00000000-FB32-48C5-BBC2-4D9DE4C6F51D}"/>
            </c:ext>
          </c:extLst>
        </c:ser>
        <c:ser>
          <c:idx val="1"/>
          <c:order val="1"/>
          <c:tx>
            <c:strRef>
              <c:f>'2025-2026-Summary table'!$D$25</c:f>
              <c:strCache>
                <c:ptCount val="1"/>
                <c:pt idx="0">
                  <c:v>Water UK / Wet wipes</c:v>
                </c:pt>
              </c:strCache>
            </c:strRef>
          </c:tx>
          <c:spPr>
            <a:ln w="28575" cap="rnd">
              <a:solidFill>
                <a:schemeClr val="accent2"/>
              </a:solidFill>
              <a:round/>
            </a:ln>
            <a:effectLst/>
          </c:spPr>
          <c:marker>
            <c:symbol val="none"/>
          </c:marker>
          <c:cat>
            <c:numRef>
              <c:f>'2025-2026-Summary table'!$B$26:$B$32</c:f>
              <c:numCache>
                <c:formatCode>mmm\-yy</c:formatCode>
                <c:ptCount val="7"/>
                <c:pt idx="0">
                  <c:v>45870</c:v>
                </c:pt>
                <c:pt idx="1">
                  <c:v>45901</c:v>
                </c:pt>
                <c:pt idx="2">
                  <c:v>45931</c:v>
                </c:pt>
                <c:pt idx="3">
                  <c:v>45962</c:v>
                </c:pt>
                <c:pt idx="4">
                  <c:v>45992</c:v>
                </c:pt>
                <c:pt idx="5">
                  <c:v>46023</c:v>
                </c:pt>
                <c:pt idx="6">
                  <c:v>46054</c:v>
                </c:pt>
              </c:numCache>
            </c:numRef>
          </c:cat>
          <c:val>
            <c:numRef>
              <c:f>'2025-2026-Summary table'!$D$26:$D$32</c:f>
              <c:numCache>
                <c:formatCode>General</c:formatCode>
                <c:ptCount val="7"/>
                <c:pt idx="0">
                  <c:v>13</c:v>
                </c:pt>
                <c:pt idx="1">
                  <c:v>10</c:v>
                </c:pt>
                <c:pt idx="2">
                  <c:v>7</c:v>
                </c:pt>
                <c:pt idx="3">
                  <c:v>10</c:v>
                </c:pt>
                <c:pt idx="4">
                  <c:v>5</c:v>
                </c:pt>
                <c:pt idx="5">
                  <c:v>3</c:v>
                </c:pt>
                <c:pt idx="6">
                  <c:v>7</c:v>
                </c:pt>
              </c:numCache>
            </c:numRef>
          </c:val>
          <c:smooth val="0"/>
          <c:extLst>
            <c:ext xmlns:c16="http://schemas.microsoft.com/office/drawing/2014/chart" uri="{C3380CC4-5D6E-409C-BE32-E72D297353CC}">
              <c16:uniqueId val="{00000001-FB32-48C5-BBC2-4D9DE4C6F51D}"/>
            </c:ext>
          </c:extLst>
        </c:ser>
        <c:ser>
          <c:idx val="2"/>
          <c:order val="2"/>
          <c:tx>
            <c:strRef>
              <c:f>'2025-2026-Summary table'!$E$25</c:f>
              <c:strCache>
                <c:ptCount val="1"/>
                <c:pt idx="0">
                  <c:v>Wet wipes Environmental concerns</c:v>
                </c:pt>
              </c:strCache>
            </c:strRef>
          </c:tx>
          <c:spPr>
            <a:ln w="28575" cap="rnd">
              <a:solidFill>
                <a:schemeClr val="accent3"/>
              </a:solidFill>
              <a:round/>
            </a:ln>
            <a:effectLst/>
          </c:spPr>
          <c:marker>
            <c:symbol val="none"/>
          </c:marker>
          <c:cat>
            <c:numRef>
              <c:f>'2025-2026-Summary table'!$B$26:$B$32</c:f>
              <c:numCache>
                <c:formatCode>mmm\-yy</c:formatCode>
                <c:ptCount val="7"/>
                <c:pt idx="0">
                  <c:v>45870</c:v>
                </c:pt>
                <c:pt idx="1">
                  <c:v>45901</c:v>
                </c:pt>
                <c:pt idx="2">
                  <c:v>45931</c:v>
                </c:pt>
                <c:pt idx="3">
                  <c:v>45962</c:v>
                </c:pt>
                <c:pt idx="4">
                  <c:v>45992</c:v>
                </c:pt>
                <c:pt idx="5">
                  <c:v>46023</c:v>
                </c:pt>
                <c:pt idx="6">
                  <c:v>46054</c:v>
                </c:pt>
              </c:numCache>
            </c:numRef>
          </c:cat>
          <c:val>
            <c:numRef>
              <c:f>'2025-2026-Summary table'!$E$26:$E$32</c:f>
              <c:numCache>
                <c:formatCode>General</c:formatCode>
                <c:ptCount val="7"/>
                <c:pt idx="0">
                  <c:v>8</c:v>
                </c:pt>
                <c:pt idx="1">
                  <c:v>3</c:v>
                </c:pt>
                <c:pt idx="2">
                  <c:v>4</c:v>
                </c:pt>
                <c:pt idx="3">
                  <c:v>8</c:v>
                </c:pt>
                <c:pt idx="4">
                  <c:v>5</c:v>
                </c:pt>
                <c:pt idx="5">
                  <c:v>2</c:v>
                </c:pt>
                <c:pt idx="6">
                  <c:v>2</c:v>
                </c:pt>
              </c:numCache>
            </c:numRef>
          </c:val>
          <c:smooth val="0"/>
          <c:extLst>
            <c:ext xmlns:c16="http://schemas.microsoft.com/office/drawing/2014/chart" uri="{C3380CC4-5D6E-409C-BE32-E72D297353CC}">
              <c16:uniqueId val="{00000002-FB32-48C5-BBC2-4D9DE4C6F51D}"/>
            </c:ext>
          </c:extLst>
        </c:ser>
        <c:ser>
          <c:idx val="3"/>
          <c:order val="3"/>
          <c:tx>
            <c:strRef>
              <c:f>'2025-2026-Summary table'!$F$25</c:f>
              <c:strCache>
                <c:ptCount val="1"/>
                <c:pt idx="0">
                  <c:v>Flushing wet wipes</c:v>
                </c:pt>
              </c:strCache>
            </c:strRef>
          </c:tx>
          <c:spPr>
            <a:ln w="28575" cap="rnd">
              <a:solidFill>
                <a:schemeClr val="accent4"/>
              </a:solidFill>
              <a:round/>
            </a:ln>
            <a:effectLst/>
          </c:spPr>
          <c:marker>
            <c:symbol val="none"/>
          </c:marker>
          <c:cat>
            <c:numRef>
              <c:f>'2025-2026-Summary table'!$B$26:$B$32</c:f>
              <c:numCache>
                <c:formatCode>mmm\-yy</c:formatCode>
                <c:ptCount val="7"/>
                <c:pt idx="0">
                  <c:v>45870</c:v>
                </c:pt>
                <c:pt idx="1">
                  <c:v>45901</c:v>
                </c:pt>
                <c:pt idx="2">
                  <c:v>45931</c:v>
                </c:pt>
                <c:pt idx="3">
                  <c:v>45962</c:v>
                </c:pt>
                <c:pt idx="4">
                  <c:v>45992</c:v>
                </c:pt>
                <c:pt idx="5">
                  <c:v>46023</c:v>
                </c:pt>
                <c:pt idx="6">
                  <c:v>46054</c:v>
                </c:pt>
              </c:numCache>
            </c:numRef>
          </c:cat>
          <c:val>
            <c:numRef>
              <c:f>'2025-2026-Summary table'!$F$26:$F$32</c:f>
              <c:numCache>
                <c:formatCode>General</c:formatCode>
                <c:ptCount val="7"/>
                <c:pt idx="0">
                  <c:v>7</c:v>
                </c:pt>
                <c:pt idx="1">
                  <c:v>6</c:v>
                </c:pt>
                <c:pt idx="2">
                  <c:v>6</c:v>
                </c:pt>
                <c:pt idx="3">
                  <c:v>10</c:v>
                </c:pt>
                <c:pt idx="4">
                  <c:v>3</c:v>
                </c:pt>
                <c:pt idx="5">
                  <c:v>6</c:v>
                </c:pt>
                <c:pt idx="6">
                  <c:v>5</c:v>
                </c:pt>
              </c:numCache>
            </c:numRef>
          </c:val>
          <c:smooth val="0"/>
          <c:extLst>
            <c:ext xmlns:c16="http://schemas.microsoft.com/office/drawing/2014/chart" uri="{C3380CC4-5D6E-409C-BE32-E72D297353CC}">
              <c16:uniqueId val="{00000003-FB32-48C5-BBC2-4D9DE4C6F51D}"/>
            </c:ext>
          </c:extLst>
        </c:ser>
        <c:dLbls>
          <c:showLegendKey val="0"/>
          <c:showVal val="0"/>
          <c:showCatName val="0"/>
          <c:showSerName val="0"/>
          <c:showPercent val="0"/>
          <c:showBubbleSize val="0"/>
        </c:dLbls>
        <c:smooth val="0"/>
        <c:axId val="1670231072"/>
        <c:axId val="1670233472"/>
      </c:lineChart>
      <c:dateAx>
        <c:axId val="167023107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0233472"/>
        <c:crosses val="autoZero"/>
        <c:auto val="1"/>
        <c:lblOffset val="100"/>
        <c:baseTimeUnit val="months"/>
      </c:dateAx>
      <c:valAx>
        <c:axId val="1670233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0231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6_0.xml><?xml version="1.0" encoding="utf-8"?>
<p188:cmLst xmlns:a="http://schemas.openxmlformats.org/drawingml/2006/main" xmlns:r="http://schemas.openxmlformats.org/officeDocument/2006/relationships" xmlns:p188="http://schemas.microsoft.com/office/powerpoint/2018/8/main">
  <p188:cm id="{16358C78-CA2C-4101-86C4-0823E620857C}" authorId="{2F47403A-8FEE-AE17-7A41-5ECEA0B067D7}" created="2025-08-29T08:56:47.385">
    <pc:sldMkLst xmlns:pc="http://schemas.microsoft.com/office/powerpoint/2013/main/command">
      <pc:docMk/>
      <pc:sldMk cId="0" sldId="262"/>
    </pc:sldMkLst>
    <p188:txBody>
      <a:bodyPr/>
      <a:lstStyle/>
      <a:p>
        <a:r>
          <a:rPr lang="en-GB"/>
          <a:t>Add  standard time line 3 years , acceleration and or extension</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5.xml.rels><?xml version="1.0" encoding="UTF-8" standalone="yes"?>
<Relationships xmlns="http://schemas.openxmlformats.org/package/2006/relationships"><Relationship Id="rId1" Type="http://schemas.openxmlformats.org/officeDocument/2006/relationships/hyperlink" Target="https://flushsmart.org/"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5.xml.rels><?xml version="1.0" encoding="UTF-8" standalone="yes"?>
<Relationships xmlns="http://schemas.openxmlformats.org/package/2006/relationships"><Relationship Id="rId1" Type="http://schemas.openxmlformats.org/officeDocument/2006/relationships/hyperlink" Target="https://flushsmart.or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91506F-7020-41C6-9D63-E426A4742EA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6A389EB-1D64-4FC1-B8FE-AD56BDB25CC1}">
      <dgm:prSet/>
      <dgm:spPr/>
      <dgm:t>
        <a:bodyPr/>
        <a:lstStyle/>
        <a:p>
          <a:pPr>
            <a:lnSpc>
              <a:spcPct val="100000"/>
            </a:lnSpc>
          </a:pPr>
          <a:r>
            <a:rPr lang="en-GB" b="1" dirty="0"/>
            <a:t>International Standards</a:t>
          </a:r>
          <a:br>
            <a:rPr lang="en-GB" dirty="0"/>
          </a:br>
          <a:r>
            <a:rPr lang="en-GB" dirty="0"/>
            <a:t>An International Standard provides rules, guidelines or characteristics for activities or for their results, </a:t>
          </a:r>
          <a:r>
            <a:rPr lang="en-GB" dirty="0">
              <a:solidFill>
                <a:srgbClr val="FF0000"/>
              </a:solidFill>
            </a:rPr>
            <a:t>aimed at achieving the optimum degree of order in a given context. </a:t>
          </a:r>
          <a:r>
            <a:rPr lang="en-GB" dirty="0"/>
            <a:t>It can take many forms. Apart from product standards, other examples include: test methods, codes of practice, guideline standards and management systems standards. </a:t>
          </a:r>
          <a:endParaRPr lang="en-US" dirty="0"/>
        </a:p>
      </dgm:t>
    </dgm:pt>
    <dgm:pt modelId="{AC54E6A3-BB00-4DB4-8DD6-02E84C49B9EF}" type="parTrans" cxnId="{D24AD81A-7304-469A-9CD6-FE2A2933E1EA}">
      <dgm:prSet/>
      <dgm:spPr/>
      <dgm:t>
        <a:bodyPr/>
        <a:lstStyle/>
        <a:p>
          <a:endParaRPr lang="en-US"/>
        </a:p>
      </dgm:t>
    </dgm:pt>
    <dgm:pt modelId="{044D2DE4-1C5C-4CBA-9884-BB5E1C21B92B}" type="sibTrans" cxnId="{D24AD81A-7304-469A-9CD6-FE2A2933E1EA}">
      <dgm:prSet/>
      <dgm:spPr/>
      <dgm:t>
        <a:bodyPr/>
        <a:lstStyle/>
        <a:p>
          <a:endParaRPr lang="en-US"/>
        </a:p>
      </dgm:t>
    </dgm:pt>
    <dgm:pt modelId="{4346CC3F-9C8F-41F1-AFFD-4A61D60A25FA}">
      <dgm:prSet/>
      <dgm:spPr/>
      <dgm:t>
        <a:bodyPr/>
        <a:lstStyle/>
        <a:p>
          <a:pPr>
            <a:lnSpc>
              <a:spcPct val="100000"/>
            </a:lnSpc>
          </a:pPr>
          <a:r>
            <a:rPr lang="en-GB" b="1" dirty="0"/>
            <a:t>Technical Specification</a:t>
          </a:r>
          <a:br>
            <a:rPr lang="en-GB" dirty="0"/>
          </a:br>
          <a:r>
            <a:rPr lang="en-GB" dirty="0"/>
            <a:t>A Technical Specification</a:t>
          </a:r>
          <a:r>
            <a:rPr lang="en-GB" dirty="0">
              <a:highlight>
                <a:srgbClr val="FFFF00"/>
              </a:highlight>
            </a:rPr>
            <a:t> addresses work still under technical development, or where it is believed that there will be a future, but not immediate, possibility of agreement on an International Standard</a:t>
          </a:r>
          <a:r>
            <a:rPr lang="en-GB" dirty="0"/>
            <a:t>. A Technical Specification is published for immediate use, but it also provides a means to obtain feedback. </a:t>
          </a:r>
          <a:r>
            <a:rPr lang="en-GB" dirty="0">
              <a:highlight>
                <a:srgbClr val="FFFF00"/>
              </a:highlight>
            </a:rPr>
            <a:t>The aim is that it will eventually be transformed and republished as an International Standard</a:t>
          </a:r>
          <a:r>
            <a:rPr lang="en-GB" dirty="0"/>
            <a:t>. </a:t>
          </a:r>
          <a:endParaRPr lang="en-US" dirty="0"/>
        </a:p>
      </dgm:t>
    </dgm:pt>
    <dgm:pt modelId="{F8E2A491-99A7-4D52-9584-92D392B9E163}" type="parTrans" cxnId="{2F93ED69-2289-4057-9338-D0E738BFF49E}">
      <dgm:prSet/>
      <dgm:spPr/>
      <dgm:t>
        <a:bodyPr/>
        <a:lstStyle/>
        <a:p>
          <a:endParaRPr lang="en-US"/>
        </a:p>
      </dgm:t>
    </dgm:pt>
    <dgm:pt modelId="{B7AA230B-A30E-4A61-9112-9B0E45CF1CF7}" type="sibTrans" cxnId="{2F93ED69-2289-4057-9338-D0E738BFF49E}">
      <dgm:prSet/>
      <dgm:spPr/>
      <dgm:t>
        <a:bodyPr/>
        <a:lstStyle/>
        <a:p>
          <a:endParaRPr lang="en-US"/>
        </a:p>
      </dgm:t>
    </dgm:pt>
    <dgm:pt modelId="{CD9A7126-C57D-43C2-B9B2-1DAFB8EDD9AC}">
      <dgm:prSet/>
      <dgm:spPr/>
      <dgm:t>
        <a:bodyPr/>
        <a:lstStyle/>
        <a:p>
          <a:pPr>
            <a:lnSpc>
              <a:spcPct val="100000"/>
            </a:lnSpc>
          </a:pPr>
          <a:r>
            <a:rPr lang="en-GB" b="1" dirty="0"/>
            <a:t>Technical Report</a:t>
          </a:r>
          <a:br>
            <a:rPr lang="en-GB" dirty="0"/>
          </a:br>
          <a:r>
            <a:rPr lang="en-GB" dirty="0"/>
            <a:t>A Technical Report contains information of a different kind from that of the previous two publications. It may include data obtained from a survey, for example, or from an </a:t>
          </a:r>
          <a:r>
            <a:rPr lang="en-GB" dirty="0">
              <a:solidFill>
                <a:srgbClr val="FF0000"/>
              </a:solidFill>
            </a:rPr>
            <a:t>informative report</a:t>
          </a:r>
          <a:r>
            <a:rPr lang="en-GB" dirty="0"/>
            <a:t>, or information of the perceived “</a:t>
          </a:r>
          <a:r>
            <a:rPr lang="en-GB" dirty="0">
              <a:solidFill>
                <a:srgbClr val="FF0000"/>
              </a:solidFill>
            </a:rPr>
            <a:t>state of the art</a:t>
          </a:r>
          <a:r>
            <a:rPr lang="en-GB" dirty="0"/>
            <a:t>”. </a:t>
          </a:r>
          <a:endParaRPr lang="en-US" dirty="0"/>
        </a:p>
      </dgm:t>
    </dgm:pt>
    <dgm:pt modelId="{AC5EC1F6-B6B3-4254-8411-9D8165FA6752}" type="parTrans" cxnId="{A8A7B7E5-C329-4899-BD40-1CD68408C74D}">
      <dgm:prSet/>
      <dgm:spPr/>
      <dgm:t>
        <a:bodyPr/>
        <a:lstStyle/>
        <a:p>
          <a:endParaRPr lang="en-US"/>
        </a:p>
      </dgm:t>
    </dgm:pt>
    <dgm:pt modelId="{569CE175-9027-4C43-AB0C-B4DF55CC6533}" type="sibTrans" cxnId="{A8A7B7E5-C329-4899-BD40-1CD68408C74D}">
      <dgm:prSet/>
      <dgm:spPr/>
      <dgm:t>
        <a:bodyPr/>
        <a:lstStyle/>
        <a:p>
          <a:endParaRPr lang="en-US"/>
        </a:p>
      </dgm:t>
    </dgm:pt>
    <dgm:pt modelId="{A41254EB-A341-4ABF-957F-F2624DEE2D07}" type="pres">
      <dgm:prSet presAssocID="{2B91506F-7020-41C6-9D63-E426A4742EA2}" presName="root" presStyleCnt="0">
        <dgm:presLayoutVars>
          <dgm:dir/>
          <dgm:resizeHandles val="exact"/>
        </dgm:presLayoutVars>
      </dgm:prSet>
      <dgm:spPr/>
    </dgm:pt>
    <dgm:pt modelId="{05270789-6C21-4E9C-B98B-C9D72D25CA52}" type="pres">
      <dgm:prSet presAssocID="{56A389EB-1D64-4FC1-B8FE-AD56BDB25CC1}" presName="compNode" presStyleCnt="0"/>
      <dgm:spPr/>
    </dgm:pt>
    <dgm:pt modelId="{21111616-1282-48A9-B06D-130BA93572B9}" type="pres">
      <dgm:prSet presAssocID="{56A389EB-1D64-4FC1-B8FE-AD56BDB25CC1}" presName="bgRect" presStyleLbl="bgShp" presStyleIdx="0" presStyleCnt="3"/>
      <dgm:spPr/>
    </dgm:pt>
    <dgm:pt modelId="{ECFAE5CC-4B36-421D-9454-6B3B957BD082}" type="pres">
      <dgm:prSet presAssocID="{56A389EB-1D64-4FC1-B8FE-AD56BDB25CC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Checklist"/>
        </a:ext>
      </dgm:extLst>
    </dgm:pt>
    <dgm:pt modelId="{D7A2ABAA-591A-4375-BCE9-8C5310800940}" type="pres">
      <dgm:prSet presAssocID="{56A389EB-1D64-4FC1-B8FE-AD56BDB25CC1}" presName="spaceRect" presStyleCnt="0"/>
      <dgm:spPr/>
    </dgm:pt>
    <dgm:pt modelId="{4D571D7B-8B32-46B4-993F-3CA856C3828A}" type="pres">
      <dgm:prSet presAssocID="{56A389EB-1D64-4FC1-B8FE-AD56BDB25CC1}" presName="parTx" presStyleLbl="revTx" presStyleIdx="0" presStyleCnt="3">
        <dgm:presLayoutVars>
          <dgm:chMax val="0"/>
          <dgm:chPref val="0"/>
        </dgm:presLayoutVars>
      </dgm:prSet>
      <dgm:spPr/>
    </dgm:pt>
    <dgm:pt modelId="{22E28CD6-4EFF-485C-A7F8-4BA95B0BFADE}" type="pres">
      <dgm:prSet presAssocID="{044D2DE4-1C5C-4CBA-9884-BB5E1C21B92B}" presName="sibTrans" presStyleCnt="0"/>
      <dgm:spPr/>
    </dgm:pt>
    <dgm:pt modelId="{74F60A0A-738F-4B51-8136-086674FCD70A}" type="pres">
      <dgm:prSet presAssocID="{4346CC3F-9C8F-41F1-AFFD-4A61D60A25FA}" presName="compNode" presStyleCnt="0"/>
      <dgm:spPr/>
    </dgm:pt>
    <dgm:pt modelId="{4BFCCC29-FC2D-41C8-90C9-03D23BD184D2}" type="pres">
      <dgm:prSet presAssocID="{4346CC3F-9C8F-41F1-AFFD-4A61D60A25FA}" presName="bgRect" presStyleLbl="bgShp" presStyleIdx="1" presStyleCnt="3"/>
      <dgm:spPr/>
    </dgm:pt>
    <dgm:pt modelId="{F74C7E02-55E8-490F-86EC-464A9C0D34D2}" type="pres">
      <dgm:prSet presAssocID="{4346CC3F-9C8F-41F1-AFFD-4A61D60A25F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ears"/>
        </a:ext>
      </dgm:extLst>
    </dgm:pt>
    <dgm:pt modelId="{0EF86CC7-824D-4D54-B63F-764913BC95CA}" type="pres">
      <dgm:prSet presAssocID="{4346CC3F-9C8F-41F1-AFFD-4A61D60A25FA}" presName="spaceRect" presStyleCnt="0"/>
      <dgm:spPr/>
    </dgm:pt>
    <dgm:pt modelId="{75EAF649-0EFD-4815-89D8-87F2FA2D9308}" type="pres">
      <dgm:prSet presAssocID="{4346CC3F-9C8F-41F1-AFFD-4A61D60A25FA}" presName="parTx" presStyleLbl="revTx" presStyleIdx="1" presStyleCnt="3">
        <dgm:presLayoutVars>
          <dgm:chMax val="0"/>
          <dgm:chPref val="0"/>
        </dgm:presLayoutVars>
      </dgm:prSet>
      <dgm:spPr/>
    </dgm:pt>
    <dgm:pt modelId="{D70D6D6B-6797-43B8-A74A-DC5851E2E108}" type="pres">
      <dgm:prSet presAssocID="{B7AA230B-A30E-4A61-9112-9B0E45CF1CF7}" presName="sibTrans" presStyleCnt="0"/>
      <dgm:spPr/>
    </dgm:pt>
    <dgm:pt modelId="{F54B5B3B-E367-4BDC-9ABA-E70EAA3C3E39}" type="pres">
      <dgm:prSet presAssocID="{CD9A7126-C57D-43C2-B9B2-1DAFB8EDD9AC}" presName="compNode" presStyleCnt="0"/>
      <dgm:spPr/>
    </dgm:pt>
    <dgm:pt modelId="{A8BF9421-F410-411B-B817-38B084DD0977}" type="pres">
      <dgm:prSet presAssocID="{CD9A7126-C57D-43C2-B9B2-1DAFB8EDD9AC}" presName="bgRect" presStyleLbl="bgShp" presStyleIdx="2" presStyleCnt="3"/>
      <dgm:spPr/>
    </dgm:pt>
    <dgm:pt modelId="{56048A73-BE6E-4FB4-A32E-DBE1EB80C1FA}" type="pres">
      <dgm:prSet presAssocID="{CD9A7126-C57D-43C2-B9B2-1DAFB8EDD9A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wspaper"/>
        </a:ext>
      </dgm:extLst>
    </dgm:pt>
    <dgm:pt modelId="{EB5BE636-B8DF-4364-8B06-5EF03CF0A4DC}" type="pres">
      <dgm:prSet presAssocID="{CD9A7126-C57D-43C2-B9B2-1DAFB8EDD9AC}" presName="spaceRect" presStyleCnt="0"/>
      <dgm:spPr/>
    </dgm:pt>
    <dgm:pt modelId="{2C924C6B-91C0-4B05-9D54-CE38C0C56B0A}" type="pres">
      <dgm:prSet presAssocID="{CD9A7126-C57D-43C2-B9B2-1DAFB8EDD9AC}" presName="parTx" presStyleLbl="revTx" presStyleIdx="2" presStyleCnt="3">
        <dgm:presLayoutVars>
          <dgm:chMax val="0"/>
          <dgm:chPref val="0"/>
        </dgm:presLayoutVars>
      </dgm:prSet>
      <dgm:spPr/>
    </dgm:pt>
  </dgm:ptLst>
  <dgm:cxnLst>
    <dgm:cxn modelId="{26688B17-1F35-4909-9F90-A3192301D34E}" type="presOf" srcId="{CD9A7126-C57D-43C2-B9B2-1DAFB8EDD9AC}" destId="{2C924C6B-91C0-4B05-9D54-CE38C0C56B0A}" srcOrd="0" destOrd="0" presId="urn:microsoft.com/office/officeart/2018/2/layout/IconVerticalSolidList"/>
    <dgm:cxn modelId="{D24AD81A-7304-469A-9CD6-FE2A2933E1EA}" srcId="{2B91506F-7020-41C6-9D63-E426A4742EA2}" destId="{56A389EB-1D64-4FC1-B8FE-AD56BDB25CC1}" srcOrd="0" destOrd="0" parTransId="{AC54E6A3-BB00-4DB4-8DD6-02E84C49B9EF}" sibTransId="{044D2DE4-1C5C-4CBA-9884-BB5E1C21B92B}"/>
    <dgm:cxn modelId="{2F93ED69-2289-4057-9338-D0E738BFF49E}" srcId="{2B91506F-7020-41C6-9D63-E426A4742EA2}" destId="{4346CC3F-9C8F-41F1-AFFD-4A61D60A25FA}" srcOrd="1" destOrd="0" parTransId="{F8E2A491-99A7-4D52-9584-92D392B9E163}" sibTransId="{B7AA230B-A30E-4A61-9112-9B0E45CF1CF7}"/>
    <dgm:cxn modelId="{1DD2BA79-8F8A-471F-B94F-3C16736FABF4}" type="presOf" srcId="{56A389EB-1D64-4FC1-B8FE-AD56BDB25CC1}" destId="{4D571D7B-8B32-46B4-993F-3CA856C3828A}" srcOrd="0" destOrd="0" presId="urn:microsoft.com/office/officeart/2018/2/layout/IconVerticalSolidList"/>
    <dgm:cxn modelId="{A8A7B7E5-C329-4899-BD40-1CD68408C74D}" srcId="{2B91506F-7020-41C6-9D63-E426A4742EA2}" destId="{CD9A7126-C57D-43C2-B9B2-1DAFB8EDD9AC}" srcOrd="2" destOrd="0" parTransId="{AC5EC1F6-B6B3-4254-8411-9D8165FA6752}" sibTransId="{569CE175-9027-4C43-AB0C-B4DF55CC6533}"/>
    <dgm:cxn modelId="{193E6EEC-516F-4508-A0BE-2EC15C34400A}" type="presOf" srcId="{4346CC3F-9C8F-41F1-AFFD-4A61D60A25FA}" destId="{75EAF649-0EFD-4815-89D8-87F2FA2D9308}" srcOrd="0" destOrd="0" presId="urn:microsoft.com/office/officeart/2018/2/layout/IconVerticalSolidList"/>
    <dgm:cxn modelId="{443FA4FB-39C6-414E-8425-F6CB2BCB45C7}" type="presOf" srcId="{2B91506F-7020-41C6-9D63-E426A4742EA2}" destId="{A41254EB-A341-4ABF-957F-F2624DEE2D07}" srcOrd="0" destOrd="0" presId="urn:microsoft.com/office/officeart/2018/2/layout/IconVerticalSolidList"/>
    <dgm:cxn modelId="{E5E186DD-CAE3-49BD-9210-CB46683AF726}" type="presParOf" srcId="{A41254EB-A341-4ABF-957F-F2624DEE2D07}" destId="{05270789-6C21-4E9C-B98B-C9D72D25CA52}" srcOrd="0" destOrd="0" presId="urn:microsoft.com/office/officeart/2018/2/layout/IconVerticalSolidList"/>
    <dgm:cxn modelId="{6744A7B3-6B07-44A6-A71F-3A0829002629}" type="presParOf" srcId="{05270789-6C21-4E9C-B98B-C9D72D25CA52}" destId="{21111616-1282-48A9-B06D-130BA93572B9}" srcOrd="0" destOrd="0" presId="urn:microsoft.com/office/officeart/2018/2/layout/IconVerticalSolidList"/>
    <dgm:cxn modelId="{8F42956A-1681-4B8C-AF17-EB6C9EDC1E18}" type="presParOf" srcId="{05270789-6C21-4E9C-B98B-C9D72D25CA52}" destId="{ECFAE5CC-4B36-421D-9454-6B3B957BD082}" srcOrd="1" destOrd="0" presId="urn:microsoft.com/office/officeart/2018/2/layout/IconVerticalSolidList"/>
    <dgm:cxn modelId="{6BC0FE22-F614-4212-906A-EF5F356ACF79}" type="presParOf" srcId="{05270789-6C21-4E9C-B98B-C9D72D25CA52}" destId="{D7A2ABAA-591A-4375-BCE9-8C5310800940}" srcOrd="2" destOrd="0" presId="urn:microsoft.com/office/officeart/2018/2/layout/IconVerticalSolidList"/>
    <dgm:cxn modelId="{9AB95D35-9BA7-4805-A7A7-25637AAE7AA4}" type="presParOf" srcId="{05270789-6C21-4E9C-B98B-C9D72D25CA52}" destId="{4D571D7B-8B32-46B4-993F-3CA856C3828A}" srcOrd="3" destOrd="0" presId="urn:microsoft.com/office/officeart/2018/2/layout/IconVerticalSolidList"/>
    <dgm:cxn modelId="{51AA0246-DE7D-4F10-B5C9-9AE44294AD23}" type="presParOf" srcId="{A41254EB-A341-4ABF-957F-F2624DEE2D07}" destId="{22E28CD6-4EFF-485C-A7F8-4BA95B0BFADE}" srcOrd="1" destOrd="0" presId="urn:microsoft.com/office/officeart/2018/2/layout/IconVerticalSolidList"/>
    <dgm:cxn modelId="{4CD1BE02-9900-494C-B902-7C5BDF412226}" type="presParOf" srcId="{A41254EB-A341-4ABF-957F-F2624DEE2D07}" destId="{74F60A0A-738F-4B51-8136-086674FCD70A}" srcOrd="2" destOrd="0" presId="urn:microsoft.com/office/officeart/2018/2/layout/IconVerticalSolidList"/>
    <dgm:cxn modelId="{4FA8AC55-1F36-44FB-A7A5-5AF4D8425253}" type="presParOf" srcId="{74F60A0A-738F-4B51-8136-086674FCD70A}" destId="{4BFCCC29-FC2D-41C8-90C9-03D23BD184D2}" srcOrd="0" destOrd="0" presId="urn:microsoft.com/office/officeart/2018/2/layout/IconVerticalSolidList"/>
    <dgm:cxn modelId="{980D5E66-0D70-45E5-8445-388B9731509B}" type="presParOf" srcId="{74F60A0A-738F-4B51-8136-086674FCD70A}" destId="{F74C7E02-55E8-490F-86EC-464A9C0D34D2}" srcOrd="1" destOrd="0" presId="urn:microsoft.com/office/officeart/2018/2/layout/IconVerticalSolidList"/>
    <dgm:cxn modelId="{A0EB3EEC-F6F3-4963-9633-66F4C7444174}" type="presParOf" srcId="{74F60A0A-738F-4B51-8136-086674FCD70A}" destId="{0EF86CC7-824D-4D54-B63F-764913BC95CA}" srcOrd="2" destOrd="0" presId="urn:microsoft.com/office/officeart/2018/2/layout/IconVerticalSolidList"/>
    <dgm:cxn modelId="{ACF596A4-914E-418E-B802-CBCF74CFECDA}" type="presParOf" srcId="{74F60A0A-738F-4B51-8136-086674FCD70A}" destId="{75EAF649-0EFD-4815-89D8-87F2FA2D9308}" srcOrd="3" destOrd="0" presId="urn:microsoft.com/office/officeart/2018/2/layout/IconVerticalSolidList"/>
    <dgm:cxn modelId="{4B23C985-50D7-4A27-8648-2DA1E2127CB8}" type="presParOf" srcId="{A41254EB-A341-4ABF-957F-F2624DEE2D07}" destId="{D70D6D6B-6797-43B8-A74A-DC5851E2E108}" srcOrd="3" destOrd="0" presId="urn:microsoft.com/office/officeart/2018/2/layout/IconVerticalSolidList"/>
    <dgm:cxn modelId="{BB9E1FA8-D28A-4B8A-8E65-31CDEAD1A371}" type="presParOf" srcId="{A41254EB-A341-4ABF-957F-F2624DEE2D07}" destId="{F54B5B3B-E367-4BDC-9ABA-E70EAA3C3E39}" srcOrd="4" destOrd="0" presId="urn:microsoft.com/office/officeart/2018/2/layout/IconVerticalSolidList"/>
    <dgm:cxn modelId="{E1B5E60A-5F44-45E3-8EA0-8E5E00D36393}" type="presParOf" srcId="{F54B5B3B-E367-4BDC-9ABA-E70EAA3C3E39}" destId="{A8BF9421-F410-411B-B817-38B084DD0977}" srcOrd="0" destOrd="0" presId="urn:microsoft.com/office/officeart/2018/2/layout/IconVerticalSolidList"/>
    <dgm:cxn modelId="{E7149E4B-CE04-4719-8B40-E66AD1C26ECC}" type="presParOf" srcId="{F54B5B3B-E367-4BDC-9ABA-E70EAA3C3E39}" destId="{56048A73-BE6E-4FB4-A32E-DBE1EB80C1FA}" srcOrd="1" destOrd="0" presId="urn:microsoft.com/office/officeart/2018/2/layout/IconVerticalSolidList"/>
    <dgm:cxn modelId="{6E96D695-8803-4596-AD56-B072F47F0480}" type="presParOf" srcId="{F54B5B3B-E367-4BDC-9ABA-E70EAA3C3E39}" destId="{EB5BE636-B8DF-4364-8B06-5EF03CF0A4DC}" srcOrd="2" destOrd="0" presId="urn:microsoft.com/office/officeart/2018/2/layout/IconVerticalSolidList"/>
    <dgm:cxn modelId="{6FCE3004-6E1F-4A95-9FB4-E6407BFFA0E5}" type="presParOf" srcId="{F54B5B3B-E367-4BDC-9ABA-E70EAA3C3E39}" destId="{2C924C6B-91C0-4B05-9D54-CE38C0C56B0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D46E3F-43BE-4815-B4B2-12F7282E5B57}" type="doc">
      <dgm:prSet loTypeId="urn:microsoft.com/office/officeart/2005/8/layout/hierarchy1" loCatId="hierarchy" qsTypeId="urn:microsoft.com/office/officeart/2005/8/quickstyle/simple1" qsCatId="simple" csTypeId="urn:microsoft.com/office/officeart/2005/8/colors/colorful5" csCatId="colorful"/>
      <dgm:spPr/>
      <dgm:t>
        <a:bodyPr/>
        <a:lstStyle/>
        <a:p>
          <a:endParaRPr lang="en-US"/>
        </a:p>
      </dgm:t>
    </dgm:pt>
    <dgm:pt modelId="{DAB7D16B-A176-4F49-8D4A-5D2A45FE1215}">
      <dgm:prSet/>
      <dgm:spPr/>
      <dgm:t>
        <a:bodyPr/>
        <a:lstStyle/>
        <a:p>
          <a:r>
            <a:rPr lang="en-GB" dirty="0"/>
            <a:t>NWIP (TC 224/N666) proposing the development of a </a:t>
          </a:r>
          <a:r>
            <a:rPr lang="en-GB" dirty="0">
              <a:highlight>
                <a:srgbClr val="FFFF00"/>
              </a:highlight>
            </a:rPr>
            <a:t>TS </a:t>
          </a:r>
          <a:r>
            <a:rPr lang="en-GB" dirty="0"/>
            <a:t>with a scope: “</a:t>
          </a:r>
          <a:r>
            <a:rPr lang="en-GB" dirty="0">
              <a:solidFill>
                <a:srgbClr val="FF0000"/>
              </a:solidFill>
            </a:rPr>
            <a:t>to establish requirements concerning the quality and characteristics and for the certification of the performance of products that are declared to be flushable. Excluded from this standard are specifications or performance of the products for their advertised or intended use.</a:t>
          </a:r>
          <a:r>
            <a:rPr lang="en-GB" dirty="0"/>
            <a:t>” </a:t>
          </a:r>
          <a:endParaRPr lang="en-US" dirty="0"/>
        </a:p>
      </dgm:t>
    </dgm:pt>
    <dgm:pt modelId="{CE679E73-5DC8-4C15-BCCB-CE41AAD3DF76}" type="parTrans" cxnId="{FE3EC915-D615-4E5A-9542-82CBC12AC1E4}">
      <dgm:prSet/>
      <dgm:spPr/>
      <dgm:t>
        <a:bodyPr/>
        <a:lstStyle/>
        <a:p>
          <a:endParaRPr lang="en-US"/>
        </a:p>
      </dgm:t>
    </dgm:pt>
    <dgm:pt modelId="{A1A881DA-CF4C-44A5-98AF-37DEA40547A9}" type="sibTrans" cxnId="{FE3EC915-D615-4E5A-9542-82CBC12AC1E4}">
      <dgm:prSet/>
      <dgm:spPr/>
      <dgm:t>
        <a:bodyPr/>
        <a:lstStyle/>
        <a:p>
          <a:endParaRPr lang="en-US"/>
        </a:p>
      </dgm:t>
    </dgm:pt>
    <dgm:pt modelId="{F92A001C-3FDD-4E60-AA7F-453849282424}">
      <dgm:prSet/>
      <dgm:spPr/>
      <dgm:t>
        <a:bodyPr/>
        <a:lstStyle/>
        <a:p>
          <a:r>
            <a:rPr lang="en-GB" dirty="0">
              <a:solidFill>
                <a:srgbClr val="FF0000"/>
              </a:solidFill>
            </a:rPr>
            <a:t>35 P members </a:t>
          </a:r>
          <a:r>
            <a:rPr lang="en-GB" dirty="0"/>
            <a:t>of  ISOTC 224 the result of the CIB was 28 ballots cast, 15 in favour, 5 against and 8 abstentions. The rest (7) did not vote.</a:t>
          </a:r>
          <a:endParaRPr lang="en-US" dirty="0"/>
        </a:p>
      </dgm:t>
    </dgm:pt>
    <dgm:pt modelId="{5A5BC6F4-66B1-44D4-8234-F52369277DC8}" type="parTrans" cxnId="{6CB5F458-4A22-43B2-A32E-89627BD5B190}">
      <dgm:prSet/>
      <dgm:spPr/>
      <dgm:t>
        <a:bodyPr/>
        <a:lstStyle/>
        <a:p>
          <a:endParaRPr lang="en-US"/>
        </a:p>
      </dgm:t>
    </dgm:pt>
    <dgm:pt modelId="{6E1EBEF2-E62E-420D-BAB1-067383718319}" type="sibTrans" cxnId="{6CB5F458-4A22-43B2-A32E-89627BD5B190}">
      <dgm:prSet/>
      <dgm:spPr/>
      <dgm:t>
        <a:bodyPr/>
        <a:lstStyle/>
        <a:p>
          <a:endParaRPr lang="en-US"/>
        </a:p>
      </dgm:t>
    </dgm:pt>
    <dgm:pt modelId="{60DBA34C-0DAD-4566-BBA4-9F0F25CAA1D0}" type="pres">
      <dgm:prSet presAssocID="{F1D46E3F-43BE-4815-B4B2-12F7282E5B57}" presName="hierChild1" presStyleCnt="0">
        <dgm:presLayoutVars>
          <dgm:chPref val="1"/>
          <dgm:dir/>
          <dgm:animOne val="branch"/>
          <dgm:animLvl val="lvl"/>
          <dgm:resizeHandles/>
        </dgm:presLayoutVars>
      </dgm:prSet>
      <dgm:spPr/>
    </dgm:pt>
    <dgm:pt modelId="{1AC8F8B1-1BAC-48B5-89D9-4AAC037D19DA}" type="pres">
      <dgm:prSet presAssocID="{DAB7D16B-A176-4F49-8D4A-5D2A45FE1215}" presName="hierRoot1" presStyleCnt="0"/>
      <dgm:spPr/>
    </dgm:pt>
    <dgm:pt modelId="{AB284979-B537-4199-A1F3-E5ABE6C041B2}" type="pres">
      <dgm:prSet presAssocID="{DAB7D16B-A176-4F49-8D4A-5D2A45FE1215}" presName="composite" presStyleCnt="0"/>
      <dgm:spPr/>
    </dgm:pt>
    <dgm:pt modelId="{5604E626-329D-4C73-A5B9-46C255B7A4F2}" type="pres">
      <dgm:prSet presAssocID="{DAB7D16B-A176-4F49-8D4A-5D2A45FE1215}" presName="background" presStyleLbl="node0" presStyleIdx="0" presStyleCnt="2"/>
      <dgm:spPr/>
    </dgm:pt>
    <dgm:pt modelId="{A7216438-9E9E-410E-A08C-685E44F91EF1}" type="pres">
      <dgm:prSet presAssocID="{DAB7D16B-A176-4F49-8D4A-5D2A45FE1215}" presName="text" presStyleLbl="fgAcc0" presStyleIdx="0" presStyleCnt="2">
        <dgm:presLayoutVars>
          <dgm:chPref val="3"/>
        </dgm:presLayoutVars>
      </dgm:prSet>
      <dgm:spPr/>
    </dgm:pt>
    <dgm:pt modelId="{E967F59F-5BE8-4FC8-8CC4-3EF22DA6FD24}" type="pres">
      <dgm:prSet presAssocID="{DAB7D16B-A176-4F49-8D4A-5D2A45FE1215}" presName="hierChild2" presStyleCnt="0"/>
      <dgm:spPr/>
    </dgm:pt>
    <dgm:pt modelId="{D8C7D2EC-7A24-47AA-8B71-E537F089FFE5}" type="pres">
      <dgm:prSet presAssocID="{F92A001C-3FDD-4E60-AA7F-453849282424}" presName="hierRoot1" presStyleCnt="0"/>
      <dgm:spPr/>
    </dgm:pt>
    <dgm:pt modelId="{E244D36C-53D9-4DD4-BEDA-5E36F447CC69}" type="pres">
      <dgm:prSet presAssocID="{F92A001C-3FDD-4E60-AA7F-453849282424}" presName="composite" presStyleCnt="0"/>
      <dgm:spPr/>
    </dgm:pt>
    <dgm:pt modelId="{D6180151-6306-40AA-9AFC-4B6933A95143}" type="pres">
      <dgm:prSet presAssocID="{F92A001C-3FDD-4E60-AA7F-453849282424}" presName="background" presStyleLbl="node0" presStyleIdx="1" presStyleCnt="2"/>
      <dgm:spPr/>
    </dgm:pt>
    <dgm:pt modelId="{F6BE47EB-7D71-4032-AAC2-24798EC5E527}" type="pres">
      <dgm:prSet presAssocID="{F92A001C-3FDD-4E60-AA7F-453849282424}" presName="text" presStyleLbl="fgAcc0" presStyleIdx="1" presStyleCnt="2">
        <dgm:presLayoutVars>
          <dgm:chPref val="3"/>
        </dgm:presLayoutVars>
      </dgm:prSet>
      <dgm:spPr/>
    </dgm:pt>
    <dgm:pt modelId="{526E8C87-56D0-4543-AA92-BDC80E6BF2E4}" type="pres">
      <dgm:prSet presAssocID="{F92A001C-3FDD-4E60-AA7F-453849282424}" presName="hierChild2" presStyleCnt="0"/>
      <dgm:spPr/>
    </dgm:pt>
  </dgm:ptLst>
  <dgm:cxnLst>
    <dgm:cxn modelId="{FE3EC915-D615-4E5A-9542-82CBC12AC1E4}" srcId="{F1D46E3F-43BE-4815-B4B2-12F7282E5B57}" destId="{DAB7D16B-A176-4F49-8D4A-5D2A45FE1215}" srcOrd="0" destOrd="0" parTransId="{CE679E73-5DC8-4C15-BCCB-CE41AAD3DF76}" sibTransId="{A1A881DA-CF4C-44A5-98AF-37DEA40547A9}"/>
    <dgm:cxn modelId="{12A1951A-61EF-4382-B8D3-383F1BE5D2B0}" type="presOf" srcId="{F1D46E3F-43BE-4815-B4B2-12F7282E5B57}" destId="{60DBA34C-0DAD-4566-BBA4-9F0F25CAA1D0}" srcOrd="0" destOrd="0" presId="urn:microsoft.com/office/officeart/2005/8/layout/hierarchy1"/>
    <dgm:cxn modelId="{61616F40-EFFE-4810-AA7D-B291C8F8BEAF}" type="presOf" srcId="{F92A001C-3FDD-4E60-AA7F-453849282424}" destId="{F6BE47EB-7D71-4032-AAC2-24798EC5E527}" srcOrd="0" destOrd="0" presId="urn:microsoft.com/office/officeart/2005/8/layout/hierarchy1"/>
    <dgm:cxn modelId="{38120470-A187-429A-AED3-8068956DD3E5}" type="presOf" srcId="{DAB7D16B-A176-4F49-8D4A-5D2A45FE1215}" destId="{A7216438-9E9E-410E-A08C-685E44F91EF1}" srcOrd="0" destOrd="0" presId="urn:microsoft.com/office/officeart/2005/8/layout/hierarchy1"/>
    <dgm:cxn modelId="{6CB5F458-4A22-43B2-A32E-89627BD5B190}" srcId="{F1D46E3F-43BE-4815-B4B2-12F7282E5B57}" destId="{F92A001C-3FDD-4E60-AA7F-453849282424}" srcOrd="1" destOrd="0" parTransId="{5A5BC6F4-66B1-44D4-8234-F52369277DC8}" sibTransId="{6E1EBEF2-E62E-420D-BAB1-067383718319}"/>
    <dgm:cxn modelId="{CFACFDAC-5A9C-46A7-B6EA-DCDF035CA7DB}" type="presParOf" srcId="{60DBA34C-0DAD-4566-BBA4-9F0F25CAA1D0}" destId="{1AC8F8B1-1BAC-48B5-89D9-4AAC037D19DA}" srcOrd="0" destOrd="0" presId="urn:microsoft.com/office/officeart/2005/8/layout/hierarchy1"/>
    <dgm:cxn modelId="{3A62629F-24CA-4F1F-8F28-A33EAB038899}" type="presParOf" srcId="{1AC8F8B1-1BAC-48B5-89D9-4AAC037D19DA}" destId="{AB284979-B537-4199-A1F3-E5ABE6C041B2}" srcOrd="0" destOrd="0" presId="urn:microsoft.com/office/officeart/2005/8/layout/hierarchy1"/>
    <dgm:cxn modelId="{D6B9A556-7B54-4155-B9C3-A880023F2B5E}" type="presParOf" srcId="{AB284979-B537-4199-A1F3-E5ABE6C041B2}" destId="{5604E626-329D-4C73-A5B9-46C255B7A4F2}" srcOrd="0" destOrd="0" presId="urn:microsoft.com/office/officeart/2005/8/layout/hierarchy1"/>
    <dgm:cxn modelId="{8600B86E-9D1C-40A2-8F23-395597B04308}" type="presParOf" srcId="{AB284979-B537-4199-A1F3-E5ABE6C041B2}" destId="{A7216438-9E9E-410E-A08C-685E44F91EF1}" srcOrd="1" destOrd="0" presId="urn:microsoft.com/office/officeart/2005/8/layout/hierarchy1"/>
    <dgm:cxn modelId="{F28BC03E-AD29-413D-8E65-C3E9F12BE291}" type="presParOf" srcId="{1AC8F8B1-1BAC-48B5-89D9-4AAC037D19DA}" destId="{E967F59F-5BE8-4FC8-8CC4-3EF22DA6FD24}" srcOrd="1" destOrd="0" presId="urn:microsoft.com/office/officeart/2005/8/layout/hierarchy1"/>
    <dgm:cxn modelId="{D12EDB03-47E3-4BF4-BEA5-2E859FD86435}" type="presParOf" srcId="{60DBA34C-0DAD-4566-BBA4-9F0F25CAA1D0}" destId="{D8C7D2EC-7A24-47AA-8B71-E537F089FFE5}" srcOrd="1" destOrd="0" presId="urn:microsoft.com/office/officeart/2005/8/layout/hierarchy1"/>
    <dgm:cxn modelId="{0271F1E7-922A-4FE2-A229-788E4A04FDFD}" type="presParOf" srcId="{D8C7D2EC-7A24-47AA-8B71-E537F089FFE5}" destId="{E244D36C-53D9-4DD4-BEDA-5E36F447CC69}" srcOrd="0" destOrd="0" presId="urn:microsoft.com/office/officeart/2005/8/layout/hierarchy1"/>
    <dgm:cxn modelId="{3104CEAE-588E-498A-A21A-DB22E672D2E9}" type="presParOf" srcId="{E244D36C-53D9-4DD4-BEDA-5E36F447CC69}" destId="{D6180151-6306-40AA-9AFC-4B6933A95143}" srcOrd="0" destOrd="0" presId="urn:microsoft.com/office/officeart/2005/8/layout/hierarchy1"/>
    <dgm:cxn modelId="{73EDF20B-3818-4A91-B32B-5FC3ED84BBA6}" type="presParOf" srcId="{E244D36C-53D9-4DD4-BEDA-5E36F447CC69}" destId="{F6BE47EB-7D71-4032-AAC2-24798EC5E527}" srcOrd="1" destOrd="0" presId="urn:microsoft.com/office/officeart/2005/8/layout/hierarchy1"/>
    <dgm:cxn modelId="{29361480-A329-4B47-9394-964CC31CFFCF}" type="presParOf" srcId="{D8C7D2EC-7A24-47AA-8B71-E537F089FFE5}" destId="{526E8C87-56D0-4543-AA92-BDC80E6BF2E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BD399C-E17B-4F97-969F-97A074C5D2B4}"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6A94853D-4DD2-4980-A637-93E0E2F5DAD4}">
      <dgm:prSet/>
      <dgm:spPr/>
      <dgm:t>
        <a:bodyPr/>
        <a:lstStyle/>
        <a:p>
          <a:r>
            <a:rPr lang="en-GB" dirty="0"/>
            <a:t>For  the UK  the focus  has to be  on </a:t>
          </a:r>
          <a:r>
            <a:rPr lang="en-GB" b="1" dirty="0">
              <a:solidFill>
                <a:srgbClr val="FF0000"/>
              </a:solidFill>
            </a:rPr>
            <a:t>behaviour  change- </a:t>
          </a:r>
          <a:r>
            <a:rPr lang="en-GB" dirty="0"/>
            <a:t>to develop strategies  to target  </a:t>
          </a:r>
          <a:r>
            <a:rPr lang="en-GB" dirty="0">
              <a:solidFill>
                <a:srgbClr val="FF0000"/>
              </a:solidFill>
            </a:rPr>
            <a:t>reducing inappropriate  disposal </a:t>
          </a:r>
          <a:r>
            <a:rPr lang="en-GB" dirty="0"/>
            <a:t>of  </a:t>
          </a:r>
          <a:r>
            <a:rPr lang="en-GB" u="sng" dirty="0">
              <a:solidFill>
                <a:srgbClr val="FF0000"/>
              </a:solidFill>
            </a:rPr>
            <a:t>non flushable  wipes </a:t>
          </a:r>
          <a:r>
            <a:rPr lang="en-GB" dirty="0"/>
            <a:t>.</a:t>
          </a:r>
          <a:endParaRPr lang="en-US" dirty="0"/>
        </a:p>
      </dgm:t>
    </dgm:pt>
    <dgm:pt modelId="{53DB1063-ADF9-486E-97EA-A5562D6BD0EB}" type="parTrans" cxnId="{E14F741B-D494-4AFB-B37A-04874BCA88D9}">
      <dgm:prSet/>
      <dgm:spPr/>
      <dgm:t>
        <a:bodyPr/>
        <a:lstStyle/>
        <a:p>
          <a:endParaRPr lang="en-US"/>
        </a:p>
      </dgm:t>
    </dgm:pt>
    <dgm:pt modelId="{1EF5EAFB-99D8-4B0A-9BAC-025CC6C3DC44}" type="sibTrans" cxnId="{E14F741B-D494-4AFB-B37A-04874BCA88D9}">
      <dgm:prSet/>
      <dgm:spPr/>
      <dgm:t>
        <a:bodyPr/>
        <a:lstStyle/>
        <a:p>
          <a:endParaRPr lang="en-US"/>
        </a:p>
      </dgm:t>
    </dgm:pt>
    <dgm:pt modelId="{79B441ED-ADC3-49E5-A2D5-2FA22EBB8FE5}">
      <dgm:prSet/>
      <dgm:spPr/>
      <dgm:t>
        <a:bodyPr/>
        <a:lstStyle/>
        <a:p>
          <a:r>
            <a:rPr lang="en-GB" dirty="0"/>
            <a:t>Requires multi stakeholder/ multidisciplinary team.- with  a</a:t>
          </a:r>
          <a:r>
            <a:rPr lang="en-GB" dirty="0">
              <a:solidFill>
                <a:srgbClr val="FF0000"/>
              </a:solidFill>
            </a:rPr>
            <a:t> facilitator</a:t>
          </a:r>
          <a:r>
            <a:rPr lang="en-GB" dirty="0"/>
            <a:t>. The “</a:t>
          </a:r>
          <a:r>
            <a:rPr lang="en-GB" i="1" dirty="0"/>
            <a:t>them</a:t>
          </a:r>
          <a:r>
            <a:rPr lang="en-GB" dirty="0"/>
            <a:t>”  and the “</a:t>
          </a:r>
          <a:r>
            <a:rPr lang="en-GB" i="1" dirty="0"/>
            <a:t>us</a:t>
          </a:r>
          <a:r>
            <a:rPr lang="en-GB" dirty="0"/>
            <a:t>” needs to become the  “we”.</a:t>
          </a:r>
          <a:endParaRPr lang="en-US" dirty="0"/>
        </a:p>
      </dgm:t>
    </dgm:pt>
    <dgm:pt modelId="{D482FB82-1DBB-4B69-B26F-DF3E01160460}" type="parTrans" cxnId="{9696A885-7261-47FA-B2EB-E58D4A1FA9B5}">
      <dgm:prSet/>
      <dgm:spPr/>
      <dgm:t>
        <a:bodyPr/>
        <a:lstStyle/>
        <a:p>
          <a:endParaRPr lang="en-US"/>
        </a:p>
      </dgm:t>
    </dgm:pt>
    <dgm:pt modelId="{D8D35270-A8D1-4130-BCA9-F6898E8CC56E}" type="sibTrans" cxnId="{9696A885-7261-47FA-B2EB-E58D4A1FA9B5}">
      <dgm:prSet/>
      <dgm:spPr/>
      <dgm:t>
        <a:bodyPr/>
        <a:lstStyle/>
        <a:p>
          <a:endParaRPr lang="en-US"/>
        </a:p>
      </dgm:t>
    </dgm:pt>
    <dgm:pt modelId="{C1C745A6-11E1-4886-B32B-82EE1E239896}">
      <dgm:prSet/>
      <dgm:spPr>
        <a:solidFill>
          <a:srgbClr val="002060"/>
        </a:solidFill>
      </dgm:spPr>
      <dgm:t>
        <a:bodyPr/>
        <a:lstStyle/>
        <a:p>
          <a:r>
            <a:rPr lang="en-GB" dirty="0"/>
            <a:t>Within the UK probably  moves to  apply legally prescribed  DNF labels to packs of wipes. I see this coming.</a:t>
          </a:r>
        </a:p>
      </dgm:t>
    </dgm:pt>
    <dgm:pt modelId="{D16F8F46-1CC8-487F-9E23-CD40DAE376B8}" type="parTrans" cxnId="{BB099280-6F9F-480E-8A8D-BCC8C14469BF}">
      <dgm:prSet/>
      <dgm:spPr/>
      <dgm:t>
        <a:bodyPr/>
        <a:lstStyle/>
        <a:p>
          <a:endParaRPr lang="en-GB"/>
        </a:p>
      </dgm:t>
    </dgm:pt>
    <dgm:pt modelId="{DC9B146E-78EA-4498-8C4F-18EEACCCAAD6}" type="sibTrans" cxnId="{BB099280-6F9F-480E-8A8D-BCC8C14469BF}">
      <dgm:prSet/>
      <dgm:spPr/>
      <dgm:t>
        <a:bodyPr/>
        <a:lstStyle/>
        <a:p>
          <a:endParaRPr lang="en-GB"/>
        </a:p>
      </dgm:t>
    </dgm:pt>
    <dgm:pt modelId="{B9044A03-F00C-4B8F-8B71-6F0D982030F7}">
      <dgm:prSet/>
      <dgm:spPr/>
      <dgm:t>
        <a:bodyPr/>
        <a:lstStyle/>
        <a:p>
          <a:r>
            <a:rPr lang="en-GB" dirty="0">
              <a:solidFill>
                <a:srgbClr val="FF0000"/>
              </a:solidFill>
            </a:rPr>
            <a:t>WHY: </a:t>
          </a:r>
          <a:r>
            <a:rPr lang="en-GB" dirty="0"/>
            <a:t>From factory gate to high volume retail shelf is  probably  6-8 weeks. We have  been “plastic free” for  some considerable time now. Have blockages gone away?</a:t>
          </a:r>
          <a:endParaRPr lang="en-US" dirty="0"/>
        </a:p>
      </dgm:t>
    </dgm:pt>
    <dgm:pt modelId="{44D1EF3E-6E16-4EB1-BEBF-A3E0E78617E8}" type="sibTrans" cxnId="{C0580A55-9244-4BF6-9259-78F581BA2C9F}">
      <dgm:prSet/>
      <dgm:spPr/>
      <dgm:t>
        <a:bodyPr/>
        <a:lstStyle/>
        <a:p>
          <a:endParaRPr lang="en-US"/>
        </a:p>
      </dgm:t>
    </dgm:pt>
    <dgm:pt modelId="{28E3C122-8A0B-41B6-AE71-F4967F6B6104}" type="parTrans" cxnId="{C0580A55-9244-4BF6-9259-78F581BA2C9F}">
      <dgm:prSet/>
      <dgm:spPr/>
      <dgm:t>
        <a:bodyPr/>
        <a:lstStyle/>
        <a:p>
          <a:endParaRPr lang="en-US"/>
        </a:p>
      </dgm:t>
    </dgm:pt>
    <dgm:pt modelId="{5A42E6BD-5B0B-42AA-AD6D-D8D74F8F1910}" type="pres">
      <dgm:prSet presAssocID="{4ABD399C-E17B-4F97-969F-97A074C5D2B4}" presName="linear" presStyleCnt="0">
        <dgm:presLayoutVars>
          <dgm:animLvl val="lvl"/>
          <dgm:resizeHandles val="exact"/>
        </dgm:presLayoutVars>
      </dgm:prSet>
      <dgm:spPr/>
    </dgm:pt>
    <dgm:pt modelId="{FFB08880-E56C-4826-854C-575DEBBFB80C}" type="pres">
      <dgm:prSet presAssocID="{6A94853D-4DD2-4980-A637-93E0E2F5DAD4}" presName="parentText" presStyleLbl="node1" presStyleIdx="0" presStyleCnt="4">
        <dgm:presLayoutVars>
          <dgm:chMax val="0"/>
          <dgm:bulletEnabled val="1"/>
        </dgm:presLayoutVars>
      </dgm:prSet>
      <dgm:spPr/>
    </dgm:pt>
    <dgm:pt modelId="{3073F74A-D47F-4090-B55D-421FF42B113B}" type="pres">
      <dgm:prSet presAssocID="{1EF5EAFB-99D8-4B0A-9BAC-025CC6C3DC44}" presName="spacer" presStyleCnt="0"/>
      <dgm:spPr/>
    </dgm:pt>
    <dgm:pt modelId="{F250AAD1-A854-4043-9B1E-B9E808FDF291}" type="pres">
      <dgm:prSet presAssocID="{79B441ED-ADC3-49E5-A2D5-2FA22EBB8FE5}" presName="parentText" presStyleLbl="node1" presStyleIdx="1" presStyleCnt="4">
        <dgm:presLayoutVars>
          <dgm:chMax val="0"/>
          <dgm:bulletEnabled val="1"/>
        </dgm:presLayoutVars>
      </dgm:prSet>
      <dgm:spPr/>
    </dgm:pt>
    <dgm:pt modelId="{CAD8DCFB-9AD9-40DD-87B3-8967A841D627}" type="pres">
      <dgm:prSet presAssocID="{D8D35270-A8D1-4130-BCA9-F6898E8CC56E}" presName="spacer" presStyleCnt="0"/>
      <dgm:spPr/>
    </dgm:pt>
    <dgm:pt modelId="{DA4C905D-6999-4B40-B4FC-E14C8C9FFF61}" type="pres">
      <dgm:prSet presAssocID="{B9044A03-F00C-4B8F-8B71-6F0D982030F7}" presName="parentText" presStyleLbl="node1" presStyleIdx="2" presStyleCnt="4">
        <dgm:presLayoutVars>
          <dgm:chMax val="0"/>
          <dgm:bulletEnabled val="1"/>
        </dgm:presLayoutVars>
      </dgm:prSet>
      <dgm:spPr/>
    </dgm:pt>
    <dgm:pt modelId="{612D8AB3-6EE6-4BDB-ACCE-2ED0FB6151D3}" type="pres">
      <dgm:prSet presAssocID="{44D1EF3E-6E16-4EB1-BEBF-A3E0E78617E8}" presName="spacer" presStyleCnt="0"/>
      <dgm:spPr/>
    </dgm:pt>
    <dgm:pt modelId="{B9A6D7AD-9ECF-4AB7-B7F1-CC792C639411}" type="pres">
      <dgm:prSet presAssocID="{C1C745A6-11E1-4886-B32B-82EE1E239896}" presName="parentText" presStyleLbl="node1" presStyleIdx="3" presStyleCnt="4" custLinFactNeighborX="-6348" custLinFactNeighborY="32799">
        <dgm:presLayoutVars>
          <dgm:chMax val="0"/>
          <dgm:bulletEnabled val="1"/>
        </dgm:presLayoutVars>
      </dgm:prSet>
      <dgm:spPr/>
    </dgm:pt>
  </dgm:ptLst>
  <dgm:cxnLst>
    <dgm:cxn modelId="{E14F741B-D494-4AFB-B37A-04874BCA88D9}" srcId="{4ABD399C-E17B-4F97-969F-97A074C5D2B4}" destId="{6A94853D-4DD2-4980-A637-93E0E2F5DAD4}" srcOrd="0" destOrd="0" parTransId="{53DB1063-ADF9-486E-97EA-A5562D6BD0EB}" sibTransId="{1EF5EAFB-99D8-4B0A-9BAC-025CC6C3DC44}"/>
    <dgm:cxn modelId="{C0580A55-9244-4BF6-9259-78F581BA2C9F}" srcId="{4ABD399C-E17B-4F97-969F-97A074C5D2B4}" destId="{B9044A03-F00C-4B8F-8B71-6F0D982030F7}" srcOrd="2" destOrd="0" parTransId="{28E3C122-8A0B-41B6-AE71-F4967F6B6104}" sibTransId="{44D1EF3E-6E16-4EB1-BEBF-A3E0E78617E8}"/>
    <dgm:cxn modelId="{BB099280-6F9F-480E-8A8D-BCC8C14469BF}" srcId="{4ABD399C-E17B-4F97-969F-97A074C5D2B4}" destId="{C1C745A6-11E1-4886-B32B-82EE1E239896}" srcOrd="3" destOrd="0" parTransId="{D16F8F46-1CC8-487F-9E23-CD40DAE376B8}" sibTransId="{DC9B146E-78EA-4498-8C4F-18EEACCCAAD6}"/>
    <dgm:cxn modelId="{D931C080-CD9C-45CE-A9F9-33A388296AB1}" type="presOf" srcId="{6A94853D-4DD2-4980-A637-93E0E2F5DAD4}" destId="{FFB08880-E56C-4826-854C-575DEBBFB80C}" srcOrd="0" destOrd="0" presId="urn:microsoft.com/office/officeart/2005/8/layout/vList2"/>
    <dgm:cxn modelId="{9696A885-7261-47FA-B2EB-E58D4A1FA9B5}" srcId="{4ABD399C-E17B-4F97-969F-97A074C5D2B4}" destId="{79B441ED-ADC3-49E5-A2D5-2FA22EBB8FE5}" srcOrd="1" destOrd="0" parTransId="{D482FB82-1DBB-4B69-B26F-DF3E01160460}" sibTransId="{D8D35270-A8D1-4130-BCA9-F6898E8CC56E}"/>
    <dgm:cxn modelId="{81E86B91-5549-4999-AC2A-DBC6B3508DA5}" type="presOf" srcId="{B9044A03-F00C-4B8F-8B71-6F0D982030F7}" destId="{DA4C905D-6999-4B40-B4FC-E14C8C9FFF61}" srcOrd="0" destOrd="0" presId="urn:microsoft.com/office/officeart/2005/8/layout/vList2"/>
    <dgm:cxn modelId="{9D590CB2-546A-412A-924F-9779B6A289F7}" type="presOf" srcId="{4ABD399C-E17B-4F97-969F-97A074C5D2B4}" destId="{5A42E6BD-5B0B-42AA-AD6D-D8D74F8F1910}" srcOrd="0" destOrd="0" presId="urn:microsoft.com/office/officeart/2005/8/layout/vList2"/>
    <dgm:cxn modelId="{116446B8-5BD2-4431-AF8C-E54109A157C4}" type="presOf" srcId="{79B441ED-ADC3-49E5-A2D5-2FA22EBB8FE5}" destId="{F250AAD1-A854-4043-9B1E-B9E808FDF291}" srcOrd="0" destOrd="0" presId="urn:microsoft.com/office/officeart/2005/8/layout/vList2"/>
    <dgm:cxn modelId="{D62BECED-3E7B-4994-A645-997DBBD9ACEC}" type="presOf" srcId="{C1C745A6-11E1-4886-B32B-82EE1E239896}" destId="{B9A6D7AD-9ECF-4AB7-B7F1-CC792C639411}" srcOrd="0" destOrd="0" presId="urn:microsoft.com/office/officeart/2005/8/layout/vList2"/>
    <dgm:cxn modelId="{59A8699B-5BE0-42A5-8F94-A1215DCC4069}" type="presParOf" srcId="{5A42E6BD-5B0B-42AA-AD6D-D8D74F8F1910}" destId="{FFB08880-E56C-4826-854C-575DEBBFB80C}" srcOrd="0" destOrd="0" presId="urn:microsoft.com/office/officeart/2005/8/layout/vList2"/>
    <dgm:cxn modelId="{B63883F2-426C-4537-8DAE-1E2B1EFDE0CF}" type="presParOf" srcId="{5A42E6BD-5B0B-42AA-AD6D-D8D74F8F1910}" destId="{3073F74A-D47F-4090-B55D-421FF42B113B}" srcOrd="1" destOrd="0" presId="urn:microsoft.com/office/officeart/2005/8/layout/vList2"/>
    <dgm:cxn modelId="{203ED1B2-0F03-4C47-9868-3BDAFE2361A5}" type="presParOf" srcId="{5A42E6BD-5B0B-42AA-AD6D-D8D74F8F1910}" destId="{F250AAD1-A854-4043-9B1E-B9E808FDF291}" srcOrd="2" destOrd="0" presId="urn:microsoft.com/office/officeart/2005/8/layout/vList2"/>
    <dgm:cxn modelId="{59021864-CB04-475B-B32D-F0E5974A8B20}" type="presParOf" srcId="{5A42E6BD-5B0B-42AA-AD6D-D8D74F8F1910}" destId="{CAD8DCFB-9AD9-40DD-87B3-8967A841D627}" srcOrd="3" destOrd="0" presId="urn:microsoft.com/office/officeart/2005/8/layout/vList2"/>
    <dgm:cxn modelId="{48A75AF7-68A7-44F2-8A8F-2CD5BC88EB72}" type="presParOf" srcId="{5A42E6BD-5B0B-42AA-AD6D-D8D74F8F1910}" destId="{DA4C905D-6999-4B40-B4FC-E14C8C9FFF61}" srcOrd="4" destOrd="0" presId="urn:microsoft.com/office/officeart/2005/8/layout/vList2"/>
    <dgm:cxn modelId="{28F3B6AF-C52F-4D16-8759-A3E9BC8B1D4B}" type="presParOf" srcId="{5A42E6BD-5B0B-42AA-AD6D-D8D74F8F1910}" destId="{612D8AB3-6EE6-4BDB-ACCE-2ED0FB6151D3}" srcOrd="5" destOrd="0" presId="urn:microsoft.com/office/officeart/2005/8/layout/vList2"/>
    <dgm:cxn modelId="{7D55B954-B475-4044-BFDC-CFC6CCA5F919}" type="presParOf" srcId="{5A42E6BD-5B0B-42AA-AD6D-D8D74F8F1910}" destId="{B9A6D7AD-9ECF-4AB7-B7F1-CC792C63941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46BE6B-F063-487C-A875-B59226D0D71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73AB205-752C-49C6-96D6-8C2C986C97FD}">
      <dgm:prSet/>
      <dgm:spPr/>
      <dgm:t>
        <a:bodyPr/>
        <a:lstStyle/>
        <a:p>
          <a:r>
            <a:rPr lang="en-GB" dirty="0"/>
            <a:t>1. </a:t>
          </a:r>
          <a:r>
            <a:rPr lang="en-GB" dirty="0">
              <a:solidFill>
                <a:srgbClr val="FF0000"/>
              </a:solidFill>
            </a:rPr>
            <a:t>UK</a:t>
          </a:r>
          <a:r>
            <a:rPr lang="en-GB" dirty="0"/>
            <a:t> Water companies pollution incidents</a:t>
          </a:r>
          <a:endParaRPr lang="en-US" dirty="0"/>
        </a:p>
      </dgm:t>
    </dgm:pt>
    <dgm:pt modelId="{312DB233-E9BD-4D01-8793-2CAD39DD7A9C}" type="parTrans" cxnId="{0D539EA5-0080-4095-8F04-689DFC10EDC8}">
      <dgm:prSet/>
      <dgm:spPr/>
      <dgm:t>
        <a:bodyPr/>
        <a:lstStyle/>
        <a:p>
          <a:endParaRPr lang="en-US"/>
        </a:p>
      </dgm:t>
    </dgm:pt>
    <dgm:pt modelId="{2FFD0336-4CA4-4339-BF6E-D4141934E55D}" type="sibTrans" cxnId="{0D539EA5-0080-4095-8F04-689DFC10EDC8}">
      <dgm:prSet/>
      <dgm:spPr/>
      <dgm:t>
        <a:bodyPr/>
        <a:lstStyle/>
        <a:p>
          <a:endParaRPr lang="en-US"/>
        </a:p>
      </dgm:t>
    </dgm:pt>
    <dgm:pt modelId="{33D5F383-85FB-41BD-AC23-95915AFDF120}">
      <dgm:prSet/>
      <dgm:spPr/>
      <dgm:t>
        <a:bodyPr/>
        <a:lstStyle/>
        <a:p>
          <a:r>
            <a:rPr lang="en-GB" dirty="0"/>
            <a:t>2. Water </a:t>
          </a:r>
          <a:r>
            <a:rPr lang="en-GB" dirty="0">
              <a:solidFill>
                <a:srgbClr val="FF0000"/>
              </a:solidFill>
            </a:rPr>
            <a:t>UK</a:t>
          </a:r>
          <a:r>
            <a:rPr lang="en-GB" dirty="0"/>
            <a:t> /Wet wipes</a:t>
          </a:r>
          <a:endParaRPr lang="en-US" dirty="0"/>
        </a:p>
      </dgm:t>
    </dgm:pt>
    <dgm:pt modelId="{DFE89493-29F8-4B57-9540-4ACFF2C1CDAE}" type="parTrans" cxnId="{EA2C734E-B096-4A77-A87C-AA8C8D0D60D2}">
      <dgm:prSet/>
      <dgm:spPr/>
      <dgm:t>
        <a:bodyPr/>
        <a:lstStyle/>
        <a:p>
          <a:endParaRPr lang="en-US"/>
        </a:p>
      </dgm:t>
    </dgm:pt>
    <dgm:pt modelId="{6403AD8B-04CD-4517-8A81-91365326FDC4}" type="sibTrans" cxnId="{EA2C734E-B096-4A77-A87C-AA8C8D0D60D2}">
      <dgm:prSet/>
      <dgm:spPr/>
      <dgm:t>
        <a:bodyPr/>
        <a:lstStyle/>
        <a:p>
          <a:endParaRPr lang="en-US"/>
        </a:p>
      </dgm:t>
    </dgm:pt>
    <dgm:pt modelId="{DC90E886-689B-419A-9ACF-D221C701D3FC}">
      <dgm:prSet/>
      <dgm:spPr/>
      <dgm:t>
        <a:bodyPr/>
        <a:lstStyle/>
        <a:p>
          <a:r>
            <a:rPr lang="en-GB"/>
            <a:t>3. Wet wipes Environmental concerns</a:t>
          </a:r>
          <a:endParaRPr lang="en-US"/>
        </a:p>
      </dgm:t>
    </dgm:pt>
    <dgm:pt modelId="{DA717CF9-8320-4195-9A5B-C01556478CA7}" type="parTrans" cxnId="{3023CBBA-AFDF-44B6-9F1E-0BF9F2D94422}">
      <dgm:prSet/>
      <dgm:spPr/>
      <dgm:t>
        <a:bodyPr/>
        <a:lstStyle/>
        <a:p>
          <a:endParaRPr lang="en-US"/>
        </a:p>
      </dgm:t>
    </dgm:pt>
    <dgm:pt modelId="{FE24116D-B95B-43B0-95EF-DAA60437BFFB}" type="sibTrans" cxnId="{3023CBBA-AFDF-44B6-9F1E-0BF9F2D94422}">
      <dgm:prSet/>
      <dgm:spPr/>
      <dgm:t>
        <a:bodyPr/>
        <a:lstStyle/>
        <a:p>
          <a:endParaRPr lang="en-US"/>
        </a:p>
      </dgm:t>
    </dgm:pt>
    <dgm:pt modelId="{B8875A4A-4803-477B-B873-793F3BA08684}">
      <dgm:prSet/>
      <dgm:spPr/>
      <dgm:t>
        <a:bodyPr/>
        <a:lstStyle/>
        <a:p>
          <a:r>
            <a:rPr lang="en-GB"/>
            <a:t>4. Flushing wet wipes.</a:t>
          </a:r>
          <a:endParaRPr lang="en-US"/>
        </a:p>
      </dgm:t>
    </dgm:pt>
    <dgm:pt modelId="{6D0C533E-4CAB-4F2D-8DF7-5E9DF09B6DA2}" type="parTrans" cxnId="{C0D85E19-BED9-4D34-B77D-DB6DE649DCC2}">
      <dgm:prSet/>
      <dgm:spPr/>
      <dgm:t>
        <a:bodyPr/>
        <a:lstStyle/>
        <a:p>
          <a:endParaRPr lang="en-US"/>
        </a:p>
      </dgm:t>
    </dgm:pt>
    <dgm:pt modelId="{99E49178-A80B-4B51-8AE7-FD20E59B7CB0}" type="sibTrans" cxnId="{C0D85E19-BED9-4D34-B77D-DB6DE649DCC2}">
      <dgm:prSet/>
      <dgm:spPr/>
      <dgm:t>
        <a:bodyPr/>
        <a:lstStyle/>
        <a:p>
          <a:endParaRPr lang="en-US"/>
        </a:p>
      </dgm:t>
    </dgm:pt>
    <dgm:pt modelId="{2A952E65-8E7C-4AD1-899F-D49AE3CA0559}" type="pres">
      <dgm:prSet presAssocID="{1946BE6B-F063-487C-A875-B59226D0D710}" presName="vert0" presStyleCnt="0">
        <dgm:presLayoutVars>
          <dgm:dir/>
          <dgm:animOne val="branch"/>
          <dgm:animLvl val="lvl"/>
        </dgm:presLayoutVars>
      </dgm:prSet>
      <dgm:spPr/>
    </dgm:pt>
    <dgm:pt modelId="{58F8B38A-3B19-451A-8845-AC9309FD8380}" type="pres">
      <dgm:prSet presAssocID="{E73AB205-752C-49C6-96D6-8C2C986C97FD}" presName="thickLine" presStyleLbl="alignNode1" presStyleIdx="0" presStyleCnt="4"/>
      <dgm:spPr/>
    </dgm:pt>
    <dgm:pt modelId="{158C8F28-1729-48D1-9469-41D9CC7C482A}" type="pres">
      <dgm:prSet presAssocID="{E73AB205-752C-49C6-96D6-8C2C986C97FD}" presName="horz1" presStyleCnt="0"/>
      <dgm:spPr/>
    </dgm:pt>
    <dgm:pt modelId="{B097C998-C4CA-4B5D-9124-994E2EF46820}" type="pres">
      <dgm:prSet presAssocID="{E73AB205-752C-49C6-96D6-8C2C986C97FD}" presName="tx1" presStyleLbl="revTx" presStyleIdx="0" presStyleCnt="4"/>
      <dgm:spPr/>
    </dgm:pt>
    <dgm:pt modelId="{434F2BDD-2003-45DD-B661-BEDC2E4CB79E}" type="pres">
      <dgm:prSet presAssocID="{E73AB205-752C-49C6-96D6-8C2C986C97FD}" presName="vert1" presStyleCnt="0"/>
      <dgm:spPr/>
    </dgm:pt>
    <dgm:pt modelId="{2C1D4630-98D8-4017-B201-E60E74CF2FDD}" type="pres">
      <dgm:prSet presAssocID="{33D5F383-85FB-41BD-AC23-95915AFDF120}" presName="thickLine" presStyleLbl="alignNode1" presStyleIdx="1" presStyleCnt="4"/>
      <dgm:spPr/>
    </dgm:pt>
    <dgm:pt modelId="{5F45A09A-2E65-4D25-AE76-9BC1681CAEB2}" type="pres">
      <dgm:prSet presAssocID="{33D5F383-85FB-41BD-AC23-95915AFDF120}" presName="horz1" presStyleCnt="0"/>
      <dgm:spPr/>
    </dgm:pt>
    <dgm:pt modelId="{52D16B0E-A740-45E9-A80E-D50A6A39682B}" type="pres">
      <dgm:prSet presAssocID="{33D5F383-85FB-41BD-AC23-95915AFDF120}" presName="tx1" presStyleLbl="revTx" presStyleIdx="1" presStyleCnt="4"/>
      <dgm:spPr/>
    </dgm:pt>
    <dgm:pt modelId="{55DBD9C1-0618-4C39-AB3F-87EC36FBE7AD}" type="pres">
      <dgm:prSet presAssocID="{33D5F383-85FB-41BD-AC23-95915AFDF120}" presName="vert1" presStyleCnt="0"/>
      <dgm:spPr/>
    </dgm:pt>
    <dgm:pt modelId="{8C5C6A17-621A-4F6A-8FF4-7608477DC2A4}" type="pres">
      <dgm:prSet presAssocID="{DC90E886-689B-419A-9ACF-D221C701D3FC}" presName="thickLine" presStyleLbl="alignNode1" presStyleIdx="2" presStyleCnt="4"/>
      <dgm:spPr/>
    </dgm:pt>
    <dgm:pt modelId="{C1CBE736-6922-4BAB-8C67-3CE13561385D}" type="pres">
      <dgm:prSet presAssocID="{DC90E886-689B-419A-9ACF-D221C701D3FC}" presName="horz1" presStyleCnt="0"/>
      <dgm:spPr/>
    </dgm:pt>
    <dgm:pt modelId="{E8A5A2FD-5EFF-4A18-AD2C-B896E5418C4C}" type="pres">
      <dgm:prSet presAssocID="{DC90E886-689B-419A-9ACF-D221C701D3FC}" presName="tx1" presStyleLbl="revTx" presStyleIdx="2" presStyleCnt="4"/>
      <dgm:spPr/>
    </dgm:pt>
    <dgm:pt modelId="{6D39D331-A169-469A-B3BA-79153F0D2B58}" type="pres">
      <dgm:prSet presAssocID="{DC90E886-689B-419A-9ACF-D221C701D3FC}" presName="vert1" presStyleCnt="0"/>
      <dgm:spPr/>
    </dgm:pt>
    <dgm:pt modelId="{75D6AE59-BAFF-4454-9F1B-1D4AF0EA6C72}" type="pres">
      <dgm:prSet presAssocID="{B8875A4A-4803-477B-B873-793F3BA08684}" presName="thickLine" presStyleLbl="alignNode1" presStyleIdx="3" presStyleCnt="4"/>
      <dgm:spPr/>
    </dgm:pt>
    <dgm:pt modelId="{1732B192-64A9-43F1-97E5-1AA62B8BC69B}" type="pres">
      <dgm:prSet presAssocID="{B8875A4A-4803-477B-B873-793F3BA08684}" presName="horz1" presStyleCnt="0"/>
      <dgm:spPr/>
    </dgm:pt>
    <dgm:pt modelId="{F92232F0-7AD9-41AA-89B8-C2C580FD5786}" type="pres">
      <dgm:prSet presAssocID="{B8875A4A-4803-477B-B873-793F3BA08684}" presName="tx1" presStyleLbl="revTx" presStyleIdx="3" presStyleCnt="4"/>
      <dgm:spPr/>
    </dgm:pt>
    <dgm:pt modelId="{44AC393C-9192-4D5B-A397-60D5984C1760}" type="pres">
      <dgm:prSet presAssocID="{B8875A4A-4803-477B-B873-793F3BA08684}" presName="vert1" presStyleCnt="0"/>
      <dgm:spPr/>
    </dgm:pt>
  </dgm:ptLst>
  <dgm:cxnLst>
    <dgm:cxn modelId="{C0D85E19-BED9-4D34-B77D-DB6DE649DCC2}" srcId="{1946BE6B-F063-487C-A875-B59226D0D710}" destId="{B8875A4A-4803-477B-B873-793F3BA08684}" srcOrd="3" destOrd="0" parTransId="{6D0C533E-4CAB-4F2D-8DF7-5E9DF09B6DA2}" sibTransId="{99E49178-A80B-4B51-8AE7-FD20E59B7CB0}"/>
    <dgm:cxn modelId="{85B4985F-EB9C-423C-807A-B02D1B60C292}" type="presOf" srcId="{B8875A4A-4803-477B-B873-793F3BA08684}" destId="{F92232F0-7AD9-41AA-89B8-C2C580FD5786}" srcOrd="0" destOrd="0" presId="urn:microsoft.com/office/officeart/2008/layout/LinedList"/>
    <dgm:cxn modelId="{EA2C734E-B096-4A77-A87C-AA8C8D0D60D2}" srcId="{1946BE6B-F063-487C-A875-B59226D0D710}" destId="{33D5F383-85FB-41BD-AC23-95915AFDF120}" srcOrd="1" destOrd="0" parTransId="{DFE89493-29F8-4B57-9540-4ACFF2C1CDAE}" sibTransId="{6403AD8B-04CD-4517-8A81-91365326FDC4}"/>
    <dgm:cxn modelId="{847B818B-0FDE-404F-B937-B0516BD99908}" type="presOf" srcId="{E73AB205-752C-49C6-96D6-8C2C986C97FD}" destId="{B097C998-C4CA-4B5D-9124-994E2EF46820}" srcOrd="0" destOrd="0" presId="urn:microsoft.com/office/officeart/2008/layout/LinedList"/>
    <dgm:cxn modelId="{C3F0AE9C-CC8F-495A-9363-9480FAEEAC97}" type="presOf" srcId="{DC90E886-689B-419A-9ACF-D221C701D3FC}" destId="{E8A5A2FD-5EFF-4A18-AD2C-B896E5418C4C}" srcOrd="0" destOrd="0" presId="urn:microsoft.com/office/officeart/2008/layout/LinedList"/>
    <dgm:cxn modelId="{0D539EA5-0080-4095-8F04-689DFC10EDC8}" srcId="{1946BE6B-F063-487C-A875-B59226D0D710}" destId="{E73AB205-752C-49C6-96D6-8C2C986C97FD}" srcOrd="0" destOrd="0" parTransId="{312DB233-E9BD-4D01-8793-2CAD39DD7A9C}" sibTransId="{2FFD0336-4CA4-4339-BF6E-D4141934E55D}"/>
    <dgm:cxn modelId="{3023CBBA-AFDF-44B6-9F1E-0BF9F2D94422}" srcId="{1946BE6B-F063-487C-A875-B59226D0D710}" destId="{DC90E886-689B-419A-9ACF-D221C701D3FC}" srcOrd="2" destOrd="0" parTransId="{DA717CF9-8320-4195-9A5B-C01556478CA7}" sibTransId="{FE24116D-B95B-43B0-95EF-DAA60437BFFB}"/>
    <dgm:cxn modelId="{69EC04C8-1D10-46A4-B1E3-BF106CF458AD}" type="presOf" srcId="{33D5F383-85FB-41BD-AC23-95915AFDF120}" destId="{52D16B0E-A740-45E9-A80E-D50A6A39682B}" srcOrd="0" destOrd="0" presId="urn:microsoft.com/office/officeart/2008/layout/LinedList"/>
    <dgm:cxn modelId="{0D7FCBDE-48AB-4D6B-98E6-DBA0440E5CA9}" type="presOf" srcId="{1946BE6B-F063-487C-A875-B59226D0D710}" destId="{2A952E65-8E7C-4AD1-899F-D49AE3CA0559}" srcOrd="0" destOrd="0" presId="urn:microsoft.com/office/officeart/2008/layout/LinedList"/>
    <dgm:cxn modelId="{7D0381DD-3D2C-4A88-88DB-6073626096BA}" type="presParOf" srcId="{2A952E65-8E7C-4AD1-899F-D49AE3CA0559}" destId="{58F8B38A-3B19-451A-8845-AC9309FD8380}" srcOrd="0" destOrd="0" presId="urn:microsoft.com/office/officeart/2008/layout/LinedList"/>
    <dgm:cxn modelId="{F9CBE668-B86E-4423-A249-1FFD3F6CE19F}" type="presParOf" srcId="{2A952E65-8E7C-4AD1-899F-D49AE3CA0559}" destId="{158C8F28-1729-48D1-9469-41D9CC7C482A}" srcOrd="1" destOrd="0" presId="urn:microsoft.com/office/officeart/2008/layout/LinedList"/>
    <dgm:cxn modelId="{DC61EBC9-7D1C-4E93-8252-6C08D852FE7C}" type="presParOf" srcId="{158C8F28-1729-48D1-9469-41D9CC7C482A}" destId="{B097C998-C4CA-4B5D-9124-994E2EF46820}" srcOrd="0" destOrd="0" presId="urn:microsoft.com/office/officeart/2008/layout/LinedList"/>
    <dgm:cxn modelId="{ED640442-8217-4BE5-B0DB-EECB035BA9CB}" type="presParOf" srcId="{158C8F28-1729-48D1-9469-41D9CC7C482A}" destId="{434F2BDD-2003-45DD-B661-BEDC2E4CB79E}" srcOrd="1" destOrd="0" presId="urn:microsoft.com/office/officeart/2008/layout/LinedList"/>
    <dgm:cxn modelId="{C2134486-6A47-4205-BDC5-D444F536F72C}" type="presParOf" srcId="{2A952E65-8E7C-4AD1-899F-D49AE3CA0559}" destId="{2C1D4630-98D8-4017-B201-E60E74CF2FDD}" srcOrd="2" destOrd="0" presId="urn:microsoft.com/office/officeart/2008/layout/LinedList"/>
    <dgm:cxn modelId="{9C261C77-3BE6-476D-A1BC-A8185252FE0F}" type="presParOf" srcId="{2A952E65-8E7C-4AD1-899F-D49AE3CA0559}" destId="{5F45A09A-2E65-4D25-AE76-9BC1681CAEB2}" srcOrd="3" destOrd="0" presId="urn:microsoft.com/office/officeart/2008/layout/LinedList"/>
    <dgm:cxn modelId="{DD2B37E2-AF9F-4D30-A8FA-EB9972B95F2B}" type="presParOf" srcId="{5F45A09A-2E65-4D25-AE76-9BC1681CAEB2}" destId="{52D16B0E-A740-45E9-A80E-D50A6A39682B}" srcOrd="0" destOrd="0" presId="urn:microsoft.com/office/officeart/2008/layout/LinedList"/>
    <dgm:cxn modelId="{91E22C7D-D13D-463E-9881-F0B027485A1F}" type="presParOf" srcId="{5F45A09A-2E65-4D25-AE76-9BC1681CAEB2}" destId="{55DBD9C1-0618-4C39-AB3F-87EC36FBE7AD}" srcOrd="1" destOrd="0" presId="urn:microsoft.com/office/officeart/2008/layout/LinedList"/>
    <dgm:cxn modelId="{FED12C96-C779-4724-9344-945645393B1F}" type="presParOf" srcId="{2A952E65-8E7C-4AD1-899F-D49AE3CA0559}" destId="{8C5C6A17-621A-4F6A-8FF4-7608477DC2A4}" srcOrd="4" destOrd="0" presId="urn:microsoft.com/office/officeart/2008/layout/LinedList"/>
    <dgm:cxn modelId="{1C33C39E-81AD-42F1-B7F9-8DBE2DC0014A}" type="presParOf" srcId="{2A952E65-8E7C-4AD1-899F-D49AE3CA0559}" destId="{C1CBE736-6922-4BAB-8C67-3CE13561385D}" srcOrd="5" destOrd="0" presId="urn:microsoft.com/office/officeart/2008/layout/LinedList"/>
    <dgm:cxn modelId="{4FD1CCF1-C608-45B3-824C-4A56E80DB948}" type="presParOf" srcId="{C1CBE736-6922-4BAB-8C67-3CE13561385D}" destId="{E8A5A2FD-5EFF-4A18-AD2C-B896E5418C4C}" srcOrd="0" destOrd="0" presId="urn:microsoft.com/office/officeart/2008/layout/LinedList"/>
    <dgm:cxn modelId="{39C4FF2B-F81A-46CA-83F5-32D5BD8E8471}" type="presParOf" srcId="{C1CBE736-6922-4BAB-8C67-3CE13561385D}" destId="{6D39D331-A169-469A-B3BA-79153F0D2B58}" srcOrd="1" destOrd="0" presId="urn:microsoft.com/office/officeart/2008/layout/LinedList"/>
    <dgm:cxn modelId="{F39E4022-C7C2-46D6-8D97-BD6BEEE57068}" type="presParOf" srcId="{2A952E65-8E7C-4AD1-899F-D49AE3CA0559}" destId="{75D6AE59-BAFF-4454-9F1B-1D4AF0EA6C72}" srcOrd="6" destOrd="0" presId="urn:microsoft.com/office/officeart/2008/layout/LinedList"/>
    <dgm:cxn modelId="{64DE88E8-5A74-4309-A7FC-FA8E616EA90D}" type="presParOf" srcId="{2A952E65-8E7C-4AD1-899F-D49AE3CA0559}" destId="{1732B192-64A9-43F1-97E5-1AA62B8BC69B}" srcOrd="7" destOrd="0" presId="urn:microsoft.com/office/officeart/2008/layout/LinedList"/>
    <dgm:cxn modelId="{6B4F01BF-0B90-4361-BFFC-F885BEDE4F9D}" type="presParOf" srcId="{1732B192-64A9-43F1-97E5-1AA62B8BC69B}" destId="{F92232F0-7AD9-41AA-89B8-C2C580FD5786}" srcOrd="0" destOrd="0" presId="urn:microsoft.com/office/officeart/2008/layout/LinedList"/>
    <dgm:cxn modelId="{96B68509-BE56-4D84-95F6-E0CC586F7AD6}" type="presParOf" srcId="{1732B192-64A9-43F1-97E5-1AA62B8BC69B}" destId="{44AC393C-9192-4D5B-A397-60D5984C176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C866C1-2D48-4B70-8E68-F801926B5B4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4BAC0BB-D93C-466B-97B9-FC49941F1BC9}">
      <dgm:prSet/>
      <dgm:spPr/>
      <dgm:t>
        <a:bodyPr/>
        <a:lstStyle/>
        <a:p>
          <a:r>
            <a:rPr lang="en-GB" dirty="0"/>
            <a:t>In Europe we need to work together- “wastewater” and  the  “manufacturers” (the broad  nonwovens industry). An independent facilitator  body is probably needed to progress interaction.</a:t>
          </a:r>
          <a:endParaRPr lang="en-US" dirty="0"/>
        </a:p>
      </dgm:t>
    </dgm:pt>
    <dgm:pt modelId="{31663238-5B59-4AD9-8CB7-626FE616D345}" type="parTrans" cxnId="{96554FAE-5323-4866-863C-4F836B2746A9}">
      <dgm:prSet/>
      <dgm:spPr/>
      <dgm:t>
        <a:bodyPr/>
        <a:lstStyle/>
        <a:p>
          <a:endParaRPr lang="en-US"/>
        </a:p>
      </dgm:t>
    </dgm:pt>
    <dgm:pt modelId="{1A4BE324-A333-4F1E-89D1-780D8E7198E5}" type="sibTrans" cxnId="{96554FAE-5323-4866-863C-4F836B2746A9}">
      <dgm:prSet/>
      <dgm:spPr/>
      <dgm:t>
        <a:bodyPr/>
        <a:lstStyle/>
        <a:p>
          <a:endParaRPr lang="en-US"/>
        </a:p>
      </dgm:t>
    </dgm:pt>
    <dgm:pt modelId="{961904C5-4BFC-49CD-BB59-3084B3C166D5}">
      <dgm:prSet/>
      <dgm:spPr/>
      <dgm:t>
        <a:bodyPr/>
        <a:lstStyle/>
        <a:p>
          <a:r>
            <a:rPr lang="en-GB" dirty="0"/>
            <a:t>UK Policy has  moved  from improving flushability to keeping wipes out of sewers altogether.</a:t>
          </a:r>
        </a:p>
        <a:p>
          <a:r>
            <a:rPr lang="en-GB" dirty="0"/>
            <a:t> I see  mandatory DNF  labelling coming.</a:t>
          </a:r>
          <a:endParaRPr lang="en-US" dirty="0"/>
        </a:p>
      </dgm:t>
    </dgm:pt>
    <dgm:pt modelId="{B1E80B87-0597-4B11-8A5E-53C9A166F2D8}" type="parTrans" cxnId="{3809F9D2-0C52-49D3-AB79-CCE94A652EE2}">
      <dgm:prSet/>
      <dgm:spPr/>
      <dgm:t>
        <a:bodyPr/>
        <a:lstStyle/>
        <a:p>
          <a:endParaRPr lang="en-US"/>
        </a:p>
      </dgm:t>
    </dgm:pt>
    <dgm:pt modelId="{B8D1C6BF-4850-4BD3-9631-0EB03C81B00A}" type="sibTrans" cxnId="{3809F9D2-0C52-49D3-AB79-CCE94A652EE2}">
      <dgm:prSet/>
      <dgm:spPr/>
      <dgm:t>
        <a:bodyPr/>
        <a:lstStyle/>
        <a:p>
          <a:endParaRPr lang="en-US"/>
        </a:p>
      </dgm:t>
    </dgm:pt>
    <dgm:pt modelId="{47A7E607-F6A6-4ADC-835A-9E6D6FA74B99}">
      <dgm:prSet/>
      <dgm:spPr/>
      <dgm:t>
        <a:bodyPr/>
        <a:lstStyle/>
        <a:p>
          <a:r>
            <a:rPr lang="en-GB" dirty="0"/>
            <a:t>The USA   with  Responsible Flushing Alliance  has done  some excellent work. Learnings / awareness raising could usefully  be  transferred.  See: </a:t>
          </a:r>
          <a:r>
            <a:rPr lang="en-GB" dirty="0">
              <a:hlinkClick xmlns:r="http://schemas.openxmlformats.org/officeDocument/2006/relationships" r:id="rId1"/>
            </a:rPr>
            <a:t>https://flushsmart.org</a:t>
          </a:r>
          <a:r>
            <a:rPr lang="en-GB" dirty="0"/>
            <a:t> </a:t>
          </a:r>
          <a:endParaRPr lang="en-US" dirty="0"/>
        </a:p>
      </dgm:t>
    </dgm:pt>
    <dgm:pt modelId="{48A7F1CB-FB50-468F-AC49-3A96472BAC70}" type="parTrans" cxnId="{00E54200-0296-4F0B-80F8-9F3F2053F150}">
      <dgm:prSet/>
      <dgm:spPr/>
      <dgm:t>
        <a:bodyPr/>
        <a:lstStyle/>
        <a:p>
          <a:endParaRPr lang="en-US"/>
        </a:p>
      </dgm:t>
    </dgm:pt>
    <dgm:pt modelId="{F2AE026A-3C19-413F-B4C4-B5463222412B}" type="sibTrans" cxnId="{00E54200-0296-4F0B-80F8-9F3F2053F150}">
      <dgm:prSet/>
      <dgm:spPr/>
      <dgm:t>
        <a:bodyPr/>
        <a:lstStyle/>
        <a:p>
          <a:endParaRPr lang="en-US"/>
        </a:p>
      </dgm:t>
    </dgm:pt>
    <dgm:pt modelId="{DB8AF85B-F71D-4474-9AA8-46BEBA24B825}">
      <dgm:prSet/>
      <dgm:spPr/>
      <dgm:t>
        <a:bodyPr/>
        <a:lstStyle/>
        <a:p>
          <a:r>
            <a:rPr lang="en-GB" dirty="0"/>
            <a:t>While hygiene products offer important societal benefits, it is equally important that we </a:t>
          </a:r>
          <a:r>
            <a:rPr lang="en-GB" u="sng" dirty="0"/>
            <a:t>promote</a:t>
          </a:r>
          <a:r>
            <a:rPr lang="en-GB" dirty="0"/>
            <a:t> and </a:t>
          </a:r>
          <a:r>
            <a:rPr lang="en-GB" u="sng" dirty="0"/>
            <a:t>advocate</a:t>
          </a:r>
          <a:r>
            <a:rPr lang="en-GB" dirty="0"/>
            <a:t> for their correct and responsible disposal</a:t>
          </a:r>
          <a:endParaRPr lang="en-US" dirty="0"/>
        </a:p>
      </dgm:t>
    </dgm:pt>
    <dgm:pt modelId="{0CC10536-3175-4575-BA21-571154313A2B}" type="sibTrans" cxnId="{96A5DC0C-0D04-4621-9707-1E44C4D06CCF}">
      <dgm:prSet/>
      <dgm:spPr/>
      <dgm:t>
        <a:bodyPr/>
        <a:lstStyle/>
        <a:p>
          <a:endParaRPr lang="en-US"/>
        </a:p>
      </dgm:t>
    </dgm:pt>
    <dgm:pt modelId="{E5128ADA-00BB-4EEF-BCE7-6AF65D4E638A}" type="parTrans" cxnId="{96A5DC0C-0D04-4621-9707-1E44C4D06CCF}">
      <dgm:prSet/>
      <dgm:spPr/>
      <dgm:t>
        <a:bodyPr/>
        <a:lstStyle/>
        <a:p>
          <a:endParaRPr lang="en-US"/>
        </a:p>
      </dgm:t>
    </dgm:pt>
    <dgm:pt modelId="{5E050B58-DB62-40BD-836F-C27E1A56ED2C}" type="pres">
      <dgm:prSet presAssocID="{89C866C1-2D48-4B70-8E68-F801926B5B4E}" presName="linear" presStyleCnt="0">
        <dgm:presLayoutVars>
          <dgm:animLvl val="lvl"/>
          <dgm:resizeHandles val="exact"/>
        </dgm:presLayoutVars>
      </dgm:prSet>
      <dgm:spPr/>
    </dgm:pt>
    <dgm:pt modelId="{63A58AA6-08CE-4664-8EB4-93E7E8D059B8}" type="pres">
      <dgm:prSet presAssocID="{64BAC0BB-D93C-466B-97B9-FC49941F1BC9}" presName="parentText" presStyleLbl="node1" presStyleIdx="0" presStyleCnt="4" custLinFactY="195522" custLinFactNeighborY="200000">
        <dgm:presLayoutVars>
          <dgm:chMax val="0"/>
          <dgm:bulletEnabled val="1"/>
        </dgm:presLayoutVars>
      </dgm:prSet>
      <dgm:spPr/>
    </dgm:pt>
    <dgm:pt modelId="{B9A426F6-F0F3-4374-AC08-47B2DE912995}" type="pres">
      <dgm:prSet presAssocID="{1A4BE324-A333-4F1E-89D1-780D8E7198E5}" presName="spacer" presStyleCnt="0"/>
      <dgm:spPr/>
    </dgm:pt>
    <dgm:pt modelId="{276CCA0F-9B8A-4013-BD11-553D725E122B}" type="pres">
      <dgm:prSet presAssocID="{DB8AF85B-F71D-4474-9AA8-46BEBA24B825}" presName="parentText" presStyleLbl="node1" presStyleIdx="1" presStyleCnt="4" custLinFactY="-146558" custLinFactNeighborY="-200000">
        <dgm:presLayoutVars>
          <dgm:chMax val="0"/>
          <dgm:bulletEnabled val="1"/>
        </dgm:presLayoutVars>
      </dgm:prSet>
      <dgm:spPr/>
    </dgm:pt>
    <dgm:pt modelId="{E739FA97-0BBB-43B9-95B6-352B8F82BCCE}" type="pres">
      <dgm:prSet presAssocID="{0CC10536-3175-4575-BA21-571154313A2B}" presName="spacer" presStyleCnt="0"/>
      <dgm:spPr/>
    </dgm:pt>
    <dgm:pt modelId="{458143C4-C4AB-4277-BAE2-CB624F8544AC}" type="pres">
      <dgm:prSet presAssocID="{961904C5-4BFC-49CD-BB59-3084B3C166D5}" presName="parentText" presStyleLbl="node1" presStyleIdx="2" presStyleCnt="4" custLinFactY="-105968" custLinFactNeighborY="-200000">
        <dgm:presLayoutVars>
          <dgm:chMax val="0"/>
          <dgm:bulletEnabled val="1"/>
        </dgm:presLayoutVars>
      </dgm:prSet>
      <dgm:spPr/>
    </dgm:pt>
    <dgm:pt modelId="{1A66036E-3B81-4AD2-8E1D-3DEF1F817373}" type="pres">
      <dgm:prSet presAssocID="{B8D1C6BF-4850-4BD3-9631-0EB03C81B00A}" presName="spacer" presStyleCnt="0"/>
      <dgm:spPr/>
    </dgm:pt>
    <dgm:pt modelId="{8109719D-8FCD-450F-8514-4D4B182539F2}" type="pres">
      <dgm:prSet presAssocID="{47A7E607-F6A6-4ADC-835A-9E6D6FA74B99}" presName="parentText" presStyleLbl="node1" presStyleIdx="3" presStyleCnt="4">
        <dgm:presLayoutVars>
          <dgm:chMax val="0"/>
          <dgm:bulletEnabled val="1"/>
        </dgm:presLayoutVars>
      </dgm:prSet>
      <dgm:spPr/>
    </dgm:pt>
  </dgm:ptLst>
  <dgm:cxnLst>
    <dgm:cxn modelId="{3C392B00-06A5-4EBA-A65D-B196938AD81E}" type="presOf" srcId="{64BAC0BB-D93C-466B-97B9-FC49941F1BC9}" destId="{63A58AA6-08CE-4664-8EB4-93E7E8D059B8}" srcOrd="0" destOrd="0" presId="urn:microsoft.com/office/officeart/2005/8/layout/vList2"/>
    <dgm:cxn modelId="{00E54200-0296-4F0B-80F8-9F3F2053F150}" srcId="{89C866C1-2D48-4B70-8E68-F801926B5B4E}" destId="{47A7E607-F6A6-4ADC-835A-9E6D6FA74B99}" srcOrd="3" destOrd="0" parTransId="{48A7F1CB-FB50-468F-AC49-3A96472BAC70}" sibTransId="{F2AE026A-3C19-413F-B4C4-B5463222412B}"/>
    <dgm:cxn modelId="{96A5DC0C-0D04-4621-9707-1E44C4D06CCF}" srcId="{89C866C1-2D48-4B70-8E68-F801926B5B4E}" destId="{DB8AF85B-F71D-4474-9AA8-46BEBA24B825}" srcOrd="1" destOrd="0" parTransId="{E5128ADA-00BB-4EEF-BCE7-6AF65D4E638A}" sibTransId="{0CC10536-3175-4575-BA21-571154313A2B}"/>
    <dgm:cxn modelId="{FE810B3A-6CF1-464E-9550-96B0A0215A67}" type="presOf" srcId="{DB8AF85B-F71D-4474-9AA8-46BEBA24B825}" destId="{276CCA0F-9B8A-4013-BD11-553D725E122B}" srcOrd="0" destOrd="0" presId="urn:microsoft.com/office/officeart/2005/8/layout/vList2"/>
    <dgm:cxn modelId="{CA15A373-DFF0-4361-A29F-90D673E96BCB}" type="presOf" srcId="{47A7E607-F6A6-4ADC-835A-9E6D6FA74B99}" destId="{8109719D-8FCD-450F-8514-4D4B182539F2}" srcOrd="0" destOrd="0" presId="urn:microsoft.com/office/officeart/2005/8/layout/vList2"/>
    <dgm:cxn modelId="{96554FAE-5323-4866-863C-4F836B2746A9}" srcId="{89C866C1-2D48-4B70-8E68-F801926B5B4E}" destId="{64BAC0BB-D93C-466B-97B9-FC49941F1BC9}" srcOrd="0" destOrd="0" parTransId="{31663238-5B59-4AD9-8CB7-626FE616D345}" sibTransId="{1A4BE324-A333-4F1E-89D1-780D8E7198E5}"/>
    <dgm:cxn modelId="{3809F9D2-0C52-49D3-AB79-CCE94A652EE2}" srcId="{89C866C1-2D48-4B70-8E68-F801926B5B4E}" destId="{961904C5-4BFC-49CD-BB59-3084B3C166D5}" srcOrd="2" destOrd="0" parTransId="{B1E80B87-0597-4B11-8A5E-53C9A166F2D8}" sibTransId="{B8D1C6BF-4850-4BD3-9631-0EB03C81B00A}"/>
    <dgm:cxn modelId="{75C4CFDA-BF91-4A24-9767-FC21B624EB81}" type="presOf" srcId="{961904C5-4BFC-49CD-BB59-3084B3C166D5}" destId="{458143C4-C4AB-4277-BAE2-CB624F8544AC}" srcOrd="0" destOrd="0" presId="urn:microsoft.com/office/officeart/2005/8/layout/vList2"/>
    <dgm:cxn modelId="{532F7BF4-BF9F-44A7-824B-C9BCD9F2EF8B}" type="presOf" srcId="{89C866C1-2D48-4B70-8E68-F801926B5B4E}" destId="{5E050B58-DB62-40BD-836F-C27E1A56ED2C}" srcOrd="0" destOrd="0" presId="urn:microsoft.com/office/officeart/2005/8/layout/vList2"/>
    <dgm:cxn modelId="{AF748E9E-8CD1-4AF5-8F83-AFB456FF2F2B}" type="presParOf" srcId="{5E050B58-DB62-40BD-836F-C27E1A56ED2C}" destId="{63A58AA6-08CE-4664-8EB4-93E7E8D059B8}" srcOrd="0" destOrd="0" presId="urn:microsoft.com/office/officeart/2005/8/layout/vList2"/>
    <dgm:cxn modelId="{8EF0C8F1-3BC6-4F6C-9140-D207B4F24882}" type="presParOf" srcId="{5E050B58-DB62-40BD-836F-C27E1A56ED2C}" destId="{B9A426F6-F0F3-4374-AC08-47B2DE912995}" srcOrd="1" destOrd="0" presId="urn:microsoft.com/office/officeart/2005/8/layout/vList2"/>
    <dgm:cxn modelId="{09BCE436-86A5-427E-B678-574100230D47}" type="presParOf" srcId="{5E050B58-DB62-40BD-836F-C27E1A56ED2C}" destId="{276CCA0F-9B8A-4013-BD11-553D725E122B}" srcOrd="2" destOrd="0" presId="urn:microsoft.com/office/officeart/2005/8/layout/vList2"/>
    <dgm:cxn modelId="{99065CEC-43F4-40FA-813B-9152FCA40D5C}" type="presParOf" srcId="{5E050B58-DB62-40BD-836F-C27E1A56ED2C}" destId="{E739FA97-0BBB-43B9-95B6-352B8F82BCCE}" srcOrd="3" destOrd="0" presId="urn:microsoft.com/office/officeart/2005/8/layout/vList2"/>
    <dgm:cxn modelId="{C0194568-298C-480B-B40D-0688A7B06020}" type="presParOf" srcId="{5E050B58-DB62-40BD-836F-C27E1A56ED2C}" destId="{458143C4-C4AB-4277-BAE2-CB624F8544AC}" srcOrd="4" destOrd="0" presId="urn:microsoft.com/office/officeart/2005/8/layout/vList2"/>
    <dgm:cxn modelId="{FE97E578-9A5B-4D0D-A074-8C1A3A208B3F}" type="presParOf" srcId="{5E050B58-DB62-40BD-836F-C27E1A56ED2C}" destId="{1A66036E-3B81-4AD2-8E1D-3DEF1F817373}" srcOrd="5" destOrd="0" presId="urn:microsoft.com/office/officeart/2005/8/layout/vList2"/>
    <dgm:cxn modelId="{C3B7683B-936C-4A85-B707-B5BC7B576005}" type="presParOf" srcId="{5E050B58-DB62-40BD-836F-C27E1A56ED2C}" destId="{8109719D-8FCD-450F-8514-4D4B182539F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11616-1282-48A9-B06D-130BA93572B9}">
      <dsp:nvSpPr>
        <dsp:cNvPr id="0" name=""/>
        <dsp:cNvSpPr/>
      </dsp:nvSpPr>
      <dsp:spPr>
        <a:xfrm>
          <a:off x="0" y="590"/>
          <a:ext cx="11474244" cy="13817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FAE5CC-4B36-421D-9454-6B3B957BD082}">
      <dsp:nvSpPr>
        <dsp:cNvPr id="0" name=""/>
        <dsp:cNvSpPr/>
      </dsp:nvSpPr>
      <dsp:spPr>
        <a:xfrm>
          <a:off x="417976" y="311482"/>
          <a:ext cx="759958" cy="7599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571D7B-8B32-46B4-993F-3CA856C3828A}">
      <dsp:nvSpPr>
        <dsp:cNvPr id="0" name=""/>
        <dsp:cNvSpPr/>
      </dsp:nvSpPr>
      <dsp:spPr>
        <a:xfrm>
          <a:off x="1595912" y="590"/>
          <a:ext cx="9878331" cy="1381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234" tIns="146234" rIns="146234" bIns="146234" numCol="1" spcCol="1270" anchor="ctr" anchorCtr="0">
          <a:noAutofit/>
        </a:bodyPr>
        <a:lstStyle/>
        <a:p>
          <a:pPr marL="0" lvl="0" indent="0" algn="l" defTabSz="622300">
            <a:lnSpc>
              <a:spcPct val="100000"/>
            </a:lnSpc>
            <a:spcBef>
              <a:spcPct val="0"/>
            </a:spcBef>
            <a:spcAft>
              <a:spcPct val="35000"/>
            </a:spcAft>
            <a:buNone/>
          </a:pPr>
          <a:r>
            <a:rPr lang="en-GB" sz="1400" b="1" kern="1200" dirty="0"/>
            <a:t>International Standards</a:t>
          </a:r>
          <a:br>
            <a:rPr lang="en-GB" sz="1400" kern="1200" dirty="0"/>
          </a:br>
          <a:r>
            <a:rPr lang="en-GB" sz="1400" kern="1200" dirty="0"/>
            <a:t>An International Standard provides rules, guidelines or characteristics for activities or for their results, </a:t>
          </a:r>
          <a:r>
            <a:rPr lang="en-GB" sz="1400" kern="1200" dirty="0">
              <a:solidFill>
                <a:srgbClr val="FF0000"/>
              </a:solidFill>
            </a:rPr>
            <a:t>aimed at achieving the optimum degree of order in a given context. </a:t>
          </a:r>
          <a:r>
            <a:rPr lang="en-GB" sz="1400" kern="1200" dirty="0"/>
            <a:t>It can take many forms. Apart from product standards, other examples include: test methods, codes of practice, guideline standards and management systems standards. </a:t>
          </a:r>
          <a:endParaRPr lang="en-US" sz="1400" kern="1200" dirty="0"/>
        </a:p>
      </dsp:txBody>
      <dsp:txXfrm>
        <a:off x="1595912" y="590"/>
        <a:ext cx="9878331" cy="1381742"/>
      </dsp:txXfrm>
    </dsp:sp>
    <dsp:sp modelId="{4BFCCC29-FC2D-41C8-90C9-03D23BD184D2}">
      <dsp:nvSpPr>
        <dsp:cNvPr id="0" name=""/>
        <dsp:cNvSpPr/>
      </dsp:nvSpPr>
      <dsp:spPr>
        <a:xfrm>
          <a:off x="0" y="1727767"/>
          <a:ext cx="11474244" cy="13817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4C7E02-55E8-490F-86EC-464A9C0D34D2}">
      <dsp:nvSpPr>
        <dsp:cNvPr id="0" name=""/>
        <dsp:cNvSpPr/>
      </dsp:nvSpPr>
      <dsp:spPr>
        <a:xfrm>
          <a:off x="417976" y="2038659"/>
          <a:ext cx="759958" cy="7599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EAF649-0EFD-4815-89D8-87F2FA2D9308}">
      <dsp:nvSpPr>
        <dsp:cNvPr id="0" name=""/>
        <dsp:cNvSpPr/>
      </dsp:nvSpPr>
      <dsp:spPr>
        <a:xfrm>
          <a:off x="1595912" y="1727767"/>
          <a:ext cx="9878331" cy="1381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234" tIns="146234" rIns="146234" bIns="146234" numCol="1" spcCol="1270" anchor="ctr" anchorCtr="0">
          <a:noAutofit/>
        </a:bodyPr>
        <a:lstStyle/>
        <a:p>
          <a:pPr marL="0" lvl="0" indent="0" algn="l" defTabSz="622300">
            <a:lnSpc>
              <a:spcPct val="100000"/>
            </a:lnSpc>
            <a:spcBef>
              <a:spcPct val="0"/>
            </a:spcBef>
            <a:spcAft>
              <a:spcPct val="35000"/>
            </a:spcAft>
            <a:buNone/>
          </a:pPr>
          <a:r>
            <a:rPr lang="en-GB" sz="1400" b="1" kern="1200" dirty="0"/>
            <a:t>Technical Specification</a:t>
          </a:r>
          <a:br>
            <a:rPr lang="en-GB" sz="1400" kern="1200" dirty="0"/>
          </a:br>
          <a:r>
            <a:rPr lang="en-GB" sz="1400" kern="1200" dirty="0"/>
            <a:t>A Technical Specification</a:t>
          </a:r>
          <a:r>
            <a:rPr lang="en-GB" sz="1400" kern="1200" dirty="0">
              <a:highlight>
                <a:srgbClr val="FFFF00"/>
              </a:highlight>
            </a:rPr>
            <a:t> addresses work still under technical development, or where it is believed that there will be a future, but not immediate, possibility of agreement on an International Standard</a:t>
          </a:r>
          <a:r>
            <a:rPr lang="en-GB" sz="1400" kern="1200" dirty="0"/>
            <a:t>. A Technical Specification is published for immediate use, but it also provides a means to obtain feedback. </a:t>
          </a:r>
          <a:r>
            <a:rPr lang="en-GB" sz="1400" kern="1200" dirty="0">
              <a:highlight>
                <a:srgbClr val="FFFF00"/>
              </a:highlight>
            </a:rPr>
            <a:t>The aim is that it will eventually be transformed and republished as an International Standard</a:t>
          </a:r>
          <a:r>
            <a:rPr lang="en-GB" sz="1400" kern="1200" dirty="0"/>
            <a:t>. </a:t>
          </a:r>
          <a:endParaRPr lang="en-US" sz="1400" kern="1200" dirty="0"/>
        </a:p>
      </dsp:txBody>
      <dsp:txXfrm>
        <a:off x="1595912" y="1727767"/>
        <a:ext cx="9878331" cy="1381742"/>
      </dsp:txXfrm>
    </dsp:sp>
    <dsp:sp modelId="{A8BF9421-F410-411B-B817-38B084DD0977}">
      <dsp:nvSpPr>
        <dsp:cNvPr id="0" name=""/>
        <dsp:cNvSpPr/>
      </dsp:nvSpPr>
      <dsp:spPr>
        <a:xfrm>
          <a:off x="0" y="3454945"/>
          <a:ext cx="11474244" cy="13817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048A73-BE6E-4FB4-A32E-DBE1EB80C1FA}">
      <dsp:nvSpPr>
        <dsp:cNvPr id="0" name=""/>
        <dsp:cNvSpPr/>
      </dsp:nvSpPr>
      <dsp:spPr>
        <a:xfrm>
          <a:off x="417976" y="3765837"/>
          <a:ext cx="759958" cy="7599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924C6B-91C0-4B05-9D54-CE38C0C56B0A}">
      <dsp:nvSpPr>
        <dsp:cNvPr id="0" name=""/>
        <dsp:cNvSpPr/>
      </dsp:nvSpPr>
      <dsp:spPr>
        <a:xfrm>
          <a:off x="1595912" y="3454945"/>
          <a:ext cx="9878331" cy="1381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234" tIns="146234" rIns="146234" bIns="146234" numCol="1" spcCol="1270" anchor="ctr" anchorCtr="0">
          <a:noAutofit/>
        </a:bodyPr>
        <a:lstStyle/>
        <a:p>
          <a:pPr marL="0" lvl="0" indent="0" algn="l" defTabSz="622300">
            <a:lnSpc>
              <a:spcPct val="100000"/>
            </a:lnSpc>
            <a:spcBef>
              <a:spcPct val="0"/>
            </a:spcBef>
            <a:spcAft>
              <a:spcPct val="35000"/>
            </a:spcAft>
            <a:buNone/>
          </a:pPr>
          <a:r>
            <a:rPr lang="en-GB" sz="1400" b="1" kern="1200" dirty="0"/>
            <a:t>Technical Report</a:t>
          </a:r>
          <a:br>
            <a:rPr lang="en-GB" sz="1400" kern="1200" dirty="0"/>
          </a:br>
          <a:r>
            <a:rPr lang="en-GB" sz="1400" kern="1200" dirty="0"/>
            <a:t>A Technical Report contains information of a different kind from that of the previous two publications. It may include data obtained from a survey, for example, or from an </a:t>
          </a:r>
          <a:r>
            <a:rPr lang="en-GB" sz="1400" kern="1200" dirty="0">
              <a:solidFill>
                <a:srgbClr val="FF0000"/>
              </a:solidFill>
            </a:rPr>
            <a:t>informative report</a:t>
          </a:r>
          <a:r>
            <a:rPr lang="en-GB" sz="1400" kern="1200" dirty="0"/>
            <a:t>, or information of the perceived “</a:t>
          </a:r>
          <a:r>
            <a:rPr lang="en-GB" sz="1400" kern="1200" dirty="0">
              <a:solidFill>
                <a:srgbClr val="FF0000"/>
              </a:solidFill>
            </a:rPr>
            <a:t>state of the art</a:t>
          </a:r>
          <a:r>
            <a:rPr lang="en-GB" sz="1400" kern="1200" dirty="0"/>
            <a:t>”. </a:t>
          </a:r>
          <a:endParaRPr lang="en-US" sz="1400" kern="1200" dirty="0"/>
        </a:p>
      </dsp:txBody>
      <dsp:txXfrm>
        <a:off x="1595912" y="3454945"/>
        <a:ext cx="9878331" cy="13817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4E626-329D-4C73-A5B9-46C255B7A4F2}">
      <dsp:nvSpPr>
        <dsp:cNvPr id="0" name=""/>
        <dsp:cNvSpPr/>
      </dsp:nvSpPr>
      <dsp:spPr>
        <a:xfrm>
          <a:off x="1282" y="271606"/>
          <a:ext cx="4501667" cy="285855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216438-9E9E-410E-A08C-685E44F91EF1}">
      <dsp:nvSpPr>
        <dsp:cNvPr id="0" name=""/>
        <dsp:cNvSpPr/>
      </dsp:nvSpPr>
      <dsp:spPr>
        <a:xfrm>
          <a:off x="501467" y="746782"/>
          <a:ext cx="4501667" cy="285855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NWIP (TC 224/N666) proposing the development of a </a:t>
          </a:r>
          <a:r>
            <a:rPr lang="en-GB" sz="1800" kern="1200" dirty="0">
              <a:highlight>
                <a:srgbClr val="FFFF00"/>
              </a:highlight>
            </a:rPr>
            <a:t>TS </a:t>
          </a:r>
          <a:r>
            <a:rPr lang="en-GB" sz="1800" kern="1200" dirty="0"/>
            <a:t>with a scope: “</a:t>
          </a:r>
          <a:r>
            <a:rPr lang="en-GB" sz="1800" kern="1200" dirty="0">
              <a:solidFill>
                <a:srgbClr val="FF0000"/>
              </a:solidFill>
            </a:rPr>
            <a:t>to establish requirements concerning the quality and characteristics and for the certification of the performance of products that are declared to be flushable. Excluded from this standard are specifications or performance of the products for their advertised or intended use.</a:t>
          </a:r>
          <a:r>
            <a:rPr lang="en-GB" sz="1800" kern="1200" dirty="0"/>
            <a:t>” </a:t>
          </a:r>
          <a:endParaRPr lang="en-US" sz="1800" kern="1200" dirty="0"/>
        </a:p>
      </dsp:txBody>
      <dsp:txXfrm>
        <a:off x="585191" y="830506"/>
        <a:ext cx="4334219" cy="2691110"/>
      </dsp:txXfrm>
    </dsp:sp>
    <dsp:sp modelId="{D6180151-6306-40AA-9AFC-4B6933A95143}">
      <dsp:nvSpPr>
        <dsp:cNvPr id="0" name=""/>
        <dsp:cNvSpPr/>
      </dsp:nvSpPr>
      <dsp:spPr>
        <a:xfrm>
          <a:off x="5503320" y="271606"/>
          <a:ext cx="4501667" cy="285855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BE47EB-7D71-4032-AAC2-24798EC5E527}">
      <dsp:nvSpPr>
        <dsp:cNvPr id="0" name=""/>
        <dsp:cNvSpPr/>
      </dsp:nvSpPr>
      <dsp:spPr>
        <a:xfrm>
          <a:off x="6003505" y="746782"/>
          <a:ext cx="4501667" cy="285855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rgbClr val="FF0000"/>
              </a:solidFill>
            </a:rPr>
            <a:t>35 P members </a:t>
          </a:r>
          <a:r>
            <a:rPr lang="en-GB" sz="1800" kern="1200" dirty="0"/>
            <a:t>of  ISOTC 224 the result of the CIB was 28 ballots cast, 15 in favour, 5 against and 8 abstentions. The rest (7) did not vote.</a:t>
          </a:r>
          <a:endParaRPr lang="en-US" sz="1800" kern="1200" dirty="0"/>
        </a:p>
      </dsp:txBody>
      <dsp:txXfrm>
        <a:off x="6087229" y="830506"/>
        <a:ext cx="4334219" cy="26911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08880-E56C-4826-854C-575DEBBFB80C}">
      <dsp:nvSpPr>
        <dsp:cNvPr id="0" name=""/>
        <dsp:cNvSpPr/>
      </dsp:nvSpPr>
      <dsp:spPr>
        <a:xfrm>
          <a:off x="0" y="112786"/>
          <a:ext cx="5000124" cy="1268206"/>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For  the UK  the focus  has to be  on </a:t>
          </a:r>
          <a:r>
            <a:rPr lang="en-GB" sz="1800" b="1" kern="1200" dirty="0">
              <a:solidFill>
                <a:srgbClr val="FF0000"/>
              </a:solidFill>
            </a:rPr>
            <a:t>behaviour  change- </a:t>
          </a:r>
          <a:r>
            <a:rPr lang="en-GB" sz="1800" kern="1200" dirty="0"/>
            <a:t>to develop strategies  to target  </a:t>
          </a:r>
          <a:r>
            <a:rPr lang="en-GB" sz="1800" kern="1200" dirty="0">
              <a:solidFill>
                <a:srgbClr val="FF0000"/>
              </a:solidFill>
            </a:rPr>
            <a:t>reducing inappropriate  disposal </a:t>
          </a:r>
          <a:r>
            <a:rPr lang="en-GB" sz="1800" kern="1200" dirty="0"/>
            <a:t>of  </a:t>
          </a:r>
          <a:r>
            <a:rPr lang="en-GB" sz="1800" u="sng" kern="1200" dirty="0">
              <a:solidFill>
                <a:srgbClr val="FF0000"/>
              </a:solidFill>
            </a:rPr>
            <a:t>non flushable  wipes </a:t>
          </a:r>
          <a:r>
            <a:rPr lang="en-GB" sz="1800" kern="1200" dirty="0"/>
            <a:t>.</a:t>
          </a:r>
          <a:endParaRPr lang="en-US" sz="1800" kern="1200" dirty="0"/>
        </a:p>
      </dsp:txBody>
      <dsp:txXfrm>
        <a:off x="61909" y="174695"/>
        <a:ext cx="4876306" cy="1144388"/>
      </dsp:txXfrm>
    </dsp:sp>
    <dsp:sp modelId="{F250AAD1-A854-4043-9B1E-B9E808FDF291}">
      <dsp:nvSpPr>
        <dsp:cNvPr id="0" name=""/>
        <dsp:cNvSpPr/>
      </dsp:nvSpPr>
      <dsp:spPr>
        <a:xfrm>
          <a:off x="0" y="1432833"/>
          <a:ext cx="5000124" cy="1268206"/>
        </a:xfrm>
        <a:prstGeom prst="roundRect">
          <a:avLst/>
        </a:prstGeom>
        <a:gradFill rotWithShape="0">
          <a:gsLst>
            <a:gs pos="0">
              <a:schemeClr val="accent5">
                <a:hueOff val="-3311292"/>
                <a:satOff val="13270"/>
                <a:lumOff val="2876"/>
                <a:alphaOff val="0"/>
                <a:tint val="100000"/>
                <a:shade val="100000"/>
                <a:satMod val="130000"/>
              </a:schemeClr>
            </a:gs>
            <a:gs pos="100000">
              <a:schemeClr val="accent5">
                <a:hueOff val="-3311292"/>
                <a:satOff val="13270"/>
                <a:lumOff val="287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Requires multi stakeholder/ multidisciplinary team.- with  a</a:t>
          </a:r>
          <a:r>
            <a:rPr lang="en-GB" sz="1800" kern="1200" dirty="0">
              <a:solidFill>
                <a:srgbClr val="FF0000"/>
              </a:solidFill>
            </a:rPr>
            <a:t> facilitator</a:t>
          </a:r>
          <a:r>
            <a:rPr lang="en-GB" sz="1800" kern="1200" dirty="0"/>
            <a:t>. The “</a:t>
          </a:r>
          <a:r>
            <a:rPr lang="en-GB" sz="1800" i="1" kern="1200" dirty="0"/>
            <a:t>them</a:t>
          </a:r>
          <a:r>
            <a:rPr lang="en-GB" sz="1800" kern="1200" dirty="0"/>
            <a:t>”  and the “</a:t>
          </a:r>
          <a:r>
            <a:rPr lang="en-GB" sz="1800" i="1" kern="1200" dirty="0"/>
            <a:t>us</a:t>
          </a:r>
          <a:r>
            <a:rPr lang="en-GB" sz="1800" kern="1200" dirty="0"/>
            <a:t>” needs to become the  “we”.</a:t>
          </a:r>
          <a:endParaRPr lang="en-US" sz="1800" kern="1200" dirty="0"/>
        </a:p>
      </dsp:txBody>
      <dsp:txXfrm>
        <a:off x="61909" y="1494742"/>
        <a:ext cx="4876306" cy="1144388"/>
      </dsp:txXfrm>
    </dsp:sp>
    <dsp:sp modelId="{DA4C905D-6999-4B40-B4FC-E14C8C9FFF61}">
      <dsp:nvSpPr>
        <dsp:cNvPr id="0" name=""/>
        <dsp:cNvSpPr/>
      </dsp:nvSpPr>
      <dsp:spPr>
        <a:xfrm>
          <a:off x="0" y="2752880"/>
          <a:ext cx="5000124" cy="1268206"/>
        </a:xfrm>
        <a:prstGeom prst="roundRect">
          <a:avLst/>
        </a:prstGeom>
        <a:gradFill rotWithShape="0">
          <a:gsLst>
            <a:gs pos="0">
              <a:schemeClr val="accent5">
                <a:hueOff val="-6622584"/>
                <a:satOff val="26541"/>
                <a:lumOff val="5752"/>
                <a:alphaOff val="0"/>
                <a:tint val="100000"/>
                <a:shade val="100000"/>
                <a:satMod val="130000"/>
              </a:schemeClr>
            </a:gs>
            <a:gs pos="100000">
              <a:schemeClr val="accent5">
                <a:hueOff val="-6622584"/>
                <a:satOff val="26541"/>
                <a:lumOff val="575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solidFill>
                <a:srgbClr val="FF0000"/>
              </a:solidFill>
            </a:rPr>
            <a:t>WHY: </a:t>
          </a:r>
          <a:r>
            <a:rPr lang="en-GB" sz="1800" kern="1200" dirty="0"/>
            <a:t>From factory gate to high volume retail shelf is  probably  6-8 weeks. We have  been “plastic free” for  some considerable time now. Have blockages gone away?</a:t>
          </a:r>
          <a:endParaRPr lang="en-US" sz="1800" kern="1200" dirty="0"/>
        </a:p>
      </dsp:txBody>
      <dsp:txXfrm>
        <a:off x="61909" y="2814789"/>
        <a:ext cx="4876306" cy="1144388"/>
      </dsp:txXfrm>
    </dsp:sp>
    <dsp:sp modelId="{B9A6D7AD-9ECF-4AB7-B7F1-CC792C639411}">
      <dsp:nvSpPr>
        <dsp:cNvPr id="0" name=""/>
        <dsp:cNvSpPr/>
      </dsp:nvSpPr>
      <dsp:spPr>
        <a:xfrm>
          <a:off x="0" y="4089929"/>
          <a:ext cx="5000124" cy="1268206"/>
        </a:xfrm>
        <a:prstGeom prst="roundRect">
          <a:avLst/>
        </a:prstGeom>
        <a:solidFill>
          <a:srgbClr val="00206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Within the UK probably  moves to  apply legally prescribed  DNF labels to packs of wipes. I see this coming.</a:t>
          </a:r>
        </a:p>
      </dsp:txBody>
      <dsp:txXfrm>
        <a:off x="61909" y="4151838"/>
        <a:ext cx="4876306" cy="11443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8B38A-3B19-451A-8845-AC9309FD8380}">
      <dsp:nvSpPr>
        <dsp:cNvPr id="0" name=""/>
        <dsp:cNvSpPr/>
      </dsp:nvSpPr>
      <dsp:spPr>
        <a:xfrm>
          <a:off x="0" y="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97C998-C4CA-4B5D-9124-994E2EF46820}">
      <dsp:nvSpPr>
        <dsp:cNvPr id="0" name=""/>
        <dsp:cNvSpPr/>
      </dsp:nvSpPr>
      <dsp:spPr>
        <a:xfrm>
          <a:off x="0" y="0"/>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kern="1200" dirty="0"/>
            <a:t>1. </a:t>
          </a:r>
          <a:r>
            <a:rPr lang="en-GB" sz="3600" kern="1200" dirty="0">
              <a:solidFill>
                <a:srgbClr val="FF0000"/>
              </a:solidFill>
            </a:rPr>
            <a:t>UK</a:t>
          </a:r>
          <a:r>
            <a:rPr lang="en-GB" sz="3600" kern="1200" dirty="0"/>
            <a:t> Water companies pollution incidents</a:t>
          </a:r>
          <a:endParaRPr lang="en-US" sz="3600" kern="1200" dirty="0"/>
        </a:p>
      </dsp:txBody>
      <dsp:txXfrm>
        <a:off x="0" y="0"/>
        <a:ext cx="8229600" cy="1131490"/>
      </dsp:txXfrm>
    </dsp:sp>
    <dsp:sp modelId="{2C1D4630-98D8-4017-B201-E60E74CF2FDD}">
      <dsp:nvSpPr>
        <dsp:cNvPr id="0" name=""/>
        <dsp:cNvSpPr/>
      </dsp:nvSpPr>
      <dsp:spPr>
        <a:xfrm>
          <a:off x="0" y="113149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D16B0E-A740-45E9-A80E-D50A6A39682B}">
      <dsp:nvSpPr>
        <dsp:cNvPr id="0" name=""/>
        <dsp:cNvSpPr/>
      </dsp:nvSpPr>
      <dsp:spPr>
        <a:xfrm>
          <a:off x="0" y="1131490"/>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kern="1200" dirty="0"/>
            <a:t>2. Water </a:t>
          </a:r>
          <a:r>
            <a:rPr lang="en-GB" sz="3600" kern="1200" dirty="0">
              <a:solidFill>
                <a:srgbClr val="FF0000"/>
              </a:solidFill>
            </a:rPr>
            <a:t>UK</a:t>
          </a:r>
          <a:r>
            <a:rPr lang="en-GB" sz="3600" kern="1200" dirty="0"/>
            <a:t> /Wet wipes</a:t>
          </a:r>
          <a:endParaRPr lang="en-US" sz="3600" kern="1200" dirty="0"/>
        </a:p>
      </dsp:txBody>
      <dsp:txXfrm>
        <a:off x="0" y="1131490"/>
        <a:ext cx="8229600" cy="1131490"/>
      </dsp:txXfrm>
    </dsp:sp>
    <dsp:sp modelId="{8C5C6A17-621A-4F6A-8FF4-7608477DC2A4}">
      <dsp:nvSpPr>
        <dsp:cNvPr id="0" name=""/>
        <dsp:cNvSpPr/>
      </dsp:nvSpPr>
      <dsp:spPr>
        <a:xfrm>
          <a:off x="0" y="2262981"/>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A5A2FD-5EFF-4A18-AD2C-B896E5418C4C}">
      <dsp:nvSpPr>
        <dsp:cNvPr id="0" name=""/>
        <dsp:cNvSpPr/>
      </dsp:nvSpPr>
      <dsp:spPr>
        <a:xfrm>
          <a:off x="0" y="2262981"/>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kern="1200"/>
            <a:t>3. Wet wipes Environmental concerns</a:t>
          </a:r>
          <a:endParaRPr lang="en-US" sz="3600" kern="1200"/>
        </a:p>
      </dsp:txBody>
      <dsp:txXfrm>
        <a:off x="0" y="2262981"/>
        <a:ext cx="8229600" cy="1131490"/>
      </dsp:txXfrm>
    </dsp:sp>
    <dsp:sp modelId="{75D6AE59-BAFF-4454-9F1B-1D4AF0EA6C72}">
      <dsp:nvSpPr>
        <dsp:cNvPr id="0" name=""/>
        <dsp:cNvSpPr/>
      </dsp:nvSpPr>
      <dsp:spPr>
        <a:xfrm>
          <a:off x="0" y="3394472"/>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2232F0-7AD9-41AA-89B8-C2C580FD5786}">
      <dsp:nvSpPr>
        <dsp:cNvPr id="0" name=""/>
        <dsp:cNvSpPr/>
      </dsp:nvSpPr>
      <dsp:spPr>
        <a:xfrm>
          <a:off x="0" y="3394472"/>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kern="1200"/>
            <a:t>4. Flushing wet wipes.</a:t>
          </a:r>
          <a:endParaRPr lang="en-US" sz="3600" kern="1200"/>
        </a:p>
      </dsp:txBody>
      <dsp:txXfrm>
        <a:off x="0" y="3394472"/>
        <a:ext cx="8229600" cy="11314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58AA6-08CE-4664-8EB4-93E7E8D059B8}">
      <dsp:nvSpPr>
        <dsp:cNvPr id="0" name=""/>
        <dsp:cNvSpPr/>
      </dsp:nvSpPr>
      <dsp:spPr>
        <a:xfrm>
          <a:off x="0" y="2720736"/>
          <a:ext cx="6263640" cy="128465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In Europe we need to work together- “wastewater” and  the  “manufacturers” (the broad  nonwovens industry). An independent facilitator  body is probably needed to progress interaction.</a:t>
          </a:r>
          <a:endParaRPr lang="en-US" sz="1800" kern="1200" dirty="0"/>
        </a:p>
      </dsp:txBody>
      <dsp:txXfrm>
        <a:off x="62712" y="2783448"/>
        <a:ext cx="6138216" cy="1159235"/>
      </dsp:txXfrm>
    </dsp:sp>
    <dsp:sp modelId="{276CCA0F-9B8A-4013-BD11-553D725E122B}">
      <dsp:nvSpPr>
        <dsp:cNvPr id="0" name=""/>
        <dsp:cNvSpPr/>
      </dsp:nvSpPr>
      <dsp:spPr>
        <a:xfrm>
          <a:off x="0" y="0"/>
          <a:ext cx="6263640" cy="1284659"/>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While hygiene products offer important societal benefits, it is equally important that we </a:t>
          </a:r>
          <a:r>
            <a:rPr lang="en-GB" sz="1800" u="sng" kern="1200" dirty="0"/>
            <a:t>promote</a:t>
          </a:r>
          <a:r>
            <a:rPr lang="en-GB" sz="1800" kern="1200" dirty="0"/>
            <a:t> and </a:t>
          </a:r>
          <a:r>
            <a:rPr lang="en-GB" sz="1800" u="sng" kern="1200" dirty="0"/>
            <a:t>advocate</a:t>
          </a:r>
          <a:r>
            <a:rPr lang="en-GB" sz="1800" kern="1200" dirty="0"/>
            <a:t> for their correct and responsible disposal</a:t>
          </a:r>
          <a:endParaRPr lang="en-US" sz="1800" kern="1200" dirty="0"/>
        </a:p>
      </dsp:txBody>
      <dsp:txXfrm>
        <a:off x="62712" y="62712"/>
        <a:ext cx="6138216" cy="1159235"/>
      </dsp:txXfrm>
    </dsp:sp>
    <dsp:sp modelId="{458143C4-C4AB-4277-BAE2-CB624F8544AC}">
      <dsp:nvSpPr>
        <dsp:cNvPr id="0" name=""/>
        <dsp:cNvSpPr/>
      </dsp:nvSpPr>
      <dsp:spPr>
        <a:xfrm>
          <a:off x="0" y="1313255"/>
          <a:ext cx="6263640" cy="1284659"/>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UK Policy has  moved  from improving flushability to keeping wipes out of sewers altogether.</a:t>
          </a:r>
        </a:p>
        <a:p>
          <a:pPr marL="0" lvl="0" indent="0" algn="l" defTabSz="800100">
            <a:lnSpc>
              <a:spcPct val="90000"/>
            </a:lnSpc>
            <a:spcBef>
              <a:spcPct val="0"/>
            </a:spcBef>
            <a:spcAft>
              <a:spcPct val="35000"/>
            </a:spcAft>
            <a:buNone/>
          </a:pPr>
          <a:r>
            <a:rPr lang="en-GB" sz="1800" kern="1200" dirty="0"/>
            <a:t> I see  mandatory DNF  labelling coming.</a:t>
          </a:r>
          <a:endParaRPr lang="en-US" sz="1800" kern="1200" dirty="0"/>
        </a:p>
      </dsp:txBody>
      <dsp:txXfrm>
        <a:off x="62712" y="1375967"/>
        <a:ext cx="6138216" cy="1159235"/>
      </dsp:txXfrm>
    </dsp:sp>
    <dsp:sp modelId="{8109719D-8FCD-450F-8514-4D4B182539F2}">
      <dsp:nvSpPr>
        <dsp:cNvPr id="0" name=""/>
        <dsp:cNvSpPr/>
      </dsp:nvSpPr>
      <dsp:spPr>
        <a:xfrm>
          <a:off x="0" y="4114763"/>
          <a:ext cx="6263640" cy="1284659"/>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The USA   with  Responsible Flushing Alliance  has done  some excellent work. Learnings / awareness raising could usefully  be  transferred.  See: </a:t>
          </a:r>
          <a:r>
            <a:rPr lang="en-GB" sz="1800" kern="1200" dirty="0">
              <a:hlinkClick xmlns:r="http://schemas.openxmlformats.org/officeDocument/2006/relationships" r:id="rId1"/>
            </a:rPr>
            <a:t>https://flushsmart.org</a:t>
          </a:r>
          <a:r>
            <a:rPr lang="en-GB" sz="1800" kern="1200" dirty="0"/>
            <a:t> </a:t>
          </a:r>
          <a:endParaRPr lang="en-US" sz="1800" kern="1200" dirty="0"/>
        </a:p>
      </dsp:txBody>
      <dsp:txXfrm>
        <a:off x="62712" y="4177475"/>
        <a:ext cx="6138216" cy="11592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0T15:31:04.395"/>
    </inkml:context>
    <inkml:brush xml:id="br0">
      <inkml:brushProperty name="width" value="0.05" units="cm"/>
      <inkml:brushProperty name="height" value="0.05" units="cm"/>
      <inkml:brushProperty name="color" value="#E71224"/>
    </inkml:brush>
  </inkml:definitions>
  <inkml:trace contextRef="#ctx0" brushRef="#br0">4066 441 24520,'-2'17'0,"-2"0"0,-4 1 0,-3-1 0,-3 0 0,-3 0 0,-4-1 0,-2 1 0,-3-1 0,-3 0 0,-3 0 0,-3 0 0,-2-1 0,-4 0 0,-2-1 0,-2 1 0,-4-2 0,-1 1 0,-3-1 0,-3-1 0,-1 0 0,-3 0 0,-1-1 0,-3-1 0,-2 0 0,-1-1 0,-2 0 0,-1-1 0,-2 0 0,-1-1 0,-1-1 0,-2 0 0,0-1 0,-1-1 0,-1 0 0,-1-1 0,0-1 0,0 0 0,-1-1 0,0-1 0,0 0 0,1-1 0,-1-1 0,1 0 0,1-1 0,0-1 0,0 0 0,2-1 0,1-1 0,0 0 0,2-1 0,1-1 0,2 0 0,1-1 0,2 0 0,1-1 0,3 0 0,1-1 0,2-1 0,3 0 0,2 0 0,2-1 0,2-1 0,3 1 0,2-2 0,3 1 0,3-1 0,2 0 0,3-1 0,3 0 0,3 0 0,3 0 0,3-1 0,3 1 0,3-1 0,3 0 0,3 0 0,3-1 0,3 1 0,4 0 0,2 0 0,4-1 0,3 1 0,3 0 0,3 0 0,3 0 0,3 0 0,3 1 0,3 0 0,3-1 0,3 2 0,3-1 0,3 1 0,2 0 0,3 0 0,3 1 0,2 0 0,3 1 0,2 0 0,2 1 0,2 0 0,3 0 0,2 1 0,1 1 0,3 0 0,1 1 0,2 0 0,1 1 0,2 0 0,1 1 0,2 1 0,0 0 0,1 1 0,2 1 0,0 0 0,0 1 0,1 1 0,1 0 0,-1 1 0,1 1 0,0 0 0,0 1 0,-1 1 0,0 0 0,0 1 0,-1 1 0,-1 0 0,-1 1 0,0 1 0,-2 0 0,-1 1 0,-1 1 0,-2 0 0,-1 1 0,-2 0 0,-1 1 0,-2 0 0,-3 1 0,-1 1 0,-3 0 0,-1 0 0,-3 1 0,-3 0 0,-1 1 0,-4 0 0,-2 1 0,-2 0 0,-4 0 0,-2 1 0,-3-1 0,-3 2 0,-3-1 0,-3 0 0,-2 1 0,-4 0 0,-3 0 0,-3 0 0,-3 0 0,-4 1 0,-2-1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47.524"/>
    </inkml:context>
    <inkml:brush xml:id="br0">
      <inkml:brushProperty name="width" value="0.05" units="cm"/>
      <inkml:brushProperty name="height" value="0.05" units="cm"/>
      <inkml:brushProperty name="color" value="#E71224"/>
    </inkml:brush>
  </inkml:definitions>
  <inkml:trace contextRef="#ctx0" brushRef="#br0">159 1 24575,'-9'0'0,"0"0"0,1 1 0,-1 0 0,1 0 0,-1 1 0,1 0 0,0 0 0,-1 1 0,1 0 0,-10 6 0,14-6 0,0-1 0,1 1 0,-1 0 0,1 0 0,-1 1 0,1-1 0,0 1 0,0-1 0,1 1 0,-1 0 0,1 0 0,0 0 0,0 0 0,0 1 0,0-1 0,1 1 0,0-1 0,0 1 0,0-1 0,0 9 0,-2 10 0,2 0 0,0 1 0,2-1 0,0 0 0,2 0 0,8 36 0,-9-54 0,0 0 0,0-1 0,0 1 0,1-1 0,0 0 0,0 0 0,0 0 0,1 0 0,-1 0 0,1-1 0,0 0 0,0 0 0,0 0 0,0 0 0,0 0 0,9 3 0,6 1 0,-1 0 0,1-1 0,22 3 0,20 6 0,-42-9-1365,1-2-5461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49.074"/>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50.736"/>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52.28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15:04:49.653"/>
    </inkml:context>
    <inkml:brush xml:id="br0">
      <inkml:brushProperty name="width" value="0.05" units="cm"/>
      <inkml:brushProperty name="height" value="0.05" units="cm"/>
      <inkml:brushProperty name="color" value="#E71224"/>
    </inkml:brush>
  </inkml:definitions>
  <inkml:trace contextRef="#ctx0" brushRef="#br0">4815 2407 24542,'-2'95'0,"-3"-1"0,-4 0 0,-4 0 0,-4-1 0,-3-1 0,-4 0 0,-4-2 0,-3 0 0,-3-2 0,-4-2 0,-3-1 0,-4-1 0,-3-3 0,-2-1 0,-5-3 0,-2-1 0,-3-3 0,-2-3 0,-4-1 0,-2-4 0,-3-2 0,-2-3 0,-2-3 0,-3-3 0,-1-3 0,-3-3 0,-1-4 0,-2-3 0,-2-3 0,-1-3 0,-1-4 0,-2-4 0,0-3 0,-1-4 0,-1-3 0,-1-4 0,0-4 0,0-3 0,-1-4 0,0-4 0,1-4 0,0-3 0,0-4 0,1-4 0,1-3 0,1-4 0,0-3 0,2-4 0,1-4 0,1-3 0,2-3 0,2-3 0,1-4 0,3-3 0,1-3 0,3-3 0,2-3 0,2-3 0,3-2 0,2-4 0,4-1 0,2-3 0,3-3 0,2-1 0,5-3 0,2-1 0,3-3 0,4-1 0,3-1 0,4-2 0,3-2 0,3 0 0,4-2 0,4 0 0,3-1 0,4-1 0,4 0 0,4 0 0,3-1 0,4 1 0,3 0 0,4-1 0,4 2 0,4 0 0,3 0 0,4 2 0,4 1 0,3 0 0,3 2 0,4 2 0,3 1 0,4 1 0,3 3 0,2 1 0,5 2 0,2 3 0,3 2 0,2 2 0,4 3 0,2 3 0,3 2 0,2 3 0,2 3 0,3 3 0,1 3 0,3 3 0,1 4 0,2 2 0,2 4 0,1 4 0,1 3 0,2 4 0,0 3 0,1 3 0,1 5 0,1 3 0,0 4 0,0 3 0,1 4 0,0 4 0,-1 4 0,0 3 0,0 4 0,-1 3 0,-1 5 0,-1 3 0,0 3 0,-2 4 0,-1 3 0,-1 4 0,-2 4 0,-2 2 0,-1 4 0,-3 3 0,-1 3 0,-3 3 0,-2 3 0,-2 3 0,-3 2 0,-2 3 0,-4 3 0,-2 2 0,-3 2 0,-2 3 0,-5 2 0,-2 1 0,-3 3 0,-4 1 0,-3 1 0,-4 2 0,-3 2 0,-3 0 0,-4 1 0,-4 2 0,-3 0 0,-4 0 0,-4 2 0,-4-1 0,-3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02T14:33:16.368"/>
    </inkml:context>
    <inkml:brush xml:id="br0">
      <inkml:brushProperty name="width" value="0.1" units="cm"/>
      <inkml:brushProperty name="height" value="0.1" units="cm"/>
      <inkml:brushProperty name="color" value="#008C3A"/>
    </inkml:brush>
  </inkml:definitions>
  <inkml:trace contextRef="#ctx0" brushRef="#br0">16862 1034 24602,'-7'40'0,"-12"1"0,-14-1 0,-12 0 0,-13 0 0,-13 0 0,-13-1 0,-12 0 0,-12-1 0,-13 0 0,-12-1 0,-11 0 0,-12-1 0,-12-1 0,-10-1 0,-12-1 0,-9-1 0,-11 0 0,-10-2 0,-10-1 0,-8 0 0,-10-3 0,-8 0 0,-8-1 0,-7-2 0,-8-1 0,-7-2 0,-6-1 0,-6-1 0,-5-2 0,-5-1 0,-5-2 0,-4-1 0,-3-2 0,-3-1 0,-3-2 0,-2-1 0,-2-2 0,0-2 0,-1-1 0,0-2 0,0-1 0,2-2 0,1-2 0,2-1 0,3-2 0,2-1 0,5-2 0,3-1 0,4-2 0,6-1 0,5-2 0,6-1 0,7-1 0,6-2 0,7-1 0,8-2 0,8-1 0,9 0 0,8-3 0,10 0 0,9-1 0,10-2 0,10 0 0,11-1 0,10-1 0,12-1 0,11-1 0,11-1 0,13 0 0,11-1 0,13 0 0,12-1 0,12 0 0,13-1 0,13 0 0,12 0 0,14 0 0,13-1 0,12 1 0,14-1 0,12 1 0,13-1 0,14 1 0,12 0 0,13 1 0,13-1 0,12 2 0,12-1 0,13 1 0,11 1 0,13 1 0,11 0 0,11 1 0,12 1 0,10 1 0,11 0 0,10 2 0,10 0 0,9 2 0,10 1 0,8 1 0,9 1 0,8 2 0,8 1 0,7 1 0,6 1 0,7 2 0,6 2 0,5 0 0,6 2 0,4 2 0,3 1 0,5 2 0,2 1 0,3 2 0,2 2 0,1 1 0,2 1 0,0 3 0,0 0 0,-1 3 0,0 1 0,-2 1 0,-2 2 0,-3 2 0,-3 1 0,-3 2 0,-4 1 0,-5 2 0,-5 2 0,-5 0 0,-6 2 0,-6 2 0,-7 1 0,-8 1 0,-7 1 0,-8 2 0,-8 1 0,-10 1 0,-8 1 0,-10 2 0,-10 0 0,-11 2 0,-9 0 0,-12 1 0,-10 1 0,-12 1 0,-12 0 0,-11 1 0,-12 1 0,-13 1 0,-12-1 0,-12 2 0,-13-1 0,-13 1 0,-13 0 0,-12 1 0,-14-1 0,-12 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02T14:33:19.161"/>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12:50:03.934"/>
    </inkml:context>
    <inkml:brush xml:id="br0">
      <inkml:brushProperty name="width" value="0.05" units="cm"/>
      <inkml:brushProperty name="height" value="0.05" units="cm"/>
      <inkml:brushProperty name="color" value="#E71224"/>
    </inkml:brush>
  </inkml:definitions>
  <inkml:trace contextRef="#ctx0" brushRef="#br0">0 1 24575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12:50:23.761"/>
    </inkml:context>
    <inkml:brush xml:id="br0">
      <inkml:brushProperty name="width" value="0.05" units="cm"/>
      <inkml:brushProperty name="height" value="0.05" units="cm"/>
      <inkml:brushProperty name="color" value="#E71224"/>
    </inkml:brush>
  </inkml:definitions>
  <inkml:trace contextRef="#ctx0" brushRef="#br0">7025 3561 24542,'-28'94'0,"-7"-1"0,-4-2 0,-6-2 0,-4-2 0,-6-2 0,-5-2 0,-5-3 0,-4-3 0,-5-2 0,-5-3 0,-4-3 0,-5-2 0,-3-4 0,-5-3 0,-4-4 0,-3-3 0,-4-3 0,-3-4 0,-4-3 0,-3-4 0,-2-4 0,-3-4 0,-3-3 0,-2-5 0,-2-3 0,-3-4 0,0-5 0,-3-3 0,-1-4 0,0-5 0,-2-3 0,0-4 0,-1-4 0,0-5 0,-1-3 0,1-4 0,1-4 0,0-4 0,1-4 0,0-3 0,2-4 0,2-4 0,1-3 0,2-4 0,2-3 0,3-3 0,1-4 0,4-3 0,2-2 0,3-4 0,4-2 0,2-3 0,5-3 0,3-1 0,4-4 0,3-1 0,5-2 0,4-3 0,5-1 0,4-1 0,5-2 0,4-2 0,6 0 0,4-2 0,5 0 0,6-1 0,4-1 0,6 0 0,5 0 0,6 0 0,5-1 0,5 2 0,6-1 0,5 1 0,6 1 0,5 0 0,6 2 0,5 1 0,5 1 0,6 2 0,5 1 0,5 2 0,6 2 0,5 2 0,5 2 0,4 2 0,6 3 0,5 3 0,4 2 0,4 3 0,6 2 0,3 4 0,5 3 0,3 3 0,5 4 0,3 2 0,4 5 0,4 2 0,2 5 0,4 3 0,2 4 0,4 4 0,2 3 0,2 5 0,2 3 0,2 4 0,2 4 0,1 5 0,2 3 0,1 4 0,0 5 0,2 3 0,0 4 0,0 5 0,0 3 0,0 4 0,0 4 0,-1 4 0,-1 4 0,-1 3 0,-1 4 0,-2 4 0,-1 3 0,-2 4 0,-2 3 0,-2 3 0,-3 4 0,-2 2 0,-4 4 0,-2 3 0,-3 2 0,-4 3 0,-3 2 0,-4 3 0,-4 2 0,-4 3 0,-4 1 0,-4 2 0,-5 3 0,-4 0 0,-4 2 0,-6 2 0,-4 0 0,-5 2 0,-6 0 0,-4 1 0,-6 1 0,-5 0 0,-5 0 0,-5 0 0,-6 0 0,-6 0 0,-4 0 0,-7-1 0,-4-1 0,-6-1 0,-6 0 0,-5-2 0,-6-1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12:50:25.677"/>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0T15:31:16.923"/>
    </inkml:context>
    <inkml:brush xml:id="br0">
      <inkml:brushProperty name="width" value="0.05" units="cm"/>
      <inkml:brushProperty name="height" value="0.05" units="cm"/>
      <inkml:brushProperty name="color" value="#E71224"/>
    </inkml:brush>
  </inkml:definitions>
  <inkml:trace contextRef="#ctx0" brushRef="#br0">4337 422 24543,'-1'16'0,"-4"1"0,-4-1 0,-2 0 0,-4 1 0,-4-1 0,-2 0 0,-4 0 0,-3-1 0,-3 1 0,-3-1 0,-3 0 0,-3-1 0,-3 0 0,-3 0 0,-3 0 0,-2-1 0,-3 0 0,-3-1 0,-2 0 0,-2 0 0,-3-1 0,-2-1 0,-2 0 0,-2-1 0,-1 0 0,-3 0 0,-1-1 0,-1-1 0,-2-1 0,-2 0 0,0 0 0,-2-1 0,0-1 0,-1-1 0,-1 0 0,0-1 0,-1 0 0,0-1 0,0-1 0,0 0 0,0-1 0,0-1 0,1 0 0,0-1 0,1 0 0,0-1 0,2-1 0,0-1 0,2 0 0,1 0 0,1-1 0,2-1 0,2-1 0,1 0 0,2 0 0,2-1 0,3 0 0,1-1 0,3-1 0,1 0 0,4 0 0,2-1 0,3 0 0,2-1 0,3 0 0,3 0 0,3 0 0,3-1 0,2 0 0,4-1 0,4 1 0,2-1 0,3 0 0,4 0 0,3-1 0,3 1 0,4 0 0,3-1 0,3 1 0,4-1 0,3 1 0,3-1 0,4 1 0,3 0 0,3-1 0,4 1 0,3 1 0,2-1 0,4 1 0,4-1 0,2 2 0,3-1 0,3 1 0,3 0 0,3 0 0,2 1 0,3 0 0,2 1 0,4 0 0,1 1 0,3 0 0,1 0 0,3 1 0,2 1 0,2 0 0,1 0 0,2 2 0,2-1 0,1 2 0,1 0 0,2 0 0,0 2 0,2-1 0,0 2 0,1 0 0,0 1 0,1 0 0,0 1 0,0 1 0,0 0 0,0 1 0,0 1 0,-1 0 0,0 1 0,-1 0 0,-1 2 0,0-1 0,-2 2 0,0 0 0,-2 0 0,-2 2 0,-1-1 0,-1 2 0,-3 0 0,-1 0 0,-2 1 0,-2 1 0,-2 0 0,-3 0 0,-2 1 0,-2 0 0,-3 1 0,-3 0 0,-2 1 0,-3 0 0,-3 0 0,-3 1 0,-3-1 0,-3 2 0,-3-1 0,-3 1 0,-3-1 0,-4 1 0,-2 1 0,-4-1 0,-4 0 0,-2 1 0,-4-1 0,-4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11:43:15.947"/>
    </inkml:context>
    <inkml:brush xml:id="br0">
      <inkml:brushProperty name="width" value="0.05" units="cm"/>
      <inkml:brushProperty name="height" value="0.05" units="cm"/>
      <inkml:brushProperty name="color" value="#E71224"/>
    </inkml:brush>
  </inkml:definitions>
  <inkml:trace contextRef="#ctx0" brushRef="#br0">2650 1148 24523,'0'45'0,"-4"1"0,-1-2 0,-2 1 0,-3-1 0,0 0 0,-4 0 0,-1-1 0,-2 0 0,-2-1 0,-1-1 0,-3 0 0,-2-1 0,-1-2 0,-2 0 0,-2-1 0,-1-1 0,-3-1 0,0-1 0,-2-2 0,-1 0 0,-2-2 0,-2-2 0,0-1 0,-2-1 0,-1-1 0,-1-3 0,0 0 0,-2-3 0,0-1 0,-2-1 0,0-2 0,-1-2 0,-1-2 0,0-1 0,1-2 0,-2-2 0,0-2 0,0-1 0,0-2 0,0-2 0,0-2 0,0-1 0,1-2 0,-1-2 0,2-2 0,0-1 0,0-2 0,1-2 0,0-2 0,2-1 0,0-1 0,0-3 0,4 0 0,-1-3 0,1-1 0,2-1 0,0-1 0,2-2 0,2-2 0,0 0 0,2-2 0,3-1 0,1-1 0,1-1 0,2-1 0,2 0 0,1-2 0,2-1 0,3 0 0,0-1 0,4-1 0,1 0 0,1-1 0,2 0 0,4 0 0,0-1 0,4 1 0,0-2 0,3 1 0,2 0 0,3 0 0,0 0 0,4 1 0,0-1 0,4 1 0,2 1 0,1 0 0,1 0 0,4 1 0,0 1 0,3 0 0,2 1 0,1 1 0,2 1 0,2 1 0,1 1 0,1 2 0,3 0 0,2 1 0,0 2 0,2 1 0,2 2 0,0 0 0,2 3 0,1 0 0,-1 2 0,4 2 0,0 1 0,0 2 0,2 2 0,0 1 0,1 2 0,0 2 0,0 1 0,2 2 0,-1 2 0,1 2 0,0 1 0,0 2 0,0 2 0,0 2 0,0 1 0,0 2 0,-2 2 0,1 2 0,0 1 0,-1 2 0,-1 2 0,0 1 0,-2 2 0,0 2 0,-2 1 0,0 2 0,-1 2 0,-1 0 0,-2 3 0,0 0 0,-2 2 0,-2 1 0,-1 2 0,-2 1 0,0 0 0,-3 2 0,-1 1 0,-2 1 0,-2 1 0,-1 1 0,-2 1 0,-3 0 0,-1 1 0,-2 1 0,-2 0 0,-1 0 0,-4 1 0,0 1 0,-3-1 0,-2 1 0,-1 0 0,-4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11:44:16.051"/>
    </inkml:context>
    <inkml:brush xml:id="br0">
      <inkml:brushProperty name="width" value="0.05" units="cm"/>
      <inkml:brushProperty name="height" value="0.05" units="cm"/>
      <inkml:brushProperty name="color" value="#66CC00"/>
    </inkml:brush>
  </inkml:definitions>
  <inkml:trace contextRef="#ctx0" brushRef="#br0">1202 0 24543,'-1202'894'0,"1445"507"0,1203-894 0,-243-1402 0,-1447-506 0,-1202 895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11:44:52.118"/>
    </inkml:context>
    <inkml:brush xml:id="br0">
      <inkml:brushProperty name="width" value="0.05" units="cm"/>
      <inkml:brushProperty name="height" value="0.05" units="cm"/>
      <inkml:brushProperty name="color" value="#AB008B"/>
    </inkml:brush>
  </inkml:definitions>
  <inkml:trace contextRef="#ctx0" brushRef="#br0">3303 1034 24530,'-1'40'0,"-2"1"0,-4-1 0,-2 0 0,-3 0 0,-1 0 0,-3-1 0,-4 0 0,0 0 0,-4-2 0,-3 1 0,0-2 0,-4 0 0,-2-1 0,-2-1 0,-2-1 0,-2 0 0,-2-2 0,-2-1 0,-2 0 0,-2-2 0,-2-1 0,-1-1 0,-1-2 0,-3-1 0,0-1 0,-2-1 0,-1-2 0,-2-1 0,0-2 0,-1-1 0,-2-2 0,1-1 0,-2-2 0,-1-1 0,0-2 0,0-2 0,-1-1 0,1-1 0,-1-3 0,0 0 0,0-3 0,1-1 0,0-1 0,0-2 0,0-2 0,1-1 0,2-2 0,-1-1 0,2-2 0,0-1 0,2-2 0,1-1 0,1-2 0,1-1 0,3-1 0,0-1 0,2-2 0,1-1 0,2-1 0,2-2 0,2 0 0,2-1 0,2-2 0,1 0 0,4-1 0,1-1 0,2-1 0,3 0 0,3-2 0,1 1 0,2-2 0,4 0 0,2 0 0,1-1 0,3 0 0,4 0 0,2 0 0,2-1 0,3 1 0,2-1 0,3 1 0,2-1 0,2 1 0,4 0 0,3 0 0,1 1 0,2 0 0,4 1 0,2 0 0,1 1 0,3 0 0,3 2 0,2 0 0,1 0 0,4 2 0,1 1 0,2 0 0,2 2 0,2 1 0,2 1 0,2 1 0,1 1 0,2 1 0,0 2 0,3 1 0,1 2 0,1 1 0,1 1 0,2 2 0,0 1 0,2 2 0,-1 1 0,2 2 0,1 1 0,0 2 0,0 1 0,0 2 0,1 2 0,0 1 0,0 2 0,-1 1 0,1 2 0,-1 2 0,0 1 0,0 2 0,-1 1 0,-2 2 0,1 1 0,-2 2 0,-1 1 0,0 2 0,-2 1 0,-1 1 0,-2 2 0,0 1 0,-3 2 0,-1 1 0,-1 1 0,-2 1 0,-2 1 0,-2 1 0,-2 2 0,-2 0 0,-2 1 0,-2 2 0,-2 0 0,-2 0 0,-4 2 0,0 0 0,-3 1 0,-4 0 0,0 1 0,-4 0 0,-3 1 0,-1 0 0,-3 0 0,-2 1 0,-4-1 0,-2 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11:44:53.904"/>
    </inkml:context>
    <inkml:brush xml:id="br0">
      <inkml:brushProperty name="width" value="0.05" units="cm"/>
      <inkml:brushProperty name="height" value="0.05" units="cm"/>
      <inkml:brushProperty name="color" value="#AB008B"/>
    </inkml:brush>
  </inkml:definitions>
  <inkml:trace contextRef="#ctx0" brushRef="#br0">0 1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11:44:55.852"/>
    </inkml:context>
    <inkml:brush xml:id="br0">
      <inkml:brushProperty name="width" value="0.05" units="cm"/>
      <inkml:brushProperty name="height" value="0.05" units="cm"/>
      <inkml:brushProperty name="color" value="#AB008B"/>
    </inkml:brush>
  </inkml:definitions>
  <inkml:trace contextRef="#ctx0" brushRef="#br0">1 0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11:45:51.128"/>
    </inkml:context>
    <inkml:brush xml:id="br0">
      <inkml:brushProperty name="width" value="0.05" units="cm"/>
      <inkml:brushProperty name="height" value="0.05" units="cm"/>
      <inkml:brushProperty name="color" value="#FFC114"/>
    </inkml:brush>
  </inkml:definitions>
  <inkml:trace contextRef="#ctx0" brushRef="#br0">1 1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11:45:58.768"/>
    </inkml:context>
    <inkml:brush xml:id="br0">
      <inkml:brushProperty name="width" value="0.05" units="cm"/>
      <inkml:brushProperty name="height" value="0.05" units="cm"/>
      <inkml:brushProperty name="color" value="#FFC114"/>
    </inkml:brush>
  </inkml:definitions>
  <inkml:trace contextRef="#ctx0" brushRef="#br0">0 0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11:46:51.744"/>
    </inkml:context>
    <inkml:brush xml:id="br0">
      <inkml:brushProperty name="width" value="0.035" units="cm"/>
      <inkml:brushProperty name="height" value="0.035" units="cm"/>
      <inkml:brushProperty name="color" value="#FFC114"/>
    </inkml:brush>
  </inkml:definitions>
  <inkml:trace contextRef="#ctx0" brushRef="#br0">0 1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11:47:06.974"/>
    </inkml:context>
    <inkml:brush xml:id="br0">
      <inkml:brushProperty name="width" value="0.035" units="cm"/>
      <inkml:brushProperty name="height" value="0.035" units="cm"/>
      <inkml:brushProperty name="color" value="#FFC114"/>
    </inkml:brush>
  </inkml:definitions>
  <inkml:trace contextRef="#ctx0" brushRef="#br0">1 0 24542,'0'1558'0,"7533"-1558"0,-7533-1558 0,-7533 1558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11:47:10.030"/>
    </inkml:context>
    <inkml:brush xml:id="br0">
      <inkml:brushProperty name="width" value="0.035" units="cm"/>
      <inkml:brushProperty name="height" value="0.035" units="cm"/>
      <inkml:brushProperty name="color" value="#FFC114"/>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0T15:31:29.825"/>
    </inkml:context>
    <inkml:brush xml:id="br0">
      <inkml:brushProperty name="width" value="0.05" units="cm"/>
      <inkml:brushProperty name="height" value="0.05" units="cm"/>
      <inkml:brushProperty name="color" value="#E71224"/>
    </inkml:brush>
  </inkml:definitions>
  <inkml:trace contextRef="#ctx0" brushRef="#br0">3638 465 24521,'-1'19'0,"-4"-1"0,-2 0 0,-2 0 0,-4 0 0,-2 0 0,-3 0 0,-3-1 0,-2 0 0,-3 0 0,-3 0 0,-2-1 0,-3 1 0,-2-2 0,-3 1 0,-1-1 0,-3-1 0,-3 0 0,-1 0 0,-3-1 0,-1 0 0,-3-1 0,-1 0 0,-2-1 0,-1-1 0,-3 0 0,0-1 0,-2 0 0,-1-1 0,-2-1 0,0 0 0,-2-1 0,0-1 0,-1 0 0,-1-2 0,0 1 0,-1-2 0,0 0 0,0-1 0,-1-1 0,1 0 0,-1-1 0,1-1 0,1 0 0,-1-2 0,2 1 0,-1-2 0,2 0 0,1-1 0,0-1 0,2 0 0,0-1 0,2-1 0,2 0 0,1-1 0,1 0 0,2-1 0,2-1 0,2 0 0,1-1 0,3 0 0,1-1 0,3 0 0,2 0 0,2-1 0,2-1 0,3 1 0,3-2 0,1 1 0,4-1 0,2 0 0,2 0 0,4 0 0,2-1 0,2 0 0,4 0 0,2 0 0,3 0 0,3 0 0,2-1 0,4 1 0,2 0 0,3 0 0,3 0 0,2 0 0,4 0 0,2 0 0,2 1 0,4-1 0,2 1 0,2 1 0,4-1 0,1 1 0,3 0 0,3 1 0,2 0 0,2 0 0,2 1 0,3 1 0,1-1 0,3 2 0,1 0 0,2 0 0,2 1 0,2 1 0,1 0 0,1 0 0,2 2 0,2 0 0,0 1 0,2 0 0,0 1 0,1 1 0,2 0 0,-1 1 0,2 1 0,-1 0 0,1 2 0,1 0 0,-1 0 0,1 2 0,-1 0 0,0 0 0,0 2 0,-1 0 0,0 1 0,-1 1 0,-1 0 0,0 1 0,-2 1 0,0 0 0,-2 1 0,-1 0 0,-2 2 0,0 0 0,-3 0 0,-1 1 0,-2 1 0,-1 0 0,-3 0 0,-1 2 0,-3-1 0,-1 1 0,-3 1 0,-3 0 0,-1 0 0,-3 1 0,-2 0 0,-3 1 0,-2-1 0,-3 1 0,-3 1 0,-2-1 0,-3 1 0,-3 0 0,-2 0 0,-4 0 0,-2 0 0,-2 0 0,-4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2T15:07:47.314"/>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0T19:21:00.597"/>
    </inkml:context>
    <inkml:brush xml:id="br0">
      <inkml:brushProperty name="width" value="0.05" units="cm"/>
      <inkml:brushProperty name="height" value="0.05" units="cm"/>
      <inkml:brushProperty name="color" value="#AB008B"/>
    </inkml:brush>
  </inkml:definitions>
  <inkml:trace contextRef="#ctx0" brushRef="#br0">1 0 24535,'1436'987'0,"10731"-987"0,-13603-987 0,-10731 987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0T19:21:10.223"/>
    </inkml:context>
    <inkml:brush xml:id="br0">
      <inkml:brushProperty name="width" value="0.05" units="cm"/>
      <inkml:brushProperty name="height" value="0.05" units="cm"/>
      <inkml:brushProperty name="color" value="#AB008B"/>
    </inkml:brush>
  </inkml:definitions>
  <inkml:trace contextRef="#ctx0" brushRef="#br0">0 0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0T19:21:16.142"/>
    </inkml:context>
    <inkml:brush xml:id="br0">
      <inkml:brushProperty name="width" value="0.05" units="cm"/>
      <inkml:brushProperty name="height" value="0.05" units="cm"/>
      <inkml:brushProperty name="color" value="#AB008B"/>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0T15:32:16.175"/>
    </inkml:context>
    <inkml:brush xml:id="br0">
      <inkml:brushProperty name="width" value="0.05" units="cm"/>
      <inkml:brushProperty name="height" value="0.05" units="cm"/>
      <inkml:brushProperty name="color" value="#E71224"/>
    </inkml:brush>
  </inkml:definitions>
  <inkml:trace contextRef="#ctx0" brushRef="#br0">5145 430 24533,'-2'17'0,"-4"0"0,-4 0 0,-3-1 0,-5 1 0,-4-1 0,-3 1 0,-5-1 0,-3 0 0,-4 0 0,-3-1 0,-4 0 0,-4 0 0,-3 0 0,-3-1 0,-4 0 0,-3-1 0,-3 0 0,-3 0 0,-3-1 0,-3 0 0,-3-1 0,-2 0 0,-2-1 0,-3-1 0,-2 0 0,-2 0 0,-2-1 0,-2-1 0,-2 0 0,-1-1 0,-1 0 0,-2-1 0,-1-1 0,0 0 0,-2-1 0,0-1 0,0-1 0,-1 0 0,0 0 0,0-2 0,0 0 0,0 0 0,1-1 0,1-1 0,0-1 0,2 0 0,0-1 0,1-1 0,2 0 0,2-1 0,1 0 0,2-1 0,2-1 0,2 0 0,2 0 0,2-1 0,3-1 0,3 0 0,2-1 0,3 0 0,3-1 0,3 0 0,3 0 0,3-1 0,3 0 0,4-1 0,4 0 0,3 0 0,3 0 0,4-1 0,4 0 0,4 0 0,3-1 0,5 1 0,3-1 0,4 1 0,4-1 0,4 0 0,4 0 0,4 0 0,4 0 0,4 1 0,4-1 0,4 0 0,3 1 0,5 0 0,3-1 0,4 2 0,4-1 0,4 0 0,3 1 0,3 0 0,4 1 0,4 0 0,3 0 0,3 0 0,3 1 0,3 1 0,3-1 0,3 2 0,2 0 0,3 0 0,3 1 0,2 0 0,2 1 0,2 0 0,2 1 0,2 1 0,1 0 0,2 1 0,2 1 0,1 0 0,0 0 0,2 2 0,0 0 0,1 1 0,1 0 0,0 1 0,0 1 0,0 0 0,0 1 0,-1 1 0,0 0 0,0 1 0,-2 0 0,0 2 0,-1 0 0,-2 0 0,-1 1 0,-1 1 0,-2 0 0,-2 1 0,-2 1 0,-2 0 0,-2 1 0,-3 0 0,-2 1 0,-2 0 0,-3 0 0,-3 2 0,-3-1 0,-3 1 0,-3 1 0,-3 0 0,-4 0 0,-3 0 0,-3 1 0,-4 0 0,-4 1 0,-3 0 0,-4-1 0,-3 2 0,-5-1 0,-3 0 0,-4 1 0,-5 0 0,-3-1 0,-4 1 0,-4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0T15:32:51.962"/>
    </inkml:context>
    <inkml:brush xml:id="br0">
      <inkml:brushProperty name="width" value="0.05" units="cm"/>
      <inkml:brushProperty name="height" value="0.05" units="cm"/>
      <inkml:brushProperty name="color" value="#E71224"/>
    </inkml:brush>
  </inkml:definitions>
  <inkml:trace contextRef="#ctx0" brushRef="#br0">4224 443 24523,'-2'17'0,"-3"0"0,-3 1 0,-3-1 0,-4 0 0,-2 0 0,-4 0 0,-3-1 0,-4 1 0,-2-1 0,-3 0 0,-3-1 0,-3 1 0,-3-1 0,-3-1 0,-2 1 0,-3-2 0,-3 1 0,-2-1 0,-3-1 0,-1 0 0,-3 0 0,-2-1 0,-3-1 0,-1 0 0,-1 0 0,-3-2 0,-1 1 0,-2-2 0,-1 0 0,-1-1 0,-1 0 0,-2-1 0,0 0 0,-1-2 0,-1 0 0,0 0 0,0-2 0,-1 0 0,0 0 0,0-2 0,0 0 0,1 0 0,0-2 0,0 0 0,1 0 0,1-2 0,0 0 0,2-1 0,1 0 0,1-1 0,1 0 0,2-2 0,1 1 0,3-2 0,1 0 0,1 0 0,3-1 0,2-1 0,3 0 0,1 0 0,3-1 0,2-1 0,3 1 0,3-2 0,2 1 0,3-1 0,3-1 0,3 1 0,3-1 0,3 0 0,2-1 0,4 1 0,3-1 0,4 0 0,2 0 0,4 0 0,3-1 0,3 1 0,3 0 0,4-1 0,3 1 0,3 0 0,3 0 0,4 0 0,2 0 0,4 0 0,3 0 0,4 1 0,2 0 0,3 0 0,3 0 0,3 1 0,3 0 0,3 0 0,2 1 0,3 0 0,3 1 0,2 0 0,3 0 0,1 1 0,3 1 0,2 0 0,3 0 0,1 1 0,1 1 0,3 0 0,1 1 0,2 0 0,1 1 0,1 1 0,1 0 0,2 1 0,0 1 0,1 0 0,1 1 0,0 1 0,0 0 0,1 1 0,0 1 0,0 0 0,0 1 0,-1 1 0,0 0 0,0 1 0,-1 1 0,-1 0 0,0 1 0,-2 1 0,-1 0 0,-1 1 0,-1 1 0,-2 0 0,-1 1 0,-3 0 0,-1 1 0,-1 1 0,-3 0 0,-2 0 0,-3 1 0,-1 1 0,-3 0 0,-2 0 0,-3 1 0,-3 0 0,-2 1 0,-3 0 0,-3 0 0,-3 1 0,-3 0 0,-3 0 0,-2 0 0,-4 1 0,-3 0 0,-4 0 0,-2 0 0,-4 0 0,-3 0 0,-3 0 0,-3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08.543"/>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18.001"/>
    </inkml:context>
    <inkml:brush xml:id="br0">
      <inkml:brushProperty name="width" value="0.05" units="cm"/>
      <inkml:brushProperty name="height" value="0.05" units="cm"/>
      <inkml:brushProperty name="color" value="#E71224"/>
    </inkml:brush>
  </inkml:definitions>
  <inkml:trace contextRef="#ctx0" brushRef="#br0">1 104 24496,'13833'0'0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29.424"/>
    </inkml:context>
    <inkml:brush xml:id="br0">
      <inkml:brushProperty name="width" value="0.05" units="cm"/>
      <inkml:brushProperty name="height" value="0.05" units="cm"/>
      <inkml:brushProperty name="color" value="#E71224"/>
    </inkml:brush>
  </inkml:definitions>
  <inkml:trace contextRef="#ctx0" brushRef="#br0">0 6 24509,'14353'0'0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38.824"/>
    </inkml:context>
    <inkml:brush xml:id="br0">
      <inkml:brushProperty name="width" value="0.05" units="cm"/>
      <inkml:brushProperty name="height" value="0.05" units="cm"/>
      <inkml:brushProperty name="color" value="#E71224"/>
    </inkml:brush>
  </inkml:definitions>
  <inkml:trace contextRef="#ctx0" brushRef="#br0">1 1 24575,'110'61'0,"-86"-47"0,31 20 0,-37-22 0,0-1 0,0 0 0,30 11 0,-9-12 0,-33-9 0,1 0 0,-1 0 0,0 1 0,0 0 0,0 0 0,0 1 0,0 0 0,6 4 0,-6-4 0,0 0 0,1 0 0,0-1 0,-1 1 0,1-2 0,0 1 0,0-1 0,0 0 0,0 0 0,0 0 0,12-2 0,-12 1 0,1 0 0,-1 0 0,0 0 0,0 1 0,1 0 0,-1 1 0,0 0 0,0 0 0,-1 0 0,12 6 0,-15-5 0,1 0 0,-1 1 0,0-1 0,0 1 0,0-1 0,-1 1 0,1 0 0,-1 0 0,0 0 0,0 0 0,0 1 0,-1-1 0,1 1 0,-1-1 0,0 1 0,0-1 0,-1 1 0,1 5 0,0 8 0,-1 1 0,0 0 0,-3 20 0,2-37 0,1 1 0,-1-1 0,0 0 0,1 1 0,-1-1 0,0 0 0,0 1 0,-1-1 0,1 0 0,0 0 0,-1 0 0,1 0 0,-1 0 0,0-1 0,1 1 0,-1 0 0,0-1 0,0 1 0,0-1 0,0 0 0,-1 0 0,1 0 0,0 0 0,0 0 0,-1 0 0,1 0 0,-1-1 0,1 1 0,0-1 0,-3 1 0,-11 0 0,0 0 0,1-1 0,-29-4 0,13 2 0,9 1-1365,3 1-5461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CB6211-998E-48DE-8786-F5F884ACFA7B}" type="datetimeFigureOut">
              <a:rPr lang="en-GB" smtClean="0"/>
              <a:t>06/03/2026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BCE9B-1BF3-48EB-88AD-695FB3A912AD}" type="slidenum">
              <a:rPr lang="en-GB" smtClean="0"/>
              <a:t>‹#›</a:t>
            </a:fld>
            <a:endParaRPr lang="en-GB"/>
          </a:p>
        </p:txBody>
      </p:sp>
    </p:spTree>
    <p:extLst>
      <p:ext uri="{BB962C8B-B14F-4D97-AF65-F5344CB8AC3E}">
        <p14:creationId xmlns:p14="http://schemas.microsoft.com/office/powerpoint/2010/main" val="158254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BCE9B-1BF3-48EB-88AD-695FB3A912AD}" type="slidenum">
              <a:rPr lang="en-GB" smtClean="0"/>
              <a:t>1</a:t>
            </a:fld>
            <a:endParaRPr lang="en-GB"/>
          </a:p>
        </p:txBody>
      </p:sp>
    </p:spTree>
    <p:extLst>
      <p:ext uri="{BB962C8B-B14F-4D97-AF65-F5344CB8AC3E}">
        <p14:creationId xmlns:p14="http://schemas.microsoft.com/office/powerpoint/2010/main" val="4130125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BCE9B-1BF3-48EB-88AD-695FB3A912AD}" type="slidenum">
              <a:rPr lang="en-GB" smtClean="0"/>
              <a:t>34</a:t>
            </a:fld>
            <a:endParaRPr lang="en-GB"/>
          </a:p>
        </p:txBody>
      </p:sp>
    </p:spTree>
    <p:extLst>
      <p:ext uri="{BB962C8B-B14F-4D97-AF65-F5344CB8AC3E}">
        <p14:creationId xmlns:p14="http://schemas.microsoft.com/office/powerpoint/2010/main" val="3117027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BCE9B-1BF3-48EB-88AD-695FB3A912AD}" type="slidenum">
              <a:rPr lang="en-GB" smtClean="0"/>
              <a:t>44</a:t>
            </a:fld>
            <a:endParaRPr lang="en-GB"/>
          </a:p>
        </p:txBody>
      </p:sp>
    </p:spTree>
    <p:extLst>
      <p:ext uri="{BB962C8B-B14F-4D97-AF65-F5344CB8AC3E}">
        <p14:creationId xmlns:p14="http://schemas.microsoft.com/office/powerpoint/2010/main" val="4070278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3/6/2026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hyperlink" Target="https://www.iso.org/standard/66095.html"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22.png"/><Relationship Id="rId18" Type="http://schemas.openxmlformats.org/officeDocument/2006/relationships/customXml" Target="../ink/ink9.xml"/><Relationship Id="rId3" Type="http://schemas.openxmlformats.org/officeDocument/2006/relationships/image" Target="../media/image17.png"/><Relationship Id="rId21" Type="http://schemas.openxmlformats.org/officeDocument/2006/relationships/image" Target="../media/image26.png"/><Relationship Id="rId7" Type="http://schemas.openxmlformats.org/officeDocument/2006/relationships/image" Target="../media/image19.png"/><Relationship Id="rId12" Type="http://schemas.openxmlformats.org/officeDocument/2006/relationships/customXml" Target="../ink/ink6.xml"/><Relationship Id="rId17" Type="http://schemas.openxmlformats.org/officeDocument/2006/relationships/image" Target="../media/image24.png"/><Relationship Id="rId25" Type="http://schemas.openxmlformats.org/officeDocument/2006/relationships/customXml" Target="../ink/ink13.xml"/><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customXml" Target="../ink/ink10.xml"/><Relationship Id="rId1" Type="http://schemas.openxmlformats.org/officeDocument/2006/relationships/slideLayout" Target="../slideLayouts/slideLayout6.xml"/><Relationship Id="rId6" Type="http://schemas.openxmlformats.org/officeDocument/2006/relationships/customXml" Target="../ink/ink3.xml"/><Relationship Id="rId11" Type="http://schemas.openxmlformats.org/officeDocument/2006/relationships/image" Target="../media/image21.png"/><Relationship Id="rId24" Type="http://schemas.openxmlformats.org/officeDocument/2006/relationships/image" Target="../media/image66.png"/><Relationship Id="rId5" Type="http://schemas.openxmlformats.org/officeDocument/2006/relationships/image" Target="../media/image18.png"/><Relationship Id="rId15" Type="http://schemas.openxmlformats.org/officeDocument/2006/relationships/image" Target="../media/image23.png"/><Relationship Id="rId23" Type="http://schemas.openxmlformats.org/officeDocument/2006/relationships/customXml" Target="../ink/ink12.xml"/><Relationship Id="rId10" Type="http://schemas.openxmlformats.org/officeDocument/2006/relationships/customXml" Target="../ink/ink5.xml"/><Relationship Id="rId19" Type="http://schemas.openxmlformats.org/officeDocument/2006/relationships/image" Target="../media/image25.png"/><Relationship Id="rId4" Type="http://schemas.openxmlformats.org/officeDocument/2006/relationships/customXml" Target="../ink/ink2.xml"/><Relationship Id="rId9" Type="http://schemas.openxmlformats.org/officeDocument/2006/relationships/image" Target="../media/image20.png"/><Relationship Id="rId14" Type="http://schemas.openxmlformats.org/officeDocument/2006/relationships/customXml" Target="../ink/ink7.xml"/><Relationship Id="rId22" Type="http://schemas.openxmlformats.org/officeDocument/2006/relationships/customXml" Target="../ink/ink11.xml"/></Relationships>
</file>

<file path=ppt/slides/_rels/slide17.xml.rels><?xml version="1.0" encoding="UTF-8" standalone="yes"?>
<Relationships xmlns="http://schemas.openxmlformats.org/package/2006/relationships"><Relationship Id="rId3" Type="http://schemas.openxmlformats.org/officeDocument/2006/relationships/hyperlink" Target="https://www.eureau.org/"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www.eureau.org/documents/diverse/8073-eureau-letter-to-iso-tc224-on-dis18671/file"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image" Target="../media/image28.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8.jpg"/><Relationship Id="rId13" Type="http://schemas.openxmlformats.org/officeDocument/2006/relationships/customXml" Target="../ink/ink14.xml"/><Relationship Id="rId3" Type="http://schemas.openxmlformats.org/officeDocument/2006/relationships/image" Target="../media/image53.jpg"/><Relationship Id="rId7" Type="http://schemas.openxmlformats.org/officeDocument/2006/relationships/image" Target="../media/image57.png"/><Relationship Id="rId12" Type="http://schemas.openxmlformats.org/officeDocument/2006/relationships/image" Target="../media/image62.jp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jpg"/><Relationship Id="rId11" Type="http://schemas.openxmlformats.org/officeDocument/2006/relationships/image" Target="../media/image61.jpg"/><Relationship Id="rId5" Type="http://schemas.openxmlformats.org/officeDocument/2006/relationships/image" Target="../media/image55.jpg"/><Relationship Id="rId10" Type="http://schemas.openxmlformats.org/officeDocument/2006/relationships/image" Target="../media/image60.jpg"/><Relationship Id="rId4" Type="http://schemas.openxmlformats.org/officeDocument/2006/relationships/image" Target="../media/image54.jpg"/><Relationship Id="rId9" Type="http://schemas.openxmlformats.org/officeDocument/2006/relationships/image" Target="../media/image59.png"/><Relationship Id="rId1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hyperlink" Target="https://davidejamesconsulting.co.uk/" TargetMode="External"/><Relationship Id="rId2" Type="http://schemas.openxmlformats.org/officeDocument/2006/relationships/hyperlink" Target="mailto:David@davidejamesconsulting.co.uk" TargetMode="Externa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mailto:Enquiries@davidejamesconsulting.co.uk"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customXml" Target="../ink/ink16.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9.png"/><Relationship Id="rId7" Type="http://schemas.openxmlformats.org/officeDocument/2006/relationships/image" Target="../media/image72.emf"/><Relationship Id="rId12" Type="http://schemas.openxmlformats.org/officeDocument/2006/relationships/image" Target="../media/image77.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2.emf"/><Relationship Id="rId11" Type="http://schemas.openxmlformats.org/officeDocument/2006/relationships/image" Target="../media/image76.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2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ustomXml" Target="../ink/ink17.xml"/><Relationship Id="rId1" Type="http://schemas.openxmlformats.org/officeDocument/2006/relationships/slideLayout" Target="../slideLayouts/slideLayout7.xml"/><Relationship Id="rId6" Type="http://schemas.openxmlformats.org/officeDocument/2006/relationships/customXml" Target="../ink/ink19.xml"/><Relationship Id="rId5" Type="http://schemas.openxmlformats.org/officeDocument/2006/relationships/image" Target="../media/image770.png"/><Relationship Id="rId4" Type="http://schemas.openxmlformats.org/officeDocument/2006/relationships/customXml" Target="../ink/ink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www.thegrocer.co.uk/analysis-and-features/are-retailers-and-suppliers-doing-enough-in-the-war-on-wet-wipes/710200.article" TargetMode="External"/><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hyperlink" Target="https://hansard.parliament.uk/commons/2025-11-03/debates/5af90717-6363-47f1-9b3f-4badcfc9346b/DraftEnvironmentalProtection(WetWipesContainingPlastic)(England)Regulations2025"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hyperlink" Target="https://protect.checkpoint.com/v2/r01/___https:/hansard.parliament.uk/Lords/2025-11-10/debates/9A4F2967-D9A2-40D4-9B58-5253BD927504/EnvironmentalProtection(WetWipesContainingPlastic)(England)Regulations2025___.YzJ1Om1hZ25lcmFjb3Jwb3JhdGlvbjpjOm86MTM2N2M4YTYzMDliNDI0OWZmYzUyOGVlZmU3YmExMWY6Nzo5NzVjOjk5MWMxNmQwMThlNDQ3MTA2NDk3MjU0ZGZmYzIzM2ZlZmU2YjY2ZDYwMThkMmRiMjA0ZGE0MzY5OTBiNmEzNmE6aDpUOkY"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ww.gov.uk/government/publications/independent-water-commission-review-of-the-water-sector" TargetMode="External"/><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gov.uk/government/publications/a-new-vision-for-water-white-paper" TargetMode="External"/><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4" Type="http://schemas.openxmlformats.org/officeDocument/2006/relationships/hyperlink" Target="https://binthewipe.org/"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edana.org/how-we-take-action/wet-wipes-disposal" TargetMode="External"/><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iso.org/deliverables-all.html" TargetMode="Externa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environment.ec.europa.eu/strategy/circular-economy_en"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8.png"/><Relationship Id="rId18" Type="http://schemas.openxmlformats.org/officeDocument/2006/relationships/image" Target="../media/image100.png"/><Relationship Id="rId3" Type="http://schemas.openxmlformats.org/officeDocument/2006/relationships/customXml" Target="../ink/ink20.xml"/><Relationship Id="rId21" Type="http://schemas.openxmlformats.org/officeDocument/2006/relationships/image" Target="../media/image102.png"/><Relationship Id="rId7" Type="http://schemas.openxmlformats.org/officeDocument/2006/relationships/customXml" Target="../ink/ink22.xml"/><Relationship Id="rId12" Type="http://schemas.openxmlformats.org/officeDocument/2006/relationships/customXml" Target="../ink/ink25.xml"/><Relationship Id="rId17" Type="http://schemas.openxmlformats.org/officeDocument/2006/relationships/customXml" Target="../ink/ink28.xml"/><Relationship Id="rId2" Type="http://schemas.openxmlformats.org/officeDocument/2006/relationships/image" Target="../media/image95.png"/><Relationship Id="rId16" Type="http://schemas.openxmlformats.org/officeDocument/2006/relationships/image" Target="../media/image99.png"/><Relationship Id="rId20" Type="http://schemas.openxmlformats.org/officeDocument/2006/relationships/image" Target="../media/image101.PNG"/><Relationship Id="rId1" Type="http://schemas.openxmlformats.org/officeDocument/2006/relationships/slideLayout" Target="../slideLayouts/slideLayout6.xml"/><Relationship Id="rId6" Type="http://schemas.openxmlformats.org/officeDocument/2006/relationships/image" Target="../media/image950.png"/><Relationship Id="rId11" Type="http://schemas.openxmlformats.org/officeDocument/2006/relationships/customXml" Target="../ink/ink24.xml"/><Relationship Id="rId5" Type="http://schemas.openxmlformats.org/officeDocument/2006/relationships/customXml" Target="../ink/ink21.xml"/><Relationship Id="rId15" Type="http://schemas.openxmlformats.org/officeDocument/2006/relationships/customXml" Target="../ink/ink27.xml"/><Relationship Id="rId23" Type="http://schemas.openxmlformats.org/officeDocument/2006/relationships/hyperlink" Target="https://www.edana.org/how-we-take-action/wet-wipes-disposal" TargetMode="External"/><Relationship Id="rId10" Type="http://schemas.openxmlformats.org/officeDocument/2006/relationships/image" Target="../media/image97.png"/><Relationship Id="rId19" Type="http://schemas.openxmlformats.org/officeDocument/2006/relationships/customXml" Target="../ink/ink29.xml"/><Relationship Id="rId4" Type="http://schemas.openxmlformats.org/officeDocument/2006/relationships/image" Target="../media/image940.png"/><Relationship Id="rId9" Type="http://schemas.openxmlformats.org/officeDocument/2006/relationships/customXml" Target="../ink/ink23.xml"/><Relationship Id="rId14" Type="http://schemas.openxmlformats.org/officeDocument/2006/relationships/customXml" Target="../ink/ink26.xml"/><Relationship Id="rId22"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ec.europa.eu/info/law/better-regulation/have-your-say_en" TargetMode="Externa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customXml" Target="../ink/ink30.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customXml" Target="../ink/ink31.xml"/><Relationship Id="rId7" Type="http://schemas.openxmlformats.org/officeDocument/2006/relationships/customXml" Target="../ink/ink33.xml"/><Relationship Id="rId2"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customXml" Target="../ink/ink32.xml"/><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hyperlink" Target="https://www.independent.ie/irish-news/will-ireland-follow-uks-lead-and-ban-plastic-containing-wet-wipes/a50661859.html"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portugalresident.com/ngo-wants-ban-on-non-biodegradable-wet-wipes/" TargetMode="External"/><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hyperlink" Target="https://www.interu.io/blog/how-to-tell-if-your-products-fall-in-scope-of-the-eudr"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4.xml.rels><?xml version="1.0" encoding="UTF-8" standalone="yes"?>
<Relationships xmlns="http://schemas.openxmlformats.org/package/2006/relationships"><Relationship Id="rId8" Type="http://schemas.openxmlformats.org/officeDocument/2006/relationships/hyperlink" Target="https://calendly.com/david-davidejamesconsulting/new-meeting" TargetMode="External"/><Relationship Id="rId3" Type="http://schemas.openxmlformats.org/officeDocument/2006/relationships/image" Target="../media/image4.png"/><Relationship Id="rId7" Type="http://schemas.openxmlformats.org/officeDocument/2006/relationships/hyperlink" Target="https://calendly.com/david-davidejamesconsulting/new-meeting-2" TargetMode="External"/><Relationship Id="rId2" Type="http://schemas.openxmlformats.org/officeDocument/2006/relationships/image" Target="../media/image105.jpg"/><Relationship Id="rId1" Type="http://schemas.openxmlformats.org/officeDocument/2006/relationships/slideLayout" Target="../slideLayouts/slideLayout7.xml"/><Relationship Id="rId6" Type="http://schemas.openxmlformats.org/officeDocument/2006/relationships/hyperlink" Target="mailto:Enquiries@davidejamesconsulting.co.uk" TargetMode="External"/><Relationship Id="rId5" Type="http://schemas.openxmlformats.org/officeDocument/2006/relationships/hyperlink" Target="https://davidejamesconsulting.co.uk/" TargetMode="External"/><Relationship Id="rId4" Type="http://schemas.openxmlformats.org/officeDocument/2006/relationships/hyperlink" Target="mailto:David@davidejamesconsulting.co.uk"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06_0.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CFECA-73E1-7267-3A74-FAB9D2E192E9}"/>
              </a:ext>
            </a:extLst>
          </p:cNvPr>
          <p:cNvSpPr>
            <a:spLocks noGrp="1"/>
          </p:cNvSpPr>
          <p:nvPr>
            <p:ph type="title"/>
          </p:nvPr>
        </p:nvSpPr>
        <p:spPr>
          <a:xfrm>
            <a:off x="1815135" y="5705358"/>
            <a:ext cx="8183880" cy="640081"/>
          </a:xfrm>
        </p:spPr>
        <p:txBody>
          <a:bodyPr>
            <a:normAutofit fontScale="90000"/>
          </a:bodyPr>
          <a:lstStyle/>
          <a:p>
            <a:r>
              <a:rPr lang="en-GB" sz="2000" dirty="0"/>
              <a:t>Wet Wipes and Wastewater Systems: ISO Standards and the UK–European Regulatory Direction: An overview of ISO TC 224 developments, testing methodologies, and regulatory trends affecting export markets  .</a:t>
            </a:r>
            <a:r>
              <a:rPr lang="en-GB" sz="2000" dirty="0">
                <a:solidFill>
                  <a:srgbClr val="FF0000"/>
                </a:solidFill>
              </a:rPr>
              <a:t>Still “Stuck in the pipes.”</a:t>
            </a:r>
            <a:br>
              <a:rPr lang="en-GB" sz="2000" dirty="0">
                <a:solidFill>
                  <a:srgbClr val="FF0000"/>
                </a:solidFill>
              </a:rPr>
            </a:br>
            <a:r>
              <a:rPr lang="en-GB" sz="2000" dirty="0"/>
              <a:t>Wednesday 11</a:t>
            </a:r>
            <a:r>
              <a:rPr lang="en-GB" sz="2000" baseline="30000" dirty="0"/>
              <a:t>th</a:t>
            </a:r>
            <a:r>
              <a:rPr lang="en-GB" sz="2000" dirty="0"/>
              <a:t> March,2026</a:t>
            </a:r>
            <a:br>
              <a:rPr lang="en-GB" dirty="0"/>
            </a:br>
            <a:endParaRPr lang="en-GB" sz="2800" dirty="0"/>
          </a:p>
        </p:txBody>
      </p:sp>
      <p:pic>
        <p:nvPicPr>
          <p:cNvPr id="4" name="Picture 3" descr="A close-up of a pipe&#10;&#10;AI-generated content may be incorrect.">
            <a:extLst>
              <a:ext uri="{FF2B5EF4-FFF2-40B4-BE49-F238E27FC236}">
                <a16:creationId xmlns:a16="http://schemas.microsoft.com/office/drawing/2014/main" id="{4D4DDEA2-F2D0-5371-0181-A4BC1EF98171}"/>
              </a:ext>
            </a:extLst>
          </p:cNvPr>
          <p:cNvPicPr>
            <a:picLocks noChangeAspect="1"/>
          </p:cNvPicPr>
          <p:nvPr/>
        </p:nvPicPr>
        <p:blipFill>
          <a:blip r:embed="rId3"/>
          <a:srcRect t="10648" r="1" b="30252"/>
          <a:stretch>
            <a:fillRect/>
          </a:stretch>
        </p:blipFill>
        <p:spPr>
          <a:xfrm>
            <a:off x="2004060" y="351560"/>
            <a:ext cx="8183880" cy="4836795"/>
          </a:xfrm>
          <a:prstGeom prst="rect">
            <a:avLst/>
          </a:prstGeom>
          <a:ln w="19050">
            <a:solidFill>
              <a:schemeClr val="tx1"/>
            </a:solidFill>
            <a:miter lim="800000"/>
          </a:ln>
        </p:spPr>
      </p:pic>
      <p:pic>
        <p:nvPicPr>
          <p:cNvPr id="3" name="Picture 2">
            <a:extLst>
              <a:ext uri="{FF2B5EF4-FFF2-40B4-BE49-F238E27FC236}">
                <a16:creationId xmlns:a16="http://schemas.microsoft.com/office/drawing/2014/main" id="{94845234-9694-BDDB-EB65-C2B2A0F7106E}"/>
              </a:ext>
            </a:extLst>
          </p:cNvPr>
          <p:cNvPicPr>
            <a:picLocks noChangeAspect="1"/>
          </p:cNvPicPr>
          <p:nvPr/>
        </p:nvPicPr>
        <p:blipFill>
          <a:blip r:embed="rId4"/>
          <a:stretch>
            <a:fillRect/>
          </a:stretch>
        </p:blipFill>
        <p:spPr>
          <a:xfrm>
            <a:off x="8797022" y="328889"/>
            <a:ext cx="1390918" cy="979251"/>
          </a:xfrm>
          <a:prstGeom prst="rect">
            <a:avLst/>
          </a:prstGeom>
        </p:spPr>
      </p:pic>
      <p:sp>
        <p:nvSpPr>
          <p:cNvPr id="5" name="TextBox 4">
            <a:extLst>
              <a:ext uri="{FF2B5EF4-FFF2-40B4-BE49-F238E27FC236}">
                <a16:creationId xmlns:a16="http://schemas.microsoft.com/office/drawing/2014/main" id="{2EA22B45-B125-E542-89B8-08CE51D8AEE0}"/>
              </a:ext>
            </a:extLst>
          </p:cNvPr>
          <p:cNvSpPr txBox="1"/>
          <p:nvPr/>
        </p:nvSpPr>
        <p:spPr>
          <a:xfrm>
            <a:off x="7947473" y="512562"/>
            <a:ext cx="1057983" cy="400110"/>
          </a:xfrm>
          <a:prstGeom prst="rect">
            <a:avLst/>
          </a:prstGeom>
          <a:noFill/>
        </p:spPr>
        <p:txBody>
          <a:bodyPr wrap="square" rtlCol="0">
            <a:spAutoFit/>
          </a:bodyPr>
          <a:lstStyle/>
          <a:p>
            <a:r>
              <a:rPr lang="en-GB" sz="1000" dirty="0">
                <a:solidFill>
                  <a:srgbClr val="FF0000"/>
                </a:solidFill>
              </a:rPr>
              <a:t>DRAFT </a:t>
            </a:r>
            <a:r>
              <a:rPr lang="en-GB" sz="1000" dirty="0"/>
              <a:t>DNF SYMBOL (ISO)</a:t>
            </a:r>
          </a:p>
        </p:txBody>
      </p:sp>
    </p:spTree>
    <p:extLst>
      <p:ext uri="{BB962C8B-B14F-4D97-AF65-F5344CB8AC3E}">
        <p14:creationId xmlns:p14="http://schemas.microsoft.com/office/powerpoint/2010/main" val="251030083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EE9673-E116-C919-FA7D-712CE477236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A38AAF-DCDC-5B46-CA2D-7A1EDA30B5A4}"/>
              </a:ext>
            </a:extLst>
          </p:cNvPr>
          <p:cNvSpPr>
            <a:spLocks noGrp="1"/>
          </p:cNvSpPr>
          <p:nvPr>
            <p:ph type="title"/>
          </p:nvPr>
        </p:nvSpPr>
        <p:spPr>
          <a:xfrm>
            <a:off x="2376298" y="502020"/>
            <a:ext cx="3992787" cy="1642970"/>
          </a:xfrm>
        </p:spPr>
        <p:txBody>
          <a:bodyPr vert="horz" lIns="91440" tIns="45720" rIns="91440" bIns="45720" rtlCol="0" anchor="b">
            <a:normAutofit/>
          </a:bodyPr>
          <a:lstStyle/>
          <a:p>
            <a:pPr algn="l" defTabSz="914400">
              <a:lnSpc>
                <a:spcPct val="90000"/>
              </a:lnSpc>
            </a:pPr>
            <a:r>
              <a:rPr lang="en-US" sz="2700" b="1" dirty="0">
                <a:solidFill>
                  <a:srgbClr val="FF0000"/>
                </a:solidFill>
              </a:rPr>
              <a:t>First attempt </a:t>
            </a:r>
            <a:r>
              <a:rPr lang="en-US" sz="2700" b="1" dirty="0"/>
              <a:t>to achieve a Technical Specification: </a:t>
            </a:r>
            <a:r>
              <a:rPr lang="en-US" sz="2700" b="1" dirty="0">
                <a:solidFill>
                  <a:srgbClr val="FF0000"/>
                </a:solidFill>
              </a:rPr>
              <a:t>April 2014-February 2019 </a:t>
            </a:r>
            <a:br>
              <a:rPr lang="en-US" sz="2700" b="1" dirty="0"/>
            </a:br>
            <a:endParaRPr lang="en-US" sz="2700" i="1" dirty="0"/>
          </a:p>
        </p:txBody>
      </p:sp>
      <p:sp>
        <p:nvSpPr>
          <p:cNvPr id="5" name="TextBox 4">
            <a:extLst>
              <a:ext uri="{FF2B5EF4-FFF2-40B4-BE49-F238E27FC236}">
                <a16:creationId xmlns:a16="http://schemas.microsoft.com/office/drawing/2014/main" id="{8E926868-67F8-71FB-264E-36A4892C83C7}"/>
              </a:ext>
            </a:extLst>
          </p:cNvPr>
          <p:cNvSpPr txBox="1"/>
          <p:nvPr/>
        </p:nvSpPr>
        <p:spPr>
          <a:xfrm>
            <a:off x="1866901" y="1918120"/>
            <a:ext cx="4964075" cy="3568281"/>
          </a:xfrm>
          <a:prstGeom prst="rect">
            <a:avLst/>
          </a:prstGeom>
        </p:spPr>
        <p:txBody>
          <a:bodyPr vert="horz" lIns="91440" tIns="45720" rIns="91440" bIns="45720" rtlCol="0" anchor="t">
            <a:normAutofit fontScale="85000" lnSpcReduction="10000"/>
          </a:bodyPr>
          <a:lstStyle/>
          <a:p>
            <a:pPr defTabSz="914400">
              <a:lnSpc>
                <a:spcPct val="90000"/>
              </a:lnSpc>
              <a:spcAft>
                <a:spcPts val="600"/>
              </a:spcAft>
            </a:pPr>
            <a:r>
              <a:rPr lang="en-US" sz="1300" b="1" dirty="0"/>
              <a:t>Original NWIP</a:t>
            </a:r>
          </a:p>
          <a:p>
            <a:pPr indent="-228600" defTabSz="914400">
              <a:lnSpc>
                <a:spcPct val="90000"/>
              </a:lnSpc>
              <a:spcAft>
                <a:spcPts val="600"/>
              </a:spcAft>
              <a:buFont typeface="Arial" panose="020B0604020202020204" pitchFamily="34" charset="0"/>
              <a:buChar char="•"/>
            </a:pPr>
            <a:r>
              <a:rPr lang="en-US" sz="1300" dirty="0"/>
              <a:t>NWIP (TC 224/N666) proposing the development of a </a:t>
            </a:r>
            <a:r>
              <a:rPr lang="en-US" sz="1300" dirty="0">
                <a:solidFill>
                  <a:srgbClr val="FF0000"/>
                </a:solidFill>
              </a:rPr>
              <a:t>TS </a:t>
            </a:r>
            <a:r>
              <a:rPr lang="en-US" sz="1300" dirty="0"/>
              <a:t>with a scope: “</a:t>
            </a:r>
            <a:r>
              <a:rPr lang="en-US" sz="1300" i="1" dirty="0"/>
              <a:t>to establish requirements concerning the quality and characteristics and for the certification of the performance of products that are declared to be flushable. Excluded from this standard are specifications or performance of the products for their advertised or intended use”</a:t>
            </a:r>
            <a:r>
              <a:rPr lang="en-US" sz="2000" dirty="0"/>
              <a:t> </a:t>
            </a:r>
          </a:p>
          <a:p>
            <a:pPr defTabSz="914400">
              <a:lnSpc>
                <a:spcPct val="90000"/>
              </a:lnSpc>
              <a:spcAft>
                <a:spcPts val="600"/>
              </a:spcAft>
            </a:pPr>
            <a:r>
              <a:rPr lang="en-US" sz="2000" dirty="0"/>
              <a:t>-----------------------------------  </a:t>
            </a:r>
          </a:p>
          <a:p>
            <a:pPr defTabSz="914400">
              <a:lnSpc>
                <a:spcPct val="90000"/>
              </a:lnSpc>
              <a:spcAft>
                <a:spcPts val="600"/>
              </a:spcAft>
            </a:pPr>
            <a:r>
              <a:rPr lang="en-US" sz="2000" dirty="0"/>
              <a:t>The Scope of TC 224 </a:t>
            </a:r>
            <a:r>
              <a:rPr lang="en-US" sz="1400" dirty="0">
                <a:solidFill>
                  <a:srgbClr val="FF0000"/>
                </a:solidFill>
              </a:rPr>
              <a:t>excludes the development of a normative Standard</a:t>
            </a:r>
            <a:r>
              <a:rPr lang="en-US" sz="1400" dirty="0"/>
              <a:t> </a:t>
            </a:r>
          </a:p>
          <a:p>
            <a:pPr defTabSz="914400">
              <a:lnSpc>
                <a:spcPct val="90000"/>
              </a:lnSpc>
              <a:spcAft>
                <a:spcPts val="600"/>
              </a:spcAft>
            </a:pPr>
            <a:r>
              <a:rPr lang="en-GB" sz="1400" dirty="0">
                <a:solidFill>
                  <a:srgbClr val="00B0F0"/>
                </a:solidFill>
              </a:rPr>
              <a:t>Concern expressed that TC 224 WG 10 was in conflict with  </a:t>
            </a:r>
            <a:r>
              <a:rPr lang="pt-BR" sz="1400" dirty="0">
                <a:solidFill>
                  <a:srgbClr val="00B0F0"/>
                </a:solidFill>
              </a:rPr>
              <a:t>ISO TC 6/SC 2/WG 27 </a:t>
            </a:r>
            <a:r>
              <a:rPr lang="en-GB" sz="1400" dirty="0">
                <a:solidFill>
                  <a:srgbClr val="00B0F0"/>
                </a:solidFill>
              </a:rPr>
              <a:t>by writing (a). </a:t>
            </a:r>
            <a:r>
              <a:rPr lang="en-GB" sz="1400" dirty="0">
                <a:solidFill>
                  <a:srgbClr val="FF0000"/>
                </a:solidFill>
              </a:rPr>
              <a:t>analytical methods</a:t>
            </a:r>
            <a:r>
              <a:rPr lang="en-GB" sz="1400" dirty="0">
                <a:solidFill>
                  <a:srgbClr val="00B0F0"/>
                </a:solidFill>
              </a:rPr>
              <a:t>, and (b). </a:t>
            </a:r>
            <a:r>
              <a:rPr lang="en-GB" sz="1400" dirty="0">
                <a:solidFill>
                  <a:srgbClr val="FF0000"/>
                </a:solidFill>
              </a:rPr>
              <a:t>establishing threshold values </a:t>
            </a:r>
            <a:r>
              <a:rPr lang="en-GB" sz="1400" dirty="0">
                <a:solidFill>
                  <a:srgbClr val="00B0F0"/>
                </a:solidFill>
              </a:rPr>
              <a:t>,both of which are excluded from the scope of TC 224</a:t>
            </a:r>
            <a:endParaRPr lang="en-US" sz="1300" i="1" dirty="0"/>
          </a:p>
          <a:p>
            <a:pPr defTabSz="914400">
              <a:lnSpc>
                <a:spcPct val="90000"/>
              </a:lnSpc>
              <a:spcAft>
                <a:spcPts val="600"/>
              </a:spcAft>
            </a:pPr>
            <a:r>
              <a:rPr lang="en-US" sz="1300" dirty="0"/>
              <a:t>                                                                                 </a:t>
            </a:r>
            <a:r>
              <a:rPr lang="en-US" sz="2100" dirty="0"/>
              <a:t>-------------------------------</a:t>
            </a:r>
          </a:p>
          <a:p>
            <a:pPr defTabSz="914400">
              <a:lnSpc>
                <a:spcPct val="90000"/>
              </a:lnSpc>
              <a:spcAft>
                <a:spcPts val="600"/>
              </a:spcAft>
            </a:pPr>
            <a:r>
              <a:rPr lang="en-US" sz="1300" b="1" dirty="0"/>
              <a:t>Revised NWIP</a:t>
            </a:r>
            <a:r>
              <a:rPr lang="en-US" sz="1300" dirty="0"/>
              <a:t>:</a:t>
            </a:r>
          </a:p>
          <a:p>
            <a:pPr indent="-228600" defTabSz="914400">
              <a:lnSpc>
                <a:spcPct val="90000"/>
              </a:lnSpc>
              <a:spcAft>
                <a:spcPts val="600"/>
              </a:spcAft>
              <a:buFont typeface="Arial" panose="020B0604020202020204" pitchFamily="34" charset="0"/>
              <a:buChar char="•"/>
            </a:pPr>
            <a:r>
              <a:rPr lang="en-US" sz="1300" dirty="0"/>
              <a:t> NWIP (TC224/N911) to revise the work of WG10 to produce a </a:t>
            </a:r>
            <a:r>
              <a:rPr lang="en-US" sz="1300" b="1" dirty="0">
                <a:solidFill>
                  <a:srgbClr val="FF0000"/>
                </a:solidFill>
              </a:rPr>
              <a:t>Technical Report </a:t>
            </a:r>
            <a:r>
              <a:rPr lang="en-US" sz="1300" dirty="0"/>
              <a:t>“on the Hydraulic, Mechanical and Environmental Conditions Found in Wastewater Transportation and Treatment Systems and their Context”. The result of the CIB was 34 votes cast, 26 in </a:t>
            </a:r>
            <a:r>
              <a:rPr lang="en-US" sz="1300" dirty="0" err="1"/>
              <a:t>favour</a:t>
            </a:r>
            <a:r>
              <a:rPr lang="en-US" sz="1300" dirty="0"/>
              <a:t> (2 with comments), 0 opposed and 8 abstentions</a:t>
            </a:r>
          </a:p>
        </p:txBody>
      </p:sp>
      <p:sp>
        <p:nvSpPr>
          <p:cNvPr id="14" name="Rectangle 1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Dice">
            <a:extLst>
              <a:ext uri="{FF2B5EF4-FFF2-40B4-BE49-F238E27FC236}">
                <a16:creationId xmlns:a16="http://schemas.microsoft.com/office/drawing/2014/main" id="{2AD7C772-2EDB-8CC9-1567-A546294EBE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0976" y="1880999"/>
            <a:ext cx="3127897" cy="3127897"/>
          </a:xfrm>
          <a:prstGeom prst="rect">
            <a:avLst/>
          </a:prstGeom>
        </p:spPr>
      </p:pic>
      <p:sp>
        <p:nvSpPr>
          <p:cNvPr id="3" name="TextBox 2">
            <a:extLst>
              <a:ext uri="{FF2B5EF4-FFF2-40B4-BE49-F238E27FC236}">
                <a16:creationId xmlns:a16="http://schemas.microsoft.com/office/drawing/2014/main" id="{A8CA0B3A-F988-177B-0D5A-63160AADB963}"/>
              </a:ext>
            </a:extLst>
          </p:cNvPr>
          <p:cNvSpPr txBox="1"/>
          <p:nvPr/>
        </p:nvSpPr>
        <p:spPr>
          <a:xfrm>
            <a:off x="1765826" y="1700331"/>
            <a:ext cx="8728363" cy="4632456"/>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endParaRPr lang="en-US" sz="1200" dirty="0"/>
          </a:p>
        </p:txBody>
      </p:sp>
      <p:pic>
        <p:nvPicPr>
          <p:cNvPr id="1026" name="Picture 2" descr="Picture of Traffic Stop Octagon sign - Class 1 Ref BSEN 12899-1 2001 - 600mm Oct. - Reflective - 3mm Aluminium - [AS-TR15A-ALU]">
            <a:extLst>
              <a:ext uri="{FF2B5EF4-FFF2-40B4-BE49-F238E27FC236}">
                <a16:creationId xmlns:a16="http://schemas.microsoft.com/office/drawing/2014/main" id="{C29F23C0-FB82-1CCA-A1C5-1919257CA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4924" y="1355785"/>
            <a:ext cx="1789159" cy="189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552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pPr algn="l" defTabSz="914400">
              <a:lnSpc>
                <a:spcPct val="90000"/>
              </a:lnSpc>
            </a:pPr>
            <a:r>
              <a:rPr lang="en-US" sz="3800" kern="1200" dirty="0">
                <a:solidFill>
                  <a:schemeClr val="tx1"/>
                </a:solidFill>
                <a:latin typeface="+mj-lt"/>
                <a:ea typeface="+mj-ea"/>
                <a:cs typeface="+mj-cs"/>
              </a:rPr>
              <a:t>ISO/</a:t>
            </a:r>
            <a:r>
              <a:rPr lang="en-US" sz="3800" kern="1200" dirty="0">
                <a:solidFill>
                  <a:srgbClr val="FF0000"/>
                </a:solidFill>
                <a:latin typeface="+mj-lt"/>
                <a:ea typeface="+mj-ea"/>
                <a:cs typeface="+mj-cs"/>
              </a:rPr>
              <a:t>TR</a:t>
            </a:r>
            <a:r>
              <a:rPr lang="en-US" sz="3800" kern="1200" dirty="0">
                <a:solidFill>
                  <a:schemeClr val="tx1"/>
                </a:solidFill>
                <a:latin typeface="+mj-lt"/>
                <a:ea typeface="+mj-ea"/>
                <a:cs typeface="+mj-cs"/>
              </a:rPr>
              <a:t> 24524:2019 – Key Points</a:t>
            </a:r>
            <a:br>
              <a:rPr lang="en-US" sz="3800" kern="1200" dirty="0">
                <a:solidFill>
                  <a:schemeClr val="tx1"/>
                </a:solidFill>
                <a:latin typeface="+mj-lt"/>
                <a:ea typeface="+mj-ea"/>
                <a:cs typeface="+mj-cs"/>
              </a:rPr>
            </a:br>
            <a:r>
              <a:rPr lang="en-US" sz="3800" i="1" kern="1200" dirty="0">
                <a:solidFill>
                  <a:srgbClr val="FF0000"/>
                </a:solidFill>
                <a:latin typeface="+mj-lt"/>
                <a:ea typeface="+mj-ea"/>
                <a:cs typeface="+mj-cs"/>
              </a:rPr>
              <a:t>5 years </a:t>
            </a:r>
            <a:r>
              <a:rPr lang="en-US" sz="3800" i="1" kern="1200" dirty="0">
                <a:solidFill>
                  <a:schemeClr val="tx1"/>
                </a:solidFill>
                <a:latin typeface="+mj-lt"/>
                <a:ea typeface="+mj-ea"/>
                <a:cs typeface="+mj-cs"/>
              </a:rPr>
              <a:t>and </a:t>
            </a:r>
            <a:r>
              <a:rPr lang="en-US" sz="3800" i="1" kern="1200" dirty="0">
                <a:solidFill>
                  <a:srgbClr val="FF0000"/>
                </a:solidFill>
                <a:latin typeface="+mj-lt"/>
                <a:ea typeface="+mj-ea"/>
                <a:cs typeface="+mj-cs"/>
              </a:rPr>
              <a:t>544 N </a:t>
            </a:r>
            <a:r>
              <a:rPr lang="en-US" sz="3800" i="1" kern="1200" dirty="0">
                <a:solidFill>
                  <a:schemeClr val="tx1"/>
                </a:solidFill>
                <a:latin typeface="+mj-lt"/>
                <a:ea typeface="+mj-ea"/>
                <a:cs typeface="+mj-cs"/>
              </a:rPr>
              <a:t>documents later ! (February,2019)</a:t>
            </a:r>
          </a:p>
        </p:txBody>
      </p:sp>
      <p:sp>
        <p:nvSpPr>
          <p:cNvPr id="2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22787" y="1929384"/>
            <a:ext cx="10931013" cy="4251960"/>
          </a:xfrm>
          <a:prstGeom prst="rect">
            <a:avLst/>
          </a:prstGeom>
        </p:spPr>
        <p:txBody>
          <a:bodyPr vert="horz" lIns="91440" tIns="45720" rIns="91440" bIns="45720" rtlCol="0">
            <a:noAutofit/>
          </a:bodyPr>
          <a:lstStyle/>
          <a:p>
            <a:pPr indent="-228600" defTabSz="914400">
              <a:lnSpc>
                <a:spcPct val="90000"/>
              </a:lnSpc>
              <a:spcAft>
                <a:spcPts val="600"/>
              </a:spcAft>
              <a:buFont typeface="Arial" panose="020B0604020202020204" pitchFamily="34" charset="0"/>
              <a:buChar char="•"/>
            </a:pPr>
            <a:r>
              <a:rPr lang="en-US" sz="1400" b="1" dirty="0"/>
              <a:t>Title</a:t>
            </a:r>
            <a:r>
              <a:rPr lang="en-US" sz="1400" dirty="0"/>
              <a:t>: “</a:t>
            </a:r>
            <a:r>
              <a:rPr lang="en-US" sz="1400" i="1" dirty="0"/>
              <a:t>Service activities relating to drinking water supply, wastewater and storm water systems-Hydraulic, mechanical and environmental conditions in waste water transport systems</a:t>
            </a:r>
            <a:r>
              <a:rPr lang="en-US" sz="1400" dirty="0"/>
              <a:t>” ISBN 978-058051153  available </a:t>
            </a:r>
            <a:r>
              <a:rPr lang="en-US" sz="1400" dirty="0" err="1"/>
              <a:t>from</a:t>
            </a:r>
            <a:r>
              <a:rPr lang="en-US" sz="1400" dirty="0" err="1">
                <a:hlinkClick r:id="rId2"/>
              </a:rPr>
              <a:t>ISO</a:t>
            </a:r>
            <a:r>
              <a:rPr lang="en-US" sz="1400" dirty="0">
                <a:hlinkClick r:id="rId2"/>
              </a:rPr>
              <a:t>/TR 24524:2019 - Service activities relating to drinking water supply, wastewater and stormwater systems — Hydraulic, mechanical and environmental conditions in wastewater transport systems</a:t>
            </a:r>
            <a:r>
              <a:rPr lang="en-US" sz="1400" dirty="0"/>
              <a:t> </a:t>
            </a:r>
          </a:p>
          <a:p>
            <a:pPr indent="-228600" defTabSz="914400">
              <a:lnSpc>
                <a:spcPct val="90000"/>
              </a:lnSpc>
              <a:spcAft>
                <a:spcPts val="600"/>
              </a:spcAft>
              <a:buFont typeface="Arial" panose="020B0604020202020204" pitchFamily="34" charset="0"/>
              <a:buChar char="•"/>
            </a:pPr>
            <a:r>
              <a:rPr lang="en-US" sz="1400" b="1" dirty="0"/>
              <a:t>Purpose</a:t>
            </a:r>
            <a:r>
              <a:rPr lang="en-US" sz="1400" dirty="0"/>
              <a:t>: </a:t>
            </a:r>
            <a:r>
              <a:rPr lang="en-US" sz="1400" b="1" dirty="0">
                <a:highlight>
                  <a:srgbClr val="FFFF00"/>
                </a:highlight>
              </a:rPr>
              <a:t>Defines conditions in wastewater transport systems</a:t>
            </a:r>
          </a:p>
          <a:p>
            <a:pPr lvl="1" indent="-228600" defTabSz="914400">
              <a:lnSpc>
                <a:spcPct val="90000"/>
              </a:lnSpc>
              <a:spcAft>
                <a:spcPts val="600"/>
              </a:spcAft>
              <a:buFont typeface="Arial" panose="020B0604020202020204" pitchFamily="34" charset="0"/>
              <a:buChar char="•"/>
            </a:pPr>
            <a:r>
              <a:rPr lang="en-US" sz="1400" dirty="0"/>
              <a:t>Covers toilets → drain lines → sewers → pumps → treatment plants</a:t>
            </a:r>
          </a:p>
          <a:p>
            <a:pPr indent="-228600" defTabSz="914400">
              <a:lnSpc>
                <a:spcPct val="90000"/>
              </a:lnSpc>
              <a:spcAft>
                <a:spcPts val="600"/>
              </a:spcAft>
              <a:buFont typeface="Arial" panose="020B0604020202020204" pitchFamily="34" charset="0"/>
              <a:buChar char="•"/>
            </a:pPr>
            <a:r>
              <a:rPr lang="en-US" sz="1400" b="1" dirty="0"/>
              <a:t>Objective</a:t>
            </a:r>
            <a:r>
              <a:rPr lang="en-US" sz="1400" dirty="0"/>
              <a:t>: Avoid blockages, protect infrastructure, </a:t>
            </a:r>
            <a:r>
              <a:rPr lang="en-US" sz="1400" dirty="0" err="1"/>
              <a:t>minimise</a:t>
            </a:r>
            <a:r>
              <a:rPr lang="en-US" sz="1400" dirty="0"/>
              <a:t> environmental harm</a:t>
            </a:r>
          </a:p>
          <a:p>
            <a:pPr indent="-228600" defTabSz="914400">
              <a:lnSpc>
                <a:spcPct val="90000"/>
              </a:lnSpc>
              <a:spcAft>
                <a:spcPts val="600"/>
              </a:spcAft>
              <a:buFont typeface="Arial" panose="020B0604020202020204" pitchFamily="34" charset="0"/>
              <a:buChar char="•"/>
            </a:pPr>
            <a:r>
              <a:rPr lang="en-US" sz="1400" dirty="0"/>
              <a:t>Toilets</a:t>
            </a:r>
          </a:p>
          <a:p>
            <a:pPr lvl="1" indent="-228600" defTabSz="914400">
              <a:lnSpc>
                <a:spcPct val="90000"/>
              </a:lnSpc>
              <a:spcAft>
                <a:spcPts val="600"/>
              </a:spcAft>
              <a:buFont typeface="Arial" panose="020B0604020202020204" pitchFamily="34" charset="0"/>
              <a:buChar char="•"/>
            </a:pPr>
            <a:r>
              <a:rPr lang="en-US" sz="1400" dirty="0"/>
              <a:t>Designs/flush volumes vary globally; materials must not impair function</a:t>
            </a:r>
          </a:p>
          <a:p>
            <a:pPr indent="-228600" defTabSz="914400">
              <a:lnSpc>
                <a:spcPct val="90000"/>
              </a:lnSpc>
              <a:spcAft>
                <a:spcPts val="600"/>
              </a:spcAft>
              <a:buFont typeface="Arial" panose="020B0604020202020204" pitchFamily="34" charset="0"/>
              <a:buChar char="•"/>
            </a:pPr>
            <a:r>
              <a:rPr lang="en-US" sz="1400" dirty="0"/>
              <a:t>Drain Lines</a:t>
            </a:r>
          </a:p>
          <a:p>
            <a:pPr lvl="1" indent="-228600" defTabSz="914400">
              <a:lnSpc>
                <a:spcPct val="90000"/>
              </a:lnSpc>
              <a:spcAft>
                <a:spcPts val="600"/>
              </a:spcAft>
              <a:buFont typeface="Arial" panose="020B0604020202020204" pitchFamily="34" charset="0"/>
              <a:buChar char="•"/>
            </a:pPr>
            <a:r>
              <a:rPr lang="en-US" sz="1400" dirty="0"/>
              <a:t>Solids may strand, settle, or snag; typical: 75–100 mm diameter, 1–2% slope</a:t>
            </a:r>
          </a:p>
          <a:p>
            <a:pPr indent="-228600" defTabSz="914400">
              <a:lnSpc>
                <a:spcPct val="90000"/>
              </a:lnSpc>
              <a:spcAft>
                <a:spcPts val="600"/>
              </a:spcAft>
              <a:buFont typeface="Arial" panose="020B0604020202020204" pitchFamily="34" charset="0"/>
              <a:buChar char="•"/>
            </a:pPr>
            <a:r>
              <a:rPr lang="en-US" sz="1400" dirty="0"/>
              <a:t>Wastewater Transport</a:t>
            </a:r>
          </a:p>
          <a:p>
            <a:pPr lvl="1" indent="-228600" defTabSz="914400">
              <a:lnSpc>
                <a:spcPct val="90000"/>
              </a:lnSpc>
              <a:spcAft>
                <a:spcPts val="600"/>
              </a:spcAft>
              <a:buFont typeface="Arial" panose="020B0604020202020204" pitchFamily="34" charset="0"/>
              <a:buChar char="•"/>
            </a:pPr>
            <a:r>
              <a:rPr lang="en-US" sz="1400" dirty="0"/>
              <a:t>Transit to pump/screen: 30 min–6 h; risks include clogs &amp; fouling</a:t>
            </a:r>
          </a:p>
          <a:p>
            <a:pPr indent="-228600" defTabSz="914400">
              <a:lnSpc>
                <a:spcPct val="90000"/>
              </a:lnSpc>
              <a:spcAft>
                <a:spcPts val="600"/>
              </a:spcAft>
              <a:buFont typeface="Arial" panose="020B0604020202020204" pitchFamily="34" charset="0"/>
              <a:buChar char="•"/>
            </a:pPr>
            <a:r>
              <a:rPr lang="en-US" sz="1400" dirty="0"/>
              <a:t>Screening &amp; Treatment</a:t>
            </a:r>
          </a:p>
          <a:p>
            <a:pPr lvl="1" indent="-228600" defTabSz="914400">
              <a:lnSpc>
                <a:spcPct val="90000"/>
              </a:lnSpc>
              <a:spcAft>
                <a:spcPts val="600"/>
              </a:spcAft>
              <a:buFont typeface="Arial" panose="020B0604020202020204" pitchFamily="34" charset="0"/>
              <a:buChar char="•"/>
            </a:pPr>
            <a:r>
              <a:rPr lang="en-US" sz="1400" dirty="0"/>
              <a:t>Screens: 2–25 mm apertures; solids must settle (≥1 mm/s) &amp; not disrupt treatment</a:t>
            </a:r>
          </a:p>
          <a:p>
            <a:pPr indent="-228600" defTabSz="914400">
              <a:lnSpc>
                <a:spcPct val="90000"/>
              </a:lnSpc>
              <a:spcAft>
                <a:spcPts val="600"/>
              </a:spcAft>
              <a:buFont typeface="Arial" panose="020B0604020202020204" pitchFamily="34" charset="0"/>
              <a:buChar char="•"/>
            </a:pPr>
            <a:r>
              <a:rPr lang="en-US" sz="1400" dirty="0"/>
              <a:t>Environmental Considerations</a:t>
            </a:r>
          </a:p>
          <a:p>
            <a:pPr lvl="1" indent="-228600" defTabSz="914400">
              <a:lnSpc>
                <a:spcPct val="90000"/>
              </a:lnSpc>
              <a:spcAft>
                <a:spcPts val="600"/>
              </a:spcAft>
              <a:buFont typeface="Arial" panose="020B0604020202020204" pitchFamily="34" charset="0"/>
              <a:buChar char="•"/>
            </a:pPr>
            <a:r>
              <a:rPr lang="en-US" sz="1400" dirty="0"/>
              <a:t>Plastics &amp; microplastics are major concerns; biodegradability varies</a:t>
            </a:r>
          </a:p>
        </p:txBody>
      </p:sp>
      <p:sp>
        <p:nvSpPr>
          <p:cNvPr id="4" name="TextBox 3">
            <a:extLst>
              <a:ext uri="{FF2B5EF4-FFF2-40B4-BE49-F238E27FC236}">
                <a16:creationId xmlns:a16="http://schemas.microsoft.com/office/drawing/2014/main" id="{92FBFDED-3523-F7CF-8AD9-EF10BD2C8DB2}"/>
              </a:ext>
            </a:extLst>
          </p:cNvPr>
          <p:cNvSpPr txBox="1"/>
          <p:nvPr/>
        </p:nvSpPr>
        <p:spPr>
          <a:xfrm>
            <a:off x="747252" y="6226989"/>
            <a:ext cx="10775711" cy="369332"/>
          </a:xfrm>
          <a:prstGeom prst="rect">
            <a:avLst/>
          </a:prstGeom>
          <a:noFill/>
        </p:spPr>
        <p:txBody>
          <a:bodyPr wrap="square" rtlCol="0">
            <a:spAutoFit/>
          </a:bodyPr>
          <a:lstStyle/>
          <a:p>
            <a:pPr>
              <a:spcAft>
                <a:spcPts val="600"/>
              </a:spcAft>
            </a:pPr>
            <a:r>
              <a:rPr lang="en-GB" dirty="0"/>
              <a:t>FYI: The  time frame for a Technical report is  </a:t>
            </a:r>
            <a:r>
              <a:rPr lang="en-GB" dirty="0">
                <a:solidFill>
                  <a:srgbClr val="FF0000"/>
                </a:solidFill>
              </a:rPr>
              <a:t>normally  12-18 months</a:t>
            </a:r>
            <a:r>
              <a:rPr lang="en-GB" dirty="0"/>
              <a:t>(</a:t>
            </a:r>
            <a:r>
              <a:rPr lang="en-GB" i="1" dirty="0" err="1"/>
              <a:t>ish</a:t>
            </a:r>
            <a:r>
              <a:rPr lang="en-GB" dirty="0"/>
              <a:t>). No real maximum life  for a TR.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CC7D015-0DD8-420F-A568-AC4FEDC41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7189"/>
            <a:ext cx="4155825" cy="5571898"/>
          </a:xfrm>
        </p:spPr>
        <p:txBody>
          <a:bodyPr>
            <a:normAutofit/>
          </a:bodyPr>
          <a:lstStyle/>
          <a:p>
            <a:pPr>
              <a:lnSpc>
                <a:spcPct val="90000"/>
              </a:lnSpc>
            </a:pPr>
            <a:r>
              <a:rPr lang="en-GB" sz="3100" dirty="0"/>
              <a:t>(July,2022)</a:t>
            </a:r>
            <a:br>
              <a:rPr lang="en-GB" sz="3100" dirty="0"/>
            </a:br>
            <a:r>
              <a:rPr lang="en-GB" sz="3100" dirty="0"/>
              <a:t>Précis  of ISO N2159.(New work item proposal): “Method for determining products </a:t>
            </a:r>
            <a:r>
              <a:rPr lang="en-GB" sz="3100" dirty="0">
                <a:solidFill>
                  <a:srgbClr val="FF0000"/>
                </a:solidFill>
              </a:rPr>
              <a:t>suitable</a:t>
            </a:r>
            <a:r>
              <a:rPr lang="en-GB" sz="3100" dirty="0"/>
              <a:t> to be</a:t>
            </a:r>
            <a:r>
              <a:rPr lang="en-GB" sz="3100" dirty="0">
                <a:solidFill>
                  <a:srgbClr val="FF0000"/>
                </a:solidFill>
              </a:rPr>
              <a:t> flushed </a:t>
            </a:r>
            <a:r>
              <a:rPr lang="en-GB" sz="3100" dirty="0"/>
              <a:t>down a domestic</a:t>
            </a:r>
            <a:r>
              <a:rPr lang="en-GB" sz="3100" dirty="0">
                <a:solidFill>
                  <a:srgbClr val="FF0000"/>
                </a:solidFill>
              </a:rPr>
              <a:t> toilet </a:t>
            </a:r>
            <a:r>
              <a:rPr lang="en-GB" sz="3100" dirty="0"/>
              <a:t>and establishment of appropriate labelling requirements”.</a:t>
            </a:r>
            <a:br>
              <a:rPr lang="en-GB" sz="3100" dirty="0"/>
            </a:br>
            <a:endParaRPr lang="en-GB" sz="3100" dirty="0"/>
          </a:p>
        </p:txBody>
      </p:sp>
      <p:sp>
        <p:nvSpPr>
          <p:cNvPr id="3" name="Content Placeholder 2"/>
          <p:cNvSpPr>
            <a:spLocks noGrp="1"/>
          </p:cNvSpPr>
          <p:nvPr>
            <p:ph idx="1"/>
          </p:nvPr>
        </p:nvSpPr>
        <p:spPr>
          <a:xfrm>
            <a:off x="5186552" y="557189"/>
            <a:ext cx="6167246" cy="5571898"/>
          </a:xfrm>
        </p:spPr>
        <p:txBody>
          <a:bodyPr anchor="ctr">
            <a:normAutofit/>
          </a:bodyPr>
          <a:lstStyle/>
          <a:p>
            <a:pPr>
              <a:lnSpc>
                <a:spcPct val="90000"/>
              </a:lnSpc>
            </a:pPr>
            <a:endParaRPr lang="en-GB" sz="1300" dirty="0"/>
          </a:p>
          <a:p>
            <a:pPr>
              <a:lnSpc>
                <a:spcPct val="90000"/>
              </a:lnSpc>
              <a:spcAft>
                <a:spcPts val="600"/>
              </a:spcAft>
              <a:defRPr sz="1400"/>
            </a:pPr>
            <a:r>
              <a:rPr lang="en-GB" sz="1300" dirty="0"/>
              <a:t>To be developed within ISOTC224</a:t>
            </a:r>
            <a:r>
              <a:rPr lang="en-GB" sz="1300" b="1" dirty="0"/>
              <a:t>WG10</a:t>
            </a:r>
            <a:r>
              <a:rPr lang="en-GB" sz="1300" dirty="0"/>
              <a:t>.</a:t>
            </a:r>
          </a:p>
          <a:p>
            <a:pPr>
              <a:lnSpc>
                <a:spcPct val="90000"/>
              </a:lnSpc>
              <a:spcAft>
                <a:spcPts val="600"/>
              </a:spcAft>
              <a:defRPr sz="1400"/>
            </a:pPr>
            <a:r>
              <a:rPr lang="en-GB" sz="1300" b="1" dirty="0"/>
              <a:t>Scope</a:t>
            </a:r>
            <a:r>
              <a:rPr lang="en-GB" sz="1300" dirty="0"/>
              <a:t>: Defines </a:t>
            </a:r>
            <a:r>
              <a:rPr lang="en-GB" sz="1300" b="1" dirty="0"/>
              <a:t>criteria</a:t>
            </a:r>
            <a:r>
              <a:rPr lang="en-GB" sz="1300" dirty="0"/>
              <a:t> for flushable products; excludes toilet paper; includes tests (drain-line, pump/screen, disintegration, settling, biodegradation, persistence) and ISO-based labelling.</a:t>
            </a:r>
          </a:p>
          <a:p>
            <a:pPr>
              <a:lnSpc>
                <a:spcPct val="90000"/>
              </a:lnSpc>
              <a:spcAft>
                <a:spcPts val="600"/>
              </a:spcAft>
              <a:defRPr sz="1400"/>
            </a:pPr>
            <a:r>
              <a:rPr lang="en-GB" sz="1300" dirty="0"/>
              <a:t>Purpose &amp; Justification: Improper flushing causes blockages, costs ($500–1,000 per household), pump failures, landfill waste, and environmental damage. &gt;1,000 tonnes/year removed. Affects manufacturers, consumers, utilities, environment, and communities.</a:t>
            </a:r>
          </a:p>
          <a:p>
            <a:pPr>
              <a:lnSpc>
                <a:spcPct val="90000"/>
              </a:lnSpc>
              <a:spcAft>
                <a:spcPts val="600"/>
              </a:spcAft>
              <a:defRPr sz="1400"/>
            </a:pPr>
            <a:r>
              <a:rPr lang="en-GB" sz="1300" b="1" dirty="0"/>
              <a:t>Approach</a:t>
            </a:r>
            <a:r>
              <a:rPr lang="en-GB" sz="1300" dirty="0"/>
              <a:t>: Based on the </a:t>
            </a:r>
            <a:r>
              <a:rPr lang="en-GB" sz="1300" b="1" dirty="0"/>
              <a:t>conceptual framework </a:t>
            </a:r>
            <a:r>
              <a:rPr lang="en-GB" sz="1300" dirty="0"/>
              <a:t>of  ISO TR 24524; tests ensure compatibility with plumbing, sewerage infrastructure, and environment. Products passing may carry standard flushable label.</a:t>
            </a:r>
          </a:p>
          <a:p>
            <a:pPr>
              <a:lnSpc>
                <a:spcPct val="90000"/>
              </a:lnSpc>
              <a:spcAft>
                <a:spcPts val="600"/>
              </a:spcAft>
              <a:defRPr sz="1400"/>
            </a:pPr>
            <a:r>
              <a:rPr lang="en-GB" sz="1300" b="1" dirty="0">
                <a:highlight>
                  <a:srgbClr val="FFFF00"/>
                </a:highlight>
              </a:rPr>
              <a:t>Source Documents</a:t>
            </a:r>
            <a:r>
              <a:rPr lang="en-GB" sz="1300" dirty="0">
                <a:highlight>
                  <a:srgbClr val="FFFF00"/>
                </a:highlight>
              </a:rPr>
              <a:t>: INDA/EDANA (2018), IWSFG PAS 1–3 (2020), </a:t>
            </a:r>
            <a:r>
              <a:rPr lang="en-GB" sz="1300" dirty="0" err="1">
                <a:highlight>
                  <a:srgbClr val="FFFF00"/>
                </a:highlight>
              </a:rPr>
              <a:t>WaterUK</a:t>
            </a:r>
            <a:r>
              <a:rPr lang="en-GB" sz="1300" dirty="0">
                <a:highlight>
                  <a:srgbClr val="FFFF00"/>
                </a:highlight>
              </a:rPr>
              <a:t>/</a:t>
            </a:r>
            <a:r>
              <a:rPr lang="en-GB" sz="1300" dirty="0" err="1">
                <a:highlight>
                  <a:srgbClr val="FFFF00"/>
                </a:highlight>
              </a:rPr>
              <a:t>WRc</a:t>
            </a:r>
            <a:r>
              <a:rPr lang="en-GB" sz="1300" dirty="0">
                <a:highlight>
                  <a:srgbClr val="FFFF00"/>
                </a:highlight>
              </a:rPr>
              <a:t> WIS-4-0206 (2019), AS/NZS 5328 (2022 draft),China National Standards, UNE Spanish National Standard.</a:t>
            </a:r>
          </a:p>
          <a:p>
            <a:pPr>
              <a:lnSpc>
                <a:spcPct val="90000"/>
              </a:lnSpc>
              <a:spcAft>
                <a:spcPts val="600"/>
              </a:spcAft>
              <a:defRPr sz="1400"/>
            </a:pPr>
            <a:r>
              <a:rPr lang="en-GB" sz="1300" b="1" dirty="0"/>
              <a:t>Labelling</a:t>
            </a:r>
            <a:r>
              <a:rPr lang="en-GB" sz="1300" dirty="0"/>
              <a:t>: Based on INDA/EDANA Code of Practice (2017).</a:t>
            </a:r>
          </a:p>
          <a:p>
            <a:pPr>
              <a:lnSpc>
                <a:spcPct val="90000"/>
              </a:lnSpc>
              <a:spcAft>
                <a:spcPts val="600"/>
              </a:spcAft>
              <a:defRPr sz="1400"/>
            </a:pPr>
            <a:r>
              <a:rPr lang="en-GB" sz="1300" b="1" dirty="0"/>
              <a:t>Value</a:t>
            </a:r>
            <a:r>
              <a:rPr lang="en-GB" sz="1300" dirty="0"/>
              <a:t>: Clarity for manufacturers, protection of infrastructure, cost reduction, environmental protection.</a:t>
            </a:r>
          </a:p>
          <a:p>
            <a:pPr>
              <a:lnSpc>
                <a:spcPct val="90000"/>
              </a:lnSpc>
              <a:spcAft>
                <a:spcPts val="600"/>
              </a:spcAft>
              <a:defRPr sz="1400"/>
            </a:pPr>
            <a:r>
              <a:rPr lang="en-GB" sz="1300" b="1" dirty="0"/>
              <a:t>UN SDGs</a:t>
            </a:r>
            <a:r>
              <a:rPr lang="en-GB" sz="1300" dirty="0"/>
              <a:t>: Goal 3, Goal 6, Goal 11, Goal 12, Goal 14.</a:t>
            </a:r>
          </a:p>
          <a:p>
            <a:pPr>
              <a:lnSpc>
                <a:spcPct val="90000"/>
              </a:lnSpc>
              <a:spcAft>
                <a:spcPts val="600"/>
              </a:spcAft>
              <a:defRPr sz="1400"/>
            </a:pPr>
            <a:endParaRPr lang="en-GB" sz="1300" dirty="0"/>
          </a:p>
          <a:p>
            <a:pPr marL="0" indent="0">
              <a:lnSpc>
                <a:spcPct val="90000"/>
              </a:lnSpc>
              <a:spcAft>
                <a:spcPts val="600"/>
              </a:spcAft>
              <a:buNone/>
              <a:defRPr sz="1400"/>
            </a:pPr>
            <a:r>
              <a:rPr lang="en-GB" sz="1300" b="1" dirty="0"/>
              <a:t>Time frame </a:t>
            </a:r>
            <a:r>
              <a:rPr lang="en-GB" sz="1300" dirty="0"/>
              <a:t>for:</a:t>
            </a:r>
          </a:p>
          <a:p>
            <a:pPr marL="0" indent="0">
              <a:lnSpc>
                <a:spcPct val="90000"/>
              </a:lnSpc>
              <a:spcAft>
                <a:spcPts val="600"/>
              </a:spcAft>
              <a:buNone/>
              <a:defRPr sz="1400"/>
            </a:pPr>
            <a:r>
              <a:rPr lang="en-GB" sz="1300" dirty="0"/>
              <a:t> An </a:t>
            </a:r>
            <a:r>
              <a:rPr lang="en-GB" sz="1300" b="1" dirty="0"/>
              <a:t>International standard</a:t>
            </a:r>
            <a:r>
              <a:rPr lang="en-GB" sz="1300" dirty="0"/>
              <a:t>(draft- publication)   24-36 months.</a:t>
            </a:r>
          </a:p>
          <a:p>
            <a:pPr marL="0" indent="0">
              <a:lnSpc>
                <a:spcPct val="90000"/>
              </a:lnSpc>
              <a:spcAft>
                <a:spcPts val="600"/>
              </a:spcAft>
              <a:buNone/>
              <a:defRPr sz="1400"/>
            </a:pPr>
            <a:r>
              <a:rPr lang="en-GB" sz="1300" dirty="0"/>
              <a:t> </a:t>
            </a:r>
            <a:r>
              <a:rPr lang="en-GB" sz="1300" b="1" dirty="0"/>
              <a:t>Technical specification- </a:t>
            </a:r>
            <a:r>
              <a:rPr lang="en-GB" sz="1300" dirty="0"/>
              <a:t>(ca) 24  months. (Likely to be a 3- year review cycle).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03160" y="417576"/>
            <a:ext cx="8182230" cy="1249394"/>
          </a:xfrm>
        </p:spPr>
        <p:txBody>
          <a:bodyPr vert="horz" lIns="91440" tIns="45720" rIns="91440" bIns="45720" rtlCol="0" anchor="ctr">
            <a:normAutofit/>
          </a:bodyPr>
          <a:lstStyle/>
          <a:p>
            <a:pPr defTabSz="914400">
              <a:lnSpc>
                <a:spcPct val="90000"/>
              </a:lnSpc>
            </a:pPr>
            <a:r>
              <a:rPr lang="en-US" b="1" kern="1200" dirty="0">
                <a:solidFill>
                  <a:schemeClr val="tx1"/>
                </a:solidFill>
                <a:latin typeface="+mj-lt"/>
                <a:ea typeface="+mj-ea"/>
                <a:cs typeface="+mj-cs"/>
              </a:rPr>
              <a:t>Delegations to ISO TC 224 WG 10</a:t>
            </a:r>
            <a:br>
              <a:rPr lang="en-US" b="1" kern="1200" dirty="0">
                <a:solidFill>
                  <a:schemeClr val="tx1"/>
                </a:solidFill>
                <a:latin typeface="+mj-lt"/>
                <a:ea typeface="+mj-ea"/>
                <a:cs typeface="+mj-cs"/>
              </a:rPr>
            </a:br>
            <a:r>
              <a:rPr lang="en-US" sz="2000" b="1" i="1" dirty="0">
                <a:solidFill>
                  <a:srgbClr val="0070C0"/>
                </a:solidFill>
              </a:rPr>
              <a:t>Active National standards body  participation  in the process</a:t>
            </a:r>
            <a:br>
              <a:rPr lang="en-US" sz="2000" b="1" i="1" dirty="0">
                <a:solidFill>
                  <a:srgbClr val="0070C0"/>
                </a:solidFill>
              </a:rPr>
            </a:br>
            <a:r>
              <a:rPr lang="en-US" sz="2000" b="1" i="1" dirty="0">
                <a:solidFill>
                  <a:srgbClr val="FF0000"/>
                </a:solidFill>
              </a:rPr>
              <a:t>Participation is the best strategy.</a:t>
            </a:r>
          </a:p>
        </p:txBody>
      </p:sp>
      <p:sp>
        <p:nvSpPr>
          <p:cNvPr id="4" name="TextBox 3">
            <a:extLst>
              <a:ext uri="{FF2B5EF4-FFF2-40B4-BE49-F238E27FC236}">
                <a16:creationId xmlns:a16="http://schemas.microsoft.com/office/drawing/2014/main" id="{62B153CF-3961-6A7E-C9C1-B104C3AAB8B8}"/>
              </a:ext>
            </a:extLst>
          </p:cNvPr>
          <p:cNvSpPr txBox="1"/>
          <p:nvPr/>
        </p:nvSpPr>
        <p:spPr>
          <a:xfrm>
            <a:off x="2003161" y="1809541"/>
            <a:ext cx="8182233" cy="687406"/>
          </a:xfrm>
          <a:prstGeom prst="rect">
            <a:avLst/>
          </a:prstGeom>
        </p:spPr>
        <p:txBody>
          <a:bodyPr vert="horz" lIns="91440" tIns="45720" rIns="91440" bIns="45720" rtlCol="0" anchor="ctr">
            <a:normAutofit fontScale="85000" lnSpcReduction="20000"/>
          </a:bodyPr>
          <a:lstStyle/>
          <a:p>
            <a:pPr algn="ctr" defTabSz="914400">
              <a:lnSpc>
                <a:spcPct val="90000"/>
              </a:lnSpc>
              <a:spcBef>
                <a:spcPts val="1000"/>
              </a:spcBef>
            </a:pPr>
            <a:r>
              <a:rPr lang="en-US" sz="2400" b="1" dirty="0"/>
              <a:t>Liaisons</a:t>
            </a:r>
            <a:r>
              <a:rPr lang="en-US" sz="2400" dirty="0"/>
              <a:t>:  INDA , EDANA, TC6.</a:t>
            </a:r>
          </a:p>
          <a:p>
            <a:pPr algn="ctr" defTabSz="914400">
              <a:lnSpc>
                <a:spcPct val="90000"/>
              </a:lnSpc>
              <a:spcBef>
                <a:spcPts val="1000"/>
              </a:spcBef>
            </a:pPr>
            <a:r>
              <a:rPr lang="en-US" sz="2400" dirty="0"/>
              <a:t> (195</a:t>
            </a:r>
            <a:r>
              <a:rPr lang="en-US" sz="2400" baseline="30000" dirty="0"/>
              <a:t>+</a:t>
            </a:r>
            <a:r>
              <a:rPr lang="en-US" sz="2400" dirty="0"/>
              <a:t> countries in the world WG10 only has 34 delegations)</a:t>
            </a:r>
          </a:p>
        </p:txBody>
      </p:sp>
      <p:sp>
        <p:nvSpPr>
          <p:cNvPr id="11"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776" y="1733454"/>
            <a:ext cx="3429000" cy="18288"/>
          </a:xfrm>
          <a:custGeom>
            <a:avLst/>
            <a:gdLst>
              <a:gd name="csX0" fmla="*/ 0 w 3429000"/>
              <a:gd name="csY0" fmla="*/ 0 h 18288"/>
              <a:gd name="csX1" fmla="*/ 685800 w 3429000"/>
              <a:gd name="csY1" fmla="*/ 0 h 18288"/>
              <a:gd name="csX2" fmla="*/ 1371600 w 3429000"/>
              <a:gd name="csY2" fmla="*/ 0 h 18288"/>
              <a:gd name="csX3" fmla="*/ 2057400 w 3429000"/>
              <a:gd name="csY3" fmla="*/ 0 h 18288"/>
              <a:gd name="csX4" fmla="*/ 2674620 w 3429000"/>
              <a:gd name="csY4" fmla="*/ 0 h 18288"/>
              <a:gd name="csX5" fmla="*/ 3429000 w 3429000"/>
              <a:gd name="csY5" fmla="*/ 0 h 18288"/>
              <a:gd name="csX6" fmla="*/ 3429000 w 3429000"/>
              <a:gd name="csY6" fmla="*/ 18288 h 18288"/>
              <a:gd name="csX7" fmla="*/ 2811780 w 3429000"/>
              <a:gd name="csY7" fmla="*/ 18288 h 18288"/>
              <a:gd name="csX8" fmla="*/ 2228850 w 3429000"/>
              <a:gd name="csY8" fmla="*/ 18288 h 18288"/>
              <a:gd name="csX9" fmla="*/ 1543050 w 3429000"/>
              <a:gd name="csY9" fmla="*/ 18288 h 18288"/>
              <a:gd name="csX10" fmla="*/ 925830 w 3429000"/>
              <a:gd name="csY10" fmla="*/ 18288 h 18288"/>
              <a:gd name="csX11" fmla="*/ 0 w 3429000"/>
              <a:gd name="csY11" fmla="*/ 18288 h 18288"/>
              <a:gd name="csX12" fmla="*/ 0 w 342900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675128896"/>
              </p:ext>
            </p:extLst>
          </p:nvPr>
        </p:nvGraphicFramePr>
        <p:xfrm>
          <a:off x="388883" y="2633473"/>
          <a:ext cx="11074301" cy="3586359"/>
        </p:xfrm>
        <a:graphic>
          <a:graphicData uri="http://schemas.openxmlformats.org/drawingml/2006/table">
            <a:tbl>
              <a:tblPr firstRow="1" bandRow="1">
                <a:tableStyleId>{5C22544A-7EE6-4342-B048-85BDC9FD1C3A}</a:tableStyleId>
              </a:tblPr>
              <a:tblGrid>
                <a:gridCol w="3389171">
                  <a:extLst>
                    <a:ext uri="{9D8B030D-6E8A-4147-A177-3AD203B41FA5}">
                      <a16:colId xmlns:a16="http://schemas.microsoft.com/office/drawing/2014/main" val="20000"/>
                    </a:ext>
                  </a:extLst>
                </a:gridCol>
                <a:gridCol w="2430494">
                  <a:extLst>
                    <a:ext uri="{9D8B030D-6E8A-4147-A177-3AD203B41FA5}">
                      <a16:colId xmlns:a16="http://schemas.microsoft.com/office/drawing/2014/main" val="20001"/>
                    </a:ext>
                  </a:extLst>
                </a:gridCol>
                <a:gridCol w="2548320">
                  <a:extLst>
                    <a:ext uri="{9D8B030D-6E8A-4147-A177-3AD203B41FA5}">
                      <a16:colId xmlns:a16="http://schemas.microsoft.com/office/drawing/2014/main" val="20002"/>
                    </a:ext>
                  </a:extLst>
                </a:gridCol>
                <a:gridCol w="2706316">
                  <a:extLst>
                    <a:ext uri="{9D8B030D-6E8A-4147-A177-3AD203B41FA5}">
                      <a16:colId xmlns:a16="http://schemas.microsoft.com/office/drawing/2014/main" val="20003"/>
                    </a:ext>
                  </a:extLst>
                </a:gridCol>
              </a:tblGrid>
              <a:tr h="307591">
                <a:tc>
                  <a:txBody>
                    <a:bodyPr/>
                    <a:lstStyle/>
                    <a:p>
                      <a:pPr algn="l">
                        <a:lnSpc>
                          <a:spcPts val="1400"/>
                        </a:lnSpc>
                        <a:spcBef>
                          <a:spcPts val="0"/>
                        </a:spcBef>
                        <a:spcAft>
                          <a:spcPts val="0"/>
                        </a:spcAft>
                      </a:pPr>
                      <a:r>
                        <a:rPr lang="en-GB" sz="1200" b="0">
                          <a:solidFill>
                            <a:schemeClr val="tx1"/>
                          </a:solidFill>
                          <a:latin typeface="Arial"/>
                        </a:rPr>
                        <a:t>Argentina — IRAM</a:t>
                      </a:r>
                    </a:p>
                  </a:txBody>
                  <a:tcPr marL="78903" marR="78903" marT="39452" marB="39452">
                    <a:lnR w="12700" cap="flat" cmpd="sng" algn="ctr">
                      <a:solidFill>
                        <a:schemeClr val="tx1"/>
                      </a:solidFill>
                      <a:prstDash val="solid"/>
                      <a:round/>
                      <a:headEnd type="none" w="med" len="med"/>
                      <a:tailEnd type="none" w="med" len="med"/>
                    </a:lnR>
                    <a:solidFill>
                      <a:srgbClr val="EBEBEB"/>
                    </a:solidFill>
                  </a:tcPr>
                </a:tc>
                <a:tc>
                  <a:txBody>
                    <a:bodyPr/>
                    <a:lstStyle/>
                    <a:p>
                      <a:pPr algn="l">
                        <a:lnSpc>
                          <a:spcPts val="1400"/>
                        </a:lnSpc>
                        <a:spcBef>
                          <a:spcPts val="0"/>
                        </a:spcBef>
                        <a:spcAft>
                          <a:spcPts val="0"/>
                        </a:spcAft>
                      </a:pPr>
                      <a:r>
                        <a:rPr lang="en-GB" sz="1200" b="0">
                          <a:solidFill>
                            <a:srgbClr val="FF0000"/>
                          </a:solidFill>
                          <a:latin typeface="Arial"/>
                        </a:rPr>
                        <a:t>France</a:t>
                      </a:r>
                      <a:r>
                        <a:rPr lang="en-GB" sz="1200" b="0">
                          <a:solidFill>
                            <a:schemeClr val="tx1"/>
                          </a:solidFill>
                          <a:latin typeface="Arial"/>
                        </a:rPr>
                        <a:t> — </a:t>
                      </a:r>
                      <a:r>
                        <a:rPr lang="en-GB" sz="1200" b="0">
                          <a:solidFill>
                            <a:srgbClr val="FF0000"/>
                          </a:solidFill>
                          <a:latin typeface="Arial"/>
                        </a:rPr>
                        <a:t>AFNOR</a:t>
                      </a:r>
                    </a:p>
                  </a:txBody>
                  <a:tcPr marL="78903" marR="78903" marT="39452" marB="3945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a:lnSpc>
                          <a:spcPts val="1400"/>
                        </a:lnSpc>
                        <a:spcBef>
                          <a:spcPts val="0"/>
                        </a:spcBef>
                        <a:spcAft>
                          <a:spcPts val="0"/>
                        </a:spcAft>
                      </a:pPr>
                      <a:r>
                        <a:rPr lang="en-GB" sz="1200" b="0">
                          <a:solidFill>
                            <a:srgbClr val="7030A0"/>
                          </a:solidFill>
                          <a:latin typeface="Arial"/>
                        </a:rPr>
                        <a:t>Norway — SN</a:t>
                      </a:r>
                    </a:p>
                  </a:txBody>
                  <a:tcPr marL="78903" marR="78903" marT="39452" marB="39452">
                    <a:lnL w="12700" cap="flat" cmpd="sng" algn="ctr">
                      <a:solidFill>
                        <a:schemeClr val="tx1"/>
                      </a:solidFill>
                      <a:prstDash val="solid"/>
                      <a:round/>
                      <a:headEnd type="none" w="med" len="med"/>
                      <a:tailEnd type="none" w="med" len="med"/>
                    </a:lnL>
                    <a:solidFill>
                      <a:srgbClr val="EBEBEB"/>
                    </a:solidFill>
                  </a:tcPr>
                </a:tc>
                <a:tc>
                  <a:txBody>
                    <a:bodyPr/>
                    <a:lstStyle/>
                    <a:p>
                      <a:pPr algn="l">
                        <a:lnSpc>
                          <a:spcPts val="1400"/>
                        </a:lnSpc>
                        <a:spcBef>
                          <a:spcPts val="0"/>
                        </a:spcBef>
                        <a:spcAft>
                          <a:spcPts val="0"/>
                        </a:spcAft>
                      </a:pPr>
                      <a:r>
                        <a:rPr lang="en-GB" sz="1200" b="0">
                          <a:solidFill>
                            <a:srgbClr val="7030A0"/>
                          </a:solidFill>
                          <a:latin typeface="Arial"/>
                        </a:rPr>
                        <a:t>Sweden — SIS</a:t>
                      </a:r>
                    </a:p>
                  </a:txBody>
                  <a:tcPr marL="78903" marR="78903" marT="39452" marB="39452">
                    <a:solidFill>
                      <a:srgbClr val="EBEBEB"/>
                    </a:solidFill>
                  </a:tcPr>
                </a:tc>
                <a:extLst>
                  <a:ext uri="{0D108BD9-81ED-4DB2-BD59-A6C34878D82A}">
                    <a16:rowId xmlns:a16="http://schemas.microsoft.com/office/drawing/2014/main" val="10000"/>
                  </a:ext>
                </a:extLst>
              </a:tr>
              <a:tr h="307591">
                <a:tc>
                  <a:txBody>
                    <a:bodyPr/>
                    <a:lstStyle/>
                    <a:p>
                      <a:pPr algn="l">
                        <a:lnSpc>
                          <a:spcPts val="1400"/>
                        </a:lnSpc>
                        <a:spcBef>
                          <a:spcPts val="0"/>
                        </a:spcBef>
                        <a:spcAft>
                          <a:spcPts val="0"/>
                        </a:spcAft>
                      </a:pPr>
                      <a:r>
                        <a:rPr lang="en-GB" sz="1200">
                          <a:solidFill>
                            <a:srgbClr val="FF0000"/>
                          </a:solidFill>
                          <a:latin typeface="Arial"/>
                        </a:rPr>
                        <a:t>Australia</a:t>
                      </a:r>
                      <a:r>
                        <a:rPr lang="en-GB" sz="1200">
                          <a:latin typeface="Arial"/>
                        </a:rPr>
                        <a:t> — SA</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solidFill>
                            <a:srgbClr val="FF0000"/>
                          </a:solidFill>
                          <a:latin typeface="Arial"/>
                        </a:rPr>
                        <a:t>India</a:t>
                      </a:r>
                      <a:r>
                        <a:rPr lang="en-GB" sz="1200">
                          <a:latin typeface="Arial"/>
                        </a:rPr>
                        <a:t> — BIS</a:t>
                      </a:r>
                    </a:p>
                  </a:txBody>
                  <a:tcPr marL="78903" marR="78903" marT="39452" marB="39452">
                    <a:lnL w="12700">
                      <a:solidFill>
                        <a:srgbClr val="000000"/>
                      </a:solidFill>
                      <a:prstDash val="solid"/>
                    </a:lnL>
                    <a:lnR w="12700">
                      <a:solidFill>
                        <a:srgbClr val="000000"/>
                      </a:solidFill>
                      <a:prstDash val="solid"/>
                    </a:lnR>
                    <a:lnT w="12700" cap="flat" cmpd="sng" algn="ctr">
                      <a:solidFill>
                        <a:schemeClr val="tx1"/>
                      </a:solidFill>
                      <a:prstDash val="solid"/>
                      <a:round/>
                      <a:headEnd type="none" w="med" len="med"/>
                      <a:tailEnd type="none" w="med" len="med"/>
                    </a:lnT>
                    <a:lnB w="12700">
                      <a:solidFill>
                        <a:srgbClr val="000000"/>
                      </a:solidFill>
                      <a:prstDash val="solid"/>
                    </a:lnB>
                  </a:tcPr>
                </a:tc>
                <a:tc>
                  <a:txBody>
                    <a:bodyPr/>
                    <a:lstStyle/>
                    <a:p>
                      <a:pPr algn="l">
                        <a:lnSpc>
                          <a:spcPts val="1400"/>
                        </a:lnSpc>
                        <a:spcBef>
                          <a:spcPts val="0"/>
                        </a:spcBef>
                        <a:spcAft>
                          <a:spcPts val="0"/>
                        </a:spcAft>
                      </a:pPr>
                      <a:r>
                        <a:rPr lang="en-GB" sz="1200">
                          <a:latin typeface="Arial"/>
                        </a:rPr>
                        <a:t>Portugal — IPQ</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latin typeface="Arial"/>
                        </a:rPr>
                        <a:t>Switzerland — SNV</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extLst>
                  <a:ext uri="{0D108BD9-81ED-4DB2-BD59-A6C34878D82A}">
                    <a16:rowId xmlns:a16="http://schemas.microsoft.com/office/drawing/2014/main" val="10001"/>
                  </a:ext>
                </a:extLst>
              </a:tr>
              <a:tr h="512101">
                <a:tc>
                  <a:txBody>
                    <a:bodyPr/>
                    <a:lstStyle/>
                    <a:p>
                      <a:pPr algn="l">
                        <a:lnSpc>
                          <a:spcPts val="1400"/>
                        </a:lnSpc>
                        <a:spcBef>
                          <a:spcPts val="0"/>
                        </a:spcBef>
                        <a:spcAft>
                          <a:spcPts val="0"/>
                        </a:spcAft>
                      </a:pPr>
                      <a:r>
                        <a:rPr lang="en-GB" sz="1200" baseline="0">
                          <a:solidFill>
                            <a:srgbClr val="FF0000"/>
                          </a:solidFill>
                          <a:latin typeface="Arial"/>
                        </a:rPr>
                        <a:t>Austria</a:t>
                      </a:r>
                      <a:r>
                        <a:rPr lang="en-GB" sz="1200">
                          <a:latin typeface="Arial"/>
                        </a:rPr>
                        <a:t> — ASI</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latin typeface="Arial"/>
                        </a:rPr>
                        <a:t>Indonesia — BSN</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latin typeface="Arial"/>
                        </a:rPr>
                        <a:t>Russian Federation — GOST R</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latin typeface="Arial"/>
                        </a:rPr>
                        <a:t>Tunisia — INNORPI</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extLst>
                  <a:ext uri="{0D108BD9-81ED-4DB2-BD59-A6C34878D82A}">
                    <a16:rowId xmlns:a16="http://schemas.microsoft.com/office/drawing/2014/main" val="10002"/>
                  </a:ext>
                </a:extLst>
              </a:tr>
              <a:tr h="512101">
                <a:tc>
                  <a:txBody>
                    <a:bodyPr/>
                    <a:lstStyle/>
                    <a:p>
                      <a:pPr algn="l">
                        <a:lnSpc>
                          <a:spcPts val="1400"/>
                        </a:lnSpc>
                        <a:spcBef>
                          <a:spcPts val="0"/>
                        </a:spcBef>
                        <a:spcAft>
                          <a:spcPts val="0"/>
                        </a:spcAft>
                      </a:pPr>
                      <a:r>
                        <a:rPr lang="en-GB" sz="1200" dirty="0">
                          <a:latin typeface="Arial"/>
                        </a:rPr>
                        <a:t>Bolivia, Plurinational State of — IBNORCA</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solidFill>
                            <a:srgbClr val="FF0000"/>
                          </a:solidFill>
                          <a:latin typeface="Arial"/>
                        </a:rPr>
                        <a:t>Ireland</a:t>
                      </a:r>
                      <a:r>
                        <a:rPr lang="en-GB" sz="1200">
                          <a:latin typeface="Arial"/>
                        </a:rPr>
                        <a:t> — NSAI</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latin typeface="Arial"/>
                        </a:rPr>
                        <a:t>Saudi Arabia — SASO</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latin typeface="Arial"/>
                        </a:rPr>
                        <a:t>Uganda — UNBS</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extLst>
                  <a:ext uri="{0D108BD9-81ED-4DB2-BD59-A6C34878D82A}">
                    <a16:rowId xmlns:a16="http://schemas.microsoft.com/office/drawing/2014/main" val="10003"/>
                  </a:ext>
                </a:extLst>
              </a:tr>
              <a:tr h="512101">
                <a:tc>
                  <a:txBody>
                    <a:bodyPr/>
                    <a:lstStyle/>
                    <a:p>
                      <a:pPr algn="l">
                        <a:lnSpc>
                          <a:spcPts val="1400"/>
                        </a:lnSpc>
                        <a:spcBef>
                          <a:spcPts val="0"/>
                        </a:spcBef>
                        <a:spcAft>
                          <a:spcPts val="0"/>
                        </a:spcAft>
                      </a:pPr>
                      <a:r>
                        <a:rPr lang="en-GB" sz="1200" dirty="0">
                          <a:solidFill>
                            <a:srgbClr val="FF0000"/>
                          </a:solidFill>
                          <a:latin typeface="Arial"/>
                        </a:rPr>
                        <a:t>Canada</a:t>
                      </a:r>
                      <a:r>
                        <a:rPr lang="en-GB" sz="1200" dirty="0">
                          <a:latin typeface="Arial"/>
                        </a:rPr>
                        <a:t> — SCC</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solidFill>
                            <a:srgbClr val="FF0000"/>
                          </a:solidFill>
                          <a:latin typeface="Arial"/>
                        </a:rPr>
                        <a:t>Israel</a:t>
                      </a:r>
                      <a:r>
                        <a:rPr lang="en-GB" sz="1200">
                          <a:latin typeface="Arial"/>
                        </a:rPr>
                        <a:t> — SII</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latin typeface="Arial"/>
                        </a:rPr>
                        <a:t>Senegal — ASN</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latin typeface="Arial"/>
                        </a:rPr>
                        <a:t>United Arab Emirates — MoIAT-STR</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extLst>
                  <a:ext uri="{0D108BD9-81ED-4DB2-BD59-A6C34878D82A}">
                    <a16:rowId xmlns:a16="http://schemas.microsoft.com/office/drawing/2014/main" val="10004"/>
                  </a:ext>
                </a:extLst>
              </a:tr>
              <a:tr h="307591">
                <a:tc>
                  <a:txBody>
                    <a:bodyPr/>
                    <a:lstStyle/>
                    <a:p>
                      <a:pPr algn="l">
                        <a:lnSpc>
                          <a:spcPts val="1400"/>
                        </a:lnSpc>
                        <a:spcBef>
                          <a:spcPts val="0"/>
                        </a:spcBef>
                        <a:spcAft>
                          <a:spcPts val="0"/>
                        </a:spcAft>
                      </a:pPr>
                      <a:r>
                        <a:rPr lang="en-GB" sz="1200">
                          <a:solidFill>
                            <a:srgbClr val="FF0000"/>
                          </a:solidFill>
                          <a:latin typeface="Arial"/>
                        </a:rPr>
                        <a:t>China</a:t>
                      </a:r>
                      <a:r>
                        <a:rPr lang="en-GB" sz="1200">
                          <a:latin typeface="Arial"/>
                        </a:rPr>
                        <a:t> — SAC</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solidFill>
                            <a:srgbClr val="FF0000"/>
                          </a:solidFill>
                          <a:latin typeface="Arial"/>
                        </a:rPr>
                        <a:t>Japan</a:t>
                      </a:r>
                      <a:r>
                        <a:rPr lang="en-GB" sz="1200">
                          <a:latin typeface="Arial"/>
                        </a:rPr>
                        <a:t> — JISC</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latin typeface="Arial"/>
                        </a:rPr>
                        <a:t>Singapore — SSC</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solidFill>
                            <a:srgbClr val="FF0000"/>
                          </a:solidFill>
                          <a:highlight>
                            <a:srgbClr val="00FF00"/>
                          </a:highlight>
                          <a:latin typeface="Arial"/>
                        </a:rPr>
                        <a:t>United</a:t>
                      </a:r>
                      <a:r>
                        <a:rPr lang="en-GB" sz="1200">
                          <a:highlight>
                            <a:srgbClr val="00FF00"/>
                          </a:highlight>
                          <a:latin typeface="Arial"/>
                        </a:rPr>
                        <a:t> </a:t>
                      </a:r>
                      <a:r>
                        <a:rPr lang="en-GB" sz="1200">
                          <a:solidFill>
                            <a:srgbClr val="FF0000"/>
                          </a:solidFill>
                          <a:highlight>
                            <a:srgbClr val="00FF00"/>
                          </a:highlight>
                          <a:latin typeface="Arial"/>
                        </a:rPr>
                        <a:t>Kingdom</a:t>
                      </a:r>
                      <a:r>
                        <a:rPr lang="en-GB" sz="1200">
                          <a:highlight>
                            <a:srgbClr val="00FF00"/>
                          </a:highlight>
                          <a:latin typeface="Arial"/>
                        </a:rPr>
                        <a:t> </a:t>
                      </a:r>
                      <a:r>
                        <a:rPr lang="en-GB" sz="1200">
                          <a:latin typeface="Arial"/>
                        </a:rPr>
                        <a:t>— BSI</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extLst>
                  <a:ext uri="{0D108BD9-81ED-4DB2-BD59-A6C34878D82A}">
                    <a16:rowId xmlns:a16="http://schemas.microsoft.com/office/drawing/2014/main" val="10005"/>
                  </a:ext>
                </a:extLst>
              </a:tr>
              <a:tr h="307591">
                <a:tc>
                  <a:txBody>
                    <a:bodyPr/>
                    <a:lstStyle/>
                    <a:p>
                      <a:pPr algn="l">
                        <a:lnSpc>
                          <a:spcPts val="1400"/>
                        </a:lnSpc>
                        <a:spcBef>
                          <a:spcPts val="0"/>
                        </a:spcBef>
                        <a:spcAft>
                          <a:spcPts val="0"/>
                        </a:spcAft>
                      </a:pPr>
                      <a:r>
                        <a:rPr lang="en-GB" sz="1200">
                          <a:latin typeface="Arial"/>
                        </a:rPr>
                        <a:t>Czech Republic — UNMZ</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latin typeface="Arial"/>
                        </a:rPr>
                        <a:t>Kenya — KEBS</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latin typeface="Arial"/>
                        </a:rPr>
                        <a:t>Slovakia — UNMS SR</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solidFill>
                            <a:srgbClr val="FF0000"/>
                          </a:solidFill>
                          <a:highlight>
                            <a:srgbClr val="00FF00"/>
                          </a:highlight>
                          <a:latin typeface="Arial"/>
                        </a:rPr>
                        <a:t>United</a:t>
                      </a:r>
                      <a:r>
                        <a:rPr lang="en-GB" sz="1200">
                          <a:highlight>
                            <a:srgbClr val="00FF00"/>
                          </a:highlight>
                          <a:latin typeface="Arial"/>
                        </a:rPr>
                        <a:t> </a:t>
                      </a:r>
                      <a:r>
                        <a:rPr lang="en-GB" sz="1200">
                          <a:solidFill>
                            <a:srgbClr val="FF0000"/>
                          </a:solidFill>
                          <a:highlight>
                            <a:srgbClr val="00FF00"/>
                          </a:highlight>
                          <a:latin typeface="Arial"/>
                        </a:rPr>
                        <a:t>States</a:t>
                      </a:r>
                      <a:r>
                        <a:rPr lang="en-GB" sz="1200">
                          <a:highlight>
                            <a:srgbClr val="00FF00"/>
                          </a:highlight>
                          <a:latin typeface="Arial"/>
                        </a:rPr>
                        <a:t> </a:t>
                      </a:r>
                      <a:r>
                        <a:rPr lang="en-GB" sz="1200">
                          <a:latin typeface="Arial"/>
                        </a:rPr>
                        <a:t>— ANSI</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extLst>
                  <a:ext uri="{0D108BD9-81ED-4DB2-BD59-A6C34878D82A}">
                    <a16:rowId xmlns:a16="http://schemas.microsoft.com/office/drawing/2014/main" val="10006"/>
                  </a:ext>
                </a:extLst>
              </a:tr>
              <a:tr h="512101">
                <a:tc>
                  <a:txBody>
                    <a:bodyPr/>
                    <a:lstStyle/>
                    <a:p>
                      <a:pPr algn="l">
                        <a:lnSpc>
                          <a:spcPts val="1400"/>
                        </a:lnSpc>
                        <a:spcBef>
                          <a:spcPts val="0"/>
                        </a:spcBef>
                        <a:spcAft>
                          <a:spcPts val="0"/>
                        </a:spcAft>
                      </a:pPr>
                      <a:r>
                        <a:rPr lang="en-GB" sz="1200">
                          <a:latin typeface="Arial"/>
                        </a:rPr>
                        <a:t>Denmark — DS</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latin typeface="Arial"/>
                        </a:rPr>
                        <a:t>Korea, Republic of — KATS</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dirty="0">
                          <a:latin typeface="Arial"/>
                        </a:rPr>
                        <a:t>South Africa — SABS</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tc>
                  <a:txBody>
                    <a:bodyPr/>
                    <a:lstStyle/>
                    <a:p>
                      <a:pPr algn="l">
                        <a:lnSpc>
                          <a:spcPts val="1400"/>
                        </a:lnSpc>
                        <a:spcBef>
                          <a:spcPts val="0"/>
                        </a:spcBef>
                        <a:spcAft>
                          <a:spcPts val="0"/>
                        </a:spcAft>
                      </a:pPr>
                      <a:r>
                        <a:rPr lang="en-GB" sz="1200">
                          <a:latin typeface="Arial"/>
                        </a:rPr>
                        <a:t>Egypt — EOS</a:t>
                      </a:r>
                    </a:p>
                  </a:txBody>
                  <a:tcPr marL="78903" marR="78903" marT="39452" marB="39452">
                    <a:lnL w="12700">
                      <a:solidFill>
                        <a:srgbClr val="000000"/>
                      </a:solidFill>
                      <a:prstDash val="solid"/>
                    </a:lnL>
                    <a:lnR w="12700">
                      <a:solidFill>
                        <a:srgbClr val="000000"/>
                      </a:solidFill>
                      <a:prstDash val="solid"/>
                    </a:lnR>
                    <a:lnB w="12700">
                      <a:solidFill>
                        <a:srgbClr val="000000"/>
                      </a:solidFill>
                      <a:prstDash val="solid"/>
                    </a:lnB>
                  </a:tcPr>
                </a:tc>
                <a:extLst>
                  <a:ext uri="{0D108BD9-81ED-4DB2-BD59-A6C34878D82A}">
                    <a16:rowId xmlns:a16="http://schemas.microsoft.com/office/drawing/2014/main" val="10007"/>
                  </a:ext>
                </a:extLst>
              </a:tr>
              <a:tr h="307591">
                <a:tc>
                  <a:txBody>
                    <a:bodyPr/>
                    <a:lstStyle/>
                    <a:p>
                      <a:pPr algn="l">
                        <a:lnSpc>
                          <a:spcPts val="1400"/>
                        </a:lnSpc>
                        <a:spcBef>
                          <a:spcPts val="0"/>
                        </a:spcBef>
                        <a:spcAft>
                          <a:spcPts val="0"/>
                        </a:spcAft>
                      </a:pPr>
                      <a:r>
                        <a:rPr lang="en-GB" sz="1200">
                          <a:latin typeface="Arial"/>
                        </a:rPr>
                        <a:t>Finland — SFS</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latin typeface="Arial"/>
                        </a:rPr>
                        <a:t>Morocco — IMANOR</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a:solidFill>
                            <a:srgbClr val="FF0000"/>
                          </a:solidFill>
                          <a:highlight>
                            <a:srgbClr val="00FF00"/>
                          </a:highlight>
                          <a:latin typeface="Arial"/>
                        </a:rPr>
                        <a:t>Spain</a:t>
                      </a:r>
                      <a:r>
                        <a:rPr lang="en-GB" sz="1200">
                          <a:highlight>
                            <a:srgbClr val="00FF00"/>
                          </a:highlight>
                          <a:latin typeface="Arial"/>
                        </a:rPr>
                        <a:t> — UNE</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tc>
                  <a:txBody>
                    <a:bodyPr/>
                    <a:lstStyle/>
                    <a:p>
                      <a:pPr algn="l">
                        <a:lnSpc>
                          <a:spcPts val="1400"/>
                        </a:lnSpc>
                        <a:spcBef>
                          <a:spcPts val="0"/>
                        </a:spcBef>
                        <a:spcAft>
                          <a:spcPts val="0"/>
                        </a:spcAft>
                      </a:pPr>
                      <a:r>
                        <a:rPr lang="en-GB" sz="1200" dirty="0">
                          <a:latin typeface="Arial"/>
                        </a:rPr>
                        <a:t>Germany — DIN</a:t>
                      </a:r>
                    </a:p>
                  </a:txBody>
                  <a:tcPr marL="78903" marR="78903" marT="39452" marB="39452">
                    <a:lnT w="12700" cap="flat" cmpd="sng" algn="ctr">
                      <a:solidFill>
                        <a:srgbClr val="000000"/>
                      </a:solidFill>
                      <a:prstDash val="solid"/>
                      <a:round/>
                      <a:headEnd type="none" w="med" len="med"/>
                      <a:tailEnd type="none" w="med" len="med"/>
                    </a:lnT>
                    <a:solidFill>
                      <a:srgbClr val="EBEBEB"/>
                    </a:solidFill>
                  </a:tcPr>
                </a:tc>
                <a:extLst>
                  <a:ext uri="{0D108BD9-81ED-4DB2-BD59-A6C34878D82A}">
                    <a16:rowId xmlns:a16="http://schemas.microsoft.com/office/drawing/2014/main" val="10008"/>
                  </a:ext>
                </a:extLst>
              </a:tr>
            </a:tbl>
          </a:graphicData>
        </a:graphic>
      </p:graphicFrame>
      <p:sp>
        <p:nvSpPr>
          <p:cNvPr id="5" name="TextBox 4">
            <a:extLst>
              <a:ext uri="{FF2B5EF4-FFF2-40B4-BE49-F238E27FC236}">
                <a16:creationId xmlns:a16="http://schemas.microsoft.com/office/drawing/2014/main" id="{BD90A220-D261-0214-E044-49CDC61219EF}"/>
              </a:ext>
            </a:extLst>
          </p:cNvPr>
          <p:cNvSpPr txBox="1"/>
          <p:nvPr/>
        </p:nvSpPr>
        <p:spPr>
          <a:xfrm>
            <a:off x="2255004" y="6356357"/>
            <a:ext cx="8116245" cy="430887"/>
          </a:xfrm>
          <a:prstGeom prst="rect">
            <a:avLst/>
          </a:prstGeom>
          <a:noFill/>
        </p:spPr>
        <p:txBody>
          <a:bodyPr wrap="square" rtlCol="0">
            <a:spAutoFit/>
          </a:bodyPr>
          <a:lstStyle/>
          <a:p>
            <a:r>
              <a:rPr lang="en-GB" sz="1100" dirty="0">
                <a:solidFill>
                  <a:srgbClr val="FF0000"/>
                </a:solidFill>
              </a:rPr>
              <a:t>Active participant in ISO TC224WG10,</a:t>
            </a:r>
            <a:r>
              <a:rPr lang="en-GB" sz="1100" dirty="0">
                <a:solidFill>
                  <a:srgbClr val="FF0000"/>
                </a:solidFill>
                <a:highlight>
                  <a:srgbClr val="FFFF00"/>
                </a:highlight>
              </a:rPr>
              <a:t> Secretariat</a:t>
            </a:r>
            <a:r>
              <a:rPr lang="en-GB" sz="1100" dirty="0">
                <a:solidFill>
                  <a:srgbClr val="FF0000"/>
                </a:solidFill>
              </a:rPr>
              <a:t>, </a:t>
            </a:r>
            <a:r>
              <a:rPr lang="en-GB" sz="1100" dirty="0">
                <a:solidFill>
                  <a:srgbClr val="FF0000"/>
                </a:solidFill>
                <a:highlight>
                  <a:srgbClr val="00FF00"/>
                </a:highlight>
              </a:rPr>
              <a:t>Delegations with nonwoven representation</a:t>
            </a:r>
            <a:r>
              <a:rPr lang="en-GB" sz="1100" dirty="0">
                <a:solidFill>
                  <a:srgbClr val="FF0000"/>
                </a:solidFill>
              </a:rPr>
              <a:t>, </a:t>
            </a:r>
            <a:r>
              <a:rPr lang="en-GB" sz="1100" dirty="0">
                <a:solidFill>
                  <a:srgbClr val="7030A0"/>
                </a:solidFill>
              </a:rPr>
              <a:t>Consistent do not believe in </a:t>
            </a:r>
            <a:r>
              <a:rPr lang="en-GB" sz="1100" dirty="0" err="1">
                <a:solidFill>
                  <a:srgbClr val="7030A0"/>
                </a:solidFill>
              </a:rPr>
              <a:t>flushables</a:t>
            </a:r>
            <a:r>
              <a:rPr lang="en-GB" sz="1100" dirty="0">
                <a:solidFill>
                  <a:srgbClr val="7030A0"/>
                </a:solidFill>
              </a:rPr>
              <a:t> other than pee, poo and paper.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3" y="1914813"/>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4" y="1924950"/>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7196" y="4092816"/>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147699"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DFBC0-7667-8C77-C0E1-5F3ABCD03466}"/>
              </a:ext>
            </a:extLst>
          </p:cNvPr>
          <p:cNvSpPr>
            <a:spLocks noGrp="1"/>
          </p:cNvSpPr>
          <p:nvPr>
            <p:ph type="title"/>
          </p:nvPr>
        </p:nvSpPr>
        <p:spPr>
          <a:xfrm>
            <a:off x="1874042" y="586856"/>
            <a:ext cx="2401025" cy="3387497"/>
          </a:xfrm>
        </p:spPr>
        <p:txBody>
          <a:bodyPr vert="horz" lIns="91440" tIns="45720" rIns="91440" bIns="45720" rtlCol="0" anchor="b">
            <a:normAutofit/>
          </a:bodyPr>
          <a:lstStyle/>
          <a:p>
            <a:pPr algn="r" defTabSz="914400">
              <a:lnSpc>
                <a:spcPct val="90000"/>
              </a:lnSpc>
            </a:pPr>
            <a:r>
              <a:rPr lang="en-US" sz="3500" dirty="0">
                <a:solidFill>
                  <a:srgbClr val="FFFFFF"/>
                </a:solidFill>
              </a:rPr>
              <a:t>The “mirror group”- My experience.</a:t>
            </a:r>
          </a:p>
        </p:txBody>
      </p:sp>
      <p:sp>
        <p:nvSpPr>
          <p:cNvPr id="4" name="TextBox 3">
            <a:extLst>
              <a:ext uri="{FF2B5EF4-FFF2-40B4-BE49-F238E27FC236}">
                <a16:creationId xmlns:a16="http://schemas.microsoft.com/office/drawing/2014/main" id="{1BB5CAC1-F686-C82E-E932-C07B0DA6C734}"/>
              </a:ext>
            </a:extLst>
          </p:cNvPr>
          <p:cNvSpPr txBox="1"/>
          <p:nvPr/>
        </p:nvSpPr>
        <p:spPr>
          <a:xfrm>
            <a:off x="5131694" y="649481"/>
            <a:ext cx="4916510" cy="5546047"/>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endParaRPr lang="en-US" sz="1300" dirty="0"/>
          </a:p>
          <a:p>
            <a:pPr indent="-228600" defTabSz="914400" fontAlgn="base">
              <a:lnSpc>
                <a:spcPct val="90000"/>
              </a:lnSpc>
              <a:spcBef>
                <a:spcPct val="0"/>
              </a:spcBef>
              <a:spcAft>
                <a:spcPts val="600"/>
              </a:spcAft>
              <a:buFont typeface="Arial" panose="020B0604020202020204" pitchFamily="34" charset="0"/>
              <a:buChar char="•"/>
            </a:pPr>
            <a:r>
              <a:rPr lang="en-US" altLang="en-US" sz="1300" b="1" dirty="0"/>
              <a:t>BS 0:2021</a:t>
            </a:r>
            <a:r>
              <a:rPr lang="en-US" altLang="en-US" sz="1300" dirty="0"/>
              <a:t> (</a:t>
            </a:r>
            <a:r>
              <a:rPr lang="en-US" altLang="en-US" sz="1300" i="1" dirty="0"/>
              <a:t>A standard for standards</a:t>
            </a:r>
            <a:r>
              <a:rPr lang="en-US" altLang="en-US" sz="1300" dirty="0"/>
              <a:t>) is BSI’s rules for standardization in the UK.</a:t>
            </a:r>
          </a:p>
          <a:p>
            <a:pPr indent="-228600" defTabSz="914400" fontAlgn="base">
              <a:lnSpc>
                <a:spcPct val="90000"/>
              </a:lnSpc>
              <a:spcBef>
                <a:spcPct val="0"/>
              </a:spcBef>
              <a:spcAft>
                <a:spcPts val="600"/>
              </a:spcAft>
              <a:buFont typeface="Arial" panose="020B0604020202020204" pitchFamily="34" charset="0"/>
              <a:buChar char="•"/>
            </a:pPr>
            <a:r>
              <a:rPr lang="en-US" altLang="en-US" sz="1300" b="1" dirty="0"/>
              <a:t>Section 7</a:t>
            </a:r>
            <a:r>
              <a:rPr lang="en-US" altLang="en-US" sz="1300" dirty="0"/>
              <a:t> deals with </a:t>
            </a:r>
            <a:r>
              <a:rPr lang="en-US" altLang="en-US" sz="1300" i="1" dirty="0"/>
              <a:t>Committee membership and consensus</a:t>
            </a:r>
            <a:r>
              <a:rPr lang="en-US" altLang="en-US" sz="1300" dirty="0"/>
              <a:t>.</a:t>
            </a:r>
          </a:p>
          <a:p>
            <a:pPr indent="-228600" defTabSz="914400" fontAlgn="base">
              <a:lnSpc>
                <a:spcPct val="90000"/>
              </a:lnSpc>
              <a:spcBef>
                <a:spcPct val="0"/>
              </a:spcBef>
              <a:spcAft>
                <a:spcPts val="600"/>
              </a:spcAft>
              <a:buFont typeface="Arial" panose="020B0604020202020204" pitchFamily="34" charset="0"/>
              <a:buChar char="•"/>
            </a:pPr>
            <a:r>
              <a:rPr lang="en-US" altLang="en-US" sz="1300" b="1" dirty="0"/>
              <a:t>Section 7.2</a:t>
            </a:r>
            <a:r>
              <a:rPr lang="en-US" altLang="en-US" sz="1300" dirty="0"/>
              <a:t> sets expectations for committee members.</a:t>
            </a:r>
          </a:p>
          <a:p>
            <a:pPr indent="-228600" defTabSz="914400">
              <a:lnSpc>
                <a:spcPct val="90000"/>
              </a:lnSpc>
              <a:spcAft>
                <a:spcPts val="600"/>
              </a:spcAft>
              <a:buFont typeface="Arial" panose="020B0604020202020204" pitchFamily="34" charset="0"/>
              <a:buChar char="•"/>
            </a:pPr>
            <a:r>
              <a:rPr lang="en-US" sz="1300" dirty="0"/>
              <a:t> </a:t>
            </a:r>
          </a:p>
          <a:p>
            <a:pPr indent="-228600" defTabSz="914400">
              <a:lnSpc>
                <a:spcPct val="90000"/>
              </a:lnSpc>
              <a:spcAft>
                <a:spcPts val="600"/>
              </a:spcAft>
              <a:buFont typeface="Arial" panose="020B0604020202020204" pitchFamily="34" charset="0"/>
              <a:buChar char="•"/>
            </a:pPr>
            <a:r>
              <a:rPr lang="en-US" sz="1300" i="1" dirty="0"/>
              <a:t>“It is generally expected that those sitting on a committee will: </a:t>
            </a:r>
          </a:p>
          <a:p>
            <a:pPr marL="342900" indent="-228600" defTabSz="914400">
              <a:lnSpc>
                <a:spcPct val="90000"/>
              </a:lnSpc>
              <a:spcAft>
                <a:spcPts val="600"/>
              </a:spcAft>
              <a:buFont typeface="Arial" panose="020B0604020202020204" pitchFamily="34" charset="0"/>
              <a:buChar char="•"/>
            </a:pPr>
            <a:r>
              <a:rPr lang="en-US" sz="1300" i="1" dirty="0"/>
              <a:t>be able to demonstrate </a:t>
            </a:r>
            <a:r>
              <a:rPr lang="en-US" sz="1300" i="1" dirty="0">
                <a:solidFill>
                  <a:srgbClr val="0070C0"/>
                </a:solidFill>
              </a:rPr>
              <a:t>technical expertise </a:t>
            </a:r>
            <a:r>
              <a:rPr lang="en-US" sz="1300" i="1" dirty="0"/>
              <a:t>or </a:t>
            </a:r>
            <a:r>
              <a:rPr lang="en-US" sz="1300" i="1" dirty="0">
                <a:solidFill>
                  <a:srgbClr val="0070C0"/>
                </a:solidFill>
              </a:rPr>
              <a:t>relevant knowledge or experience </a:t>
            </a:r>
            <a:r>
              <a:rPr lang="en-US" sz="1300" i="1" dirty="0"/>
              <a:t>in some areas of the committee’s work; and </a:t>
            </a:r>
          </a:p>
          <a:p>
            <a:pPr marL="342900" indent="-228600" defTabSz="914400">
              <a:lnSpc>
                <a:spcPct val="90000"/>
              </a:lnSpc>
              <a:spcAft>
                <a:spcPts val="600"/>
              </a:spcAft>
              <a:buFont typeface="Arial" panose="020B0604020202020204" pitchFamily="34" charset="0"/>
              <a:buChar char="•"/>
            </a:pPr>
            <a:r>
              <a:rPr lang="en-US" sz="1300" i="1" dirty="0">
                <a:solidFill>
                  <a:srgbClr val="0070C0"/>
                </a:solidFill>
              </a:rPr>
              <a:t>represent a collective body </a:t>
            </a:r>
            <a:r>
              <a:rPr lang="en-US" sz="1300" i="1" dirty="0"/>
              <a:t>(nominating organization) that has a </a:t>
            </a:r>
            <a:r>
              <a:rPr lang="en-US" sz="1300" i="1" dirty="0">
                <a:solidFill>
                  <a:srgbClr val="0070C0"/>
                </a:solidFill>
              </a:rPr>
              <a:t>legitimate interest in the work of the committee.”</a:t>
            </a:r>
          </a:p>
          <a:p>
            <a:pPr indent="-228600" defTabSz="914400">
              <a:lnSpc>
                <a:spcPct val="90000"/>
              </a:lnSpc>
              <a:spcAft>
                <a:spcPts val="600"/>
              </a:spcAft>
              <a:buFont typeface="Arial" panose="020B0604020202020204" pitchFamily="34" charset="0"/>
              <a:buChar char="•"/>
            </a:pPr>
            <a:r>
              <a:rPr lang="en-US" sz="1300" dirty="0"/>
              <a:t>Membership is at the sole discretion of BSI although they would usually consult on applicants that are seeking individual membership .A national committee is ideally constituted with trade </a:t>
            </a:r>
            <a:r>
              <a:rPr lang="en-US" sz="1300" dirty="0" err="1"/>
              <a:t>organisations</a:t>
            </a:r>
            <a:r>
              <a:rPr lang="en-US" sz="1300" dirty="0"/>
              <a:t>, professional bodies, academia, government etc.</a:t>
            </a:r>
          </a:p>
          <a:p>
            <a:pPr indent="-228600" defTabSz="914400">
              <a:lnSpc>
                <a:spcPct val="90000"/>
              </a:lnSpc>
              <a:spcAft>
                <a:spcPts val="600"/>
              </a:spcAft>
              <a:buFont typeface="Arial" panose="020B0604020202020204" pitchFamily="34" charset="0"/>
              <a:buChar char="•"/>
            </a:pPr>
            <a:endParaRPr lang="en-US" sz="1300" dirty="0"/>
          </a:p>
          <a:p>
            <a:pPr indent="-228600" defTabSz="914400">
              <a:lnSpc>
                <a:spcPct val="90000"/>
              </a:lnSpc>
              <a:spcAft>
                <a:spcPts val="600"/>
              </a:spcAft>
              <a:buFont typeface="Arial" panose="020B0604020202020204" pitchFamily="34" charset="0"/>
              <a:buChar char="•"/>
            </a:pPr>
            <a:r>
              <a:rPr lang="en-US" sz="1300" i="1" dirty="0"/>
              <a:t>So, </a:t>
            </a:r>
            <a:r>
              <a:rPr lang="en-US" sz="1300" i="1" dirty="0">
                <a:solidFill>
                  <a:srgbClr val="FF0000"/>
                </a:solidFill>
              </a:rPr>
              <a:t>wherever  you are based in the world  </a:t>
            </a:r>
            <a:r>
              <a:rPr lang="en-US" sz="1300" i="1" dirty="0"/>
              <a:t>you will have a  </a:t>
            </a:r>
            <a:r>
              <a:rPr lang="en-US" sz="1300" b="1" i="1" dirty="0"/>
              <a:t>National Standards body </a:t>
            </a:r>
            <a:r>
              <a:rPr lang="en-US" sz="1300" i="1" dirty="0"/>
              <a:t>e.g. BSI, ANSI, AFNOR,SAC,JISC,BIS  </a:t>
            </a:r>
            <a:r>
              <a:rPr lang="en-US" sz="1300" i="1" dirty="0" err="1"/>
              <a:t>etc</a:t>
            </a:r>
            <a:r>
              <a:rPr lang="en-US" sz="1300" i="1" dirty="0"/>
              <a:t> . You need  to </a:t>
            </a:r>
            <a:r>
              <a:rPr lang="en-US" sz="1300" b="1" i="1" dirty="0"/>
              <a:t>apply  to join  </a:t>
            </a:r>
            <a:r>
              <a:rPr lang="en-US" sz="1300" i="1" dirty="0"/>
              <a:t>the relevant   National mirror group by reaching out to your  national standards body  and see  if they are  partaking in the relevant  Technical  committee and  if they  are nominating experts  to a  particular  working  group. I reached out to “committee services </a:t>
            </a:r>
            <a:r>
              <a:rPr lang="en-US" sz="1300" i="1" dirty="0" err="1"/>
              <a:t>centre</a:t>
            </a:r>
            <a:r>
              <a:rPr lang="en-US" sz="1300" i="1" dirty="0"/>
              <a:t>” at  BSI and quote  the  Working group  I wanted to join . This is  </a:t>
            </a:r>
            <a:r>
              <a:rPr lang="en-US" sz="1300" b="1" i="1" u="sng" dirty="0"/>
              <a:t>down to you / your </a:t>
            </a:r>
            <a:r>
              <a:rPr lang="en-US" sz="1300" b="1" i="1" u="sng" dirty="0" err="1"/>
              <a:t>organisation</a:t>
            </a:r>
            <a:r>
              <a:rPr lang="en-US" sz="1300" b="1" i="1" u="sng" dirty="0"/>
              <a:t> </a:t>
            </a:r>
            <a:r>
              <a:rPr lang="en-US" sz="1300" i="1" dirty="0"/>
              <a:t>and  not  your trade  body.</a:t>
            </a:r>
          </a:p>
        </p:txBody>
      </p:sp>
      <p:pic>
        <p:nvPicPr>
          <p:cNvPr id="1027" name="Picture 3" descr="Mirror Mirror On The Wall Who's Most Narcissistic Of All at Maria Couch ...">
            <a:extLst>
              <a:ext uri="{FF2B5EF4-FFF2-40B4-BE49-F238E27FC236}">
                <a16:creationId xmlns:a16="http://schemas.microsoft.com/office/drawing/2014/main" id="{315EF142-0D58-13D2-DE20-F5AC969B0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756" y="3974353"/>
            <a:ext cx="2401025" cy="271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911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3" y="1914813"/>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4" y="1924950"/>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7196" y="4092816"/>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147699"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D22835-F773-85BD-04BF-F86C5D9643BA}"/>
              </a:ext>
            </a:extLst>
          </p:cNvPr>
          <p:cNvSpPr>
            <a:spLocks noGrp="1"/>
          </p:cNvSpPr>
          <p:nvPr>
            <p:ph type="ctrTitle"/>
          </p:nvPr>
        </p:nvSpPr>
        <p:spPr>
          <a:xfrm>
            <a:off x="1874042" y="586856"/>
            <a:ext cx="2401025" cy="3387497"/>
          </a:xfrm>
        </p:spPr>
        <p:txBody>
          <a:bodyPr vert="horz" lIns="91440" tIns="45720" rIns="91440" bIns="45720" rtlCol="0" anchor="b">
            <a:normAutofit/>
          </a:bodyPr>
          <a:lstStyle/>
          <a:p>
            <a:pPr algn="r" defTabSz="914400">
              <a:lnSpc>
                <a:spcPct val="90000"/>
              </a:lnSpc>
            </a:pPr>
            <a:r>
              <a:rPr lang="en-US" sz="3500" dirty="0">
                <a:solidFill>
                  <a:srgbClr val="FFFFFF"/>
                </a:solidFill>
              </a:rPr>
              <a:t>A </a:t>
            </a:r>
            <a:r>
              <a:rPr lang="en-US" sz="3500" dirty="0">
                <a:solidFill>
                  <a:srgbClr val="FF0000"/>
                </a:solidFill>
              </a:rPr>
              <a:t>non</a:t>
            </a:r>
            <a:r>
              <a:rPr lang="en-US" sz="3500" dirty="0">
                <a:solidFill>
                  <a:srgbClr val="FFFFFF"/>
                </a:solidFill>
              </a:rPr>
              <a:t> normative standard</a:t>
            </a:r>
          </a:p>
        </p:txBody>
      </p:sp>
      <p:sp>
        <p:nvSpPr>
          <p:cNvPr id="5" name="TextBox 4">
            <a:extLst>
              <a:ext uri="{FF2B5EF4-FFF2-40B4-BE49-F238E27FC236}">
                <a16:creationId xmlns:a16="http://schemas.microsoft.com/office/drawing/2014/main" id="{2AEE5AAC-2F6D-EA9B-ADF9-A83D41066E1A}"/>
              </a:ext>
            </a:extLst>
          </p:cNvPr>
          <p:cNvSpPr txBox="1"/>
          <p:nvPr/>
        </p:nvSpPr>
        <p:spPr>
          <a:xfrm>
            <a:off x="5131694" y="649481"/>
            <a:ext cx="4916510" cy="5546047"/>
          </a:xfrm>
          <a:prstGeom prst="rect">
            <a:avLst/>
          </a:prstGeom>
        </p:spPr>
        <p:txBody>
          <a:bodyPr vert="horz" lIns="91440" tIns="45720" rIns="91440" bIns="45720" rtlCol="0" anchor="ctr">
            <a:normAutofit/>
          </a:bodyPr>
          <a:lstStyle/>
          <a:p>
            <a:pPr defTabSz="914400">
              <a:lnSpc>
                <a:spcPct val="90000"/>
              </a:lnSpc>
              <a:spcAft>
                <a:spcPts val="600"/>
              </a:spcAft>
            </a:pPr>
            <a:r>
              <a:rPr lang="en-US" sz="2800" dirty="0"/>
              <a:t>The Scope of TC 224 </a:t>
            </a:r>
            <a:r>
              <a:rPr lang="en-US" sz="1700" dirty="0">
                <a:solidFill>
                  <a:srgbClr val="FF0000"/>
                </a:solidFill>
              </a:rPr>
              <a:t>excludes the development of a normative Standard</a:t>
            </a:r>
            <a:r>
              <a:rPr lang="en-US" sz="1700" dirty="0"/>
              <a:t> that sets out normative targets or thresholds values </a:t>
            </a:r>
            <a:r>
              <a:rPr lang="en-US" sz="1700" dirty="0">
                <a:solidFill>
                  <a:srgbClr val="0070C0"/>
                </a:solidFill>
              </a:rPr>
              <a:t>for “Water service quality criteria”</a:t>
            </a:r>
            <a:r>
              <a:rPr lang="en-US" sz="1700" dirty="0"/>
              <a:t>. Meaning the proposed Standard will instead include methodologies(</a:t>
            </a:r>
            <a:r>
              <a:rPr lang="en-US" sz="1700" dirty="0">
                <a:solidFill>
                  <a:srgbClr val="FF0000"/>
                </a:solidFill>
              </a:rPr>
              <a:t>without a pass/fail criteria</a:t>
            </a:r>
            <a:r>
              <a:rPr lang="en-US" sz="1700" dirty="0"/>
              <a:t>) that can be used, will identify and </a:t>
            </a:r>
            <a:r>
              <a:rPr lang="en-US" sz="1700" dirty="0" err="1"/>
              <a:t>harmonise</a:t>
            </a:r>
            <a:r>
              <a:rPr lang="en-US" sz="1700" dirty="0"/>
              <a:t> equivalent tests, and provide pass/fail criteria as </a:t>
            </a:r>
            <a:r>
              <a:rPr lang="en-US" sz="1700" u="sng" dirty="0">
                <a:solidFill>
                  <a:srgbClr val="7030A0"/>
                </a:solidFill>
              </a:rPr>
              <a:t>examples</a:t>
            </a:r>
            <a:r>
              <a:rPr lang="en-US" sz="1700" dirty="0">
                <a:solidFill>
                  <a:srgbClr val="7030A0"/>
                </a:solidFill>
              </a:rPr>
              <a:t> </a:t>
            </a:r>
            <a:r>
              <a:rPr lang="en-US" sz="1700" dirty="0"/>
              <a:t>or recommendations</a:t>
            </a:r>
          </a:p>
        </p:txBody>
      </p:sp>
    </p:spTree>
    <p:extLst>
      <p:ext uri="{BB962C8B-B14F-4D97-AF65-F5344CB8AC3E}">
        <p14:creationId xmlns:p14="http://schemas.microsoft.com/office/powerpoint/2010/main" val="620744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E2E056-8C06-69E1-EBA5-B828B85E7C3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A6E2C2-F5A8-C7A1-B973-AC1A5F4AF783}"/>
              </a:ext>
            </a:extLst>
          </p:cNvPr>
          <p:cNvSpPr>
            <a:spLocks noGrp="1"/>
          </p:cNvSpPr>
          <p:nvPr>
            <p:ph type="title"/>
          </p:nvPr>
        </p:nvSpPr>
        <p:spPr>
          <a:xfrm>
            <a:off x="2003160" y="417576"/>
            <a:ext cx="8182230" cy="1249394"/>
          </a:xfrm>
        </p:spPr>
        <p:txBody>
          <a:bodyPr vert="horz" lIns="91440" tIns="45720" rIns="91440" bIns="45720" rtlCol="0" anchor="ctr">
            <a:normAutofit/>
          </a:bodyPr>
          <a:lstStyle/>
          <a:p>
            <a:pPr defTabSz="914400">
              <a:lnSpc>
                <a:spcPct val="90000"/>
              </a:lnSpc>
            </a:pPr>
            <a:r>
              <a:rPr lang="en-US" b="1" kern="1200" dirty="0">
                <a:solidFill>
                  <a:schemeClr val="tx1"/>
                </a:solidFill>
                <a:latin typeface="+mj-lt"/>
                <a:ea typeface="+mj-ea"/>
                <a:cs typeface="+mj-cs"/>
              </a:rPr>
              <a:t>Delegations to ISO TC 224 WG 10</a:t>
            </a:r>
            <a:r>
              <a:rPr lang="en-US" b="1" dirty="0"/>
              <a:t> </a:t>
            </a:r>
            <a:r>
              <a:rPr lang="en-US" sz="1800" b="1" dirty="0">
                <a:solidFill>
                  <a:srgbClr val="0070C0"/>
                </a:solidFill>
              </a:rPr>
              <a:t>Active participation is the best strategy!</a:t>
            </a:r>
          </a:p>
        </p:txBody>
      </p:sp>
      <p:sp>
        <p:nvSpPr>
          <p:cNvPr id="4" name="TextBox 3">
            <a:extLst>
              <a:ext uri="{FF2B5EF4-FFF2-40B4-BE49-F238E27FC236}">
                <a16:creationId xmlns:a16="http://schemas.microsoft.com/office/drawing/2014/main" id="{7FD6F195-181E-DB3D-5D0F-B429DE66DA0C}"/>
              </a:ext>
            </a:extLst>
          </p:cNvPr>
          <p:cNvSpPr txBox="1"/>
          <p:nvPr/>
        </p:nvSpPr>
        <p:spPr>
          <a:xfrm>
            <a:off x="2003161" y="1809541"/>
            <a:ext cx="8182233" cy="687406"/>
          </a:xfrm>
          <a:prstGeom prst="rect">
            <a:avLst/>
          </a:prstGeom>
        </p:spPr>
        <p:txBody>
          <a:bodyPr vert="horz" lIns="91440" tIns="45720" rIns="91440" bIns="45720" rtlCol="0" anchor="ctr">
            <a:normAutofit fontScale="85000" lnSpcReduction="20000"/>
          </a:bodyPr>
          <a:lstStyle/>
          <a:p>
            <a:pPr algn="ctr" defTabSz="914400">
              <a:lnSpc>
                <a:spcPct val="90000"/>
              </a:lnSpc>
              <a:spcBef>
                <a:spcPts val="1000"/>
              </a:spcBef>
            </a:pPr>
            <a:r>
              <a:rPr lang="en-US" sz="2400" b="1" dirty="0"/>
              <a:t>Liaisons</a:t>
            </a:r>
            <a:r>
              <a:rPr lang="en-US" sz="2400" dirty="0"/>
              <a:t>:  INDA , EDANA, TC6. </a:t>
            </a:r>
          </a:p>
          <a:p>
            <a:pPr algn="ctr" defTabSz="914400">
              <a:lnSpc>
                <a:spcPct val="90000"/>
              </a:lnSpc>
              <a:spcBef>
                <a:spcPts val="1000"/>
              </a:spcBef>
            </a:pPr>
            <a:r>
              <a:rPr lang="en-US" sz="2400" dirty="0">
                <a:solidFill>
                  <a:srgbClr val="FF0000"/>
                </a:solidFill>
              </a:rPr>
              <a:t>EUR EAU is not a Liaison.</a:t>
            </a:r>
          </a:p>
        </p:txBody>
      </p:sp>
      <p:sp>
        <p:nvSpPr>
          <p:cNvPr id="11"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776" y="1733454"/>
            <a:ext cx="3429000" cy="18288"/>
          </a:xfrm>
          <a:custGeom>
            <a:avLst/>
            <a:gdLst>
              <a:gd name="csX0" fmla="*/ 0 w 3429000"/>
              <a:gd name="csY0" fmla="*/ 0 h 18288"/>
              <a:gd name="csX1" fmla="*/ 685800 w 3429000"/>
              <a:gd name="csY1" fmla="*/ 0 h 18288"/>
              <a:gd name="csX2" fmla="*/ 1371600 w 3429000"/>
              <a:gd name="csY2" fmla="*/ 0 h 18288"/>
              <a:gd name="csX3" fmla="*/ 2057400 w 3429000"/>
              <a:gd name="csY3" fmla="*/ 0 h 18288"/>
              <a:gd name="csX4" fmla="*/ 2674620 w 3429000"/>
              <a:gd name="csY4" fmla="*/ 0 h 18288"/>
              <a:gd name="csX5" fmla="*/ 3429000 w 3429000"/>
              <a:gd name="csY5" fmla="*/ 0 h 18288"/>
              <a:gd name="csX6" fmla="*/ 3429000 w 3429000"/>
              <a:gd name="csY6" fmla="*/ 18288 h 18288"/>
              <a:gd name="csX7" fmla="*/ 2811780 w 3429000"/>
              <a:gd name="csY7" fmla="*/ 18288 h 18288"/>
              <a:gd name="csX8" fmla="*/ 2228850 w 3429000"/>
              <a:gd name="csY8" fmla="*/ 18288 h 18288"/>
              <a:gd name="csX9" fmla="*/ 1543050 w 3429000"/>
              <a:gd name="csY9" fmla="*/ 18288 h 18288"/>
              <a:gd name="csX10" fmla="*/ 925830 w 3429000"/>
              <a:gd name="csY10" fmla="*/ 18288 h 18288"/>
              <a:gd name="csX11" fmla="*/ 0 w 3429000"/>
              <a:gd name="csY11" fmla="*/ 18288 h 18288"/>
              <a:gd name="csX12" fmla="*/ 0 w 342900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4CEB54F7-A1CC-D039-02DF-DC168DD32FF5}"/>
              </a:ext>
            </a:extLst>
          </p:cNvPr>
          <p:cNvGraphicFramePr>
            <a:graphicFrameLocks noGrp="1"/>
          </p:cNvGraphicFramePr>
          <p:nvPr>
            <p:extLst>
              <p:ext uri="{D42A27DB-BD31-4B8C-83A1-F6EECF244321}">
                <p14:modId xmlns:p14="http://schemas.microsoft.com/office/powerpoint/2010/main" val="178010950"/>
              </p:ext>
            </p:extLst>
          </p:nvPr>
        </p:nvGraphicFramePr>
        <p:xfrm>
          <a:off x="2123242" y="2633473"/>
          <a:ext cx="7943230" cy="3696277"/>
        </p:xfrm>
        <a:graphic>
          <a:graphicData uri="http://schemas.openxmlformats.org/drawingml/2006/table">
            <a:tbl>
              <a:tblPr firstRow="1" bandRow="1">
                <a:noFill/>
                <a:tableStyleId>{5C22544A-7EE6-4342-B048-85BDC9FD1C3A}</a:tableStyleId>
              </a:tblPr>
              <a:tblGrid>
                <a:gridCol w="2167107">
                  <a:extLst>
                    <a:ext uri="{9D8B030D-6E8A-4147-A177-3AD203B41FA5}">
                      <a16:colId xmlns:a16="http://schemas.microsoft.com/office/drawing/2014/main" val="20000"/>
                    </a:ext>
                  </a:extLst>
                </a:gridCol>
                <a:gridCol w="1828416">
                  <a:extLst>
                    <a:ext uri="{9D8B030D-6E8A-4147-A177-3AD203B41FA5}">
                      <a16:colId xmlns:a16="http://schemas.microsoft.com/office/drawing/2014/main" val="20001"/>
                    </a:ext>
                  </a:extLst>
                </a:gridCol>
                <a:gridCol w="1916077">
                  <a:extLst>
                    <a:ext uri="{9D8B030D-6E8A-4147-A177-3AD203B41FA5}">
                      <a16:colId xmlns:a16="http://schemas.microsoft.com/office/drawing/2014/main" val="20002"/>
                    </a:ext>
                  </a:extLst>
                </a:gridCol>
                <a:gridCol w="2031630">
                  <a:extLst>
                    <a:ext uri="{9D8B030D-6E8A-4147-A177-3AD203B41FA5}">
                      <a16:colId xmlns:a16="http://schemas.microsoft.com/office/drawing/2014/main" val="20003"/>
                    </a:ext>
                  </a:extLst>
                </a:gridCol>
              </a:tblGrid>
              <a:tr h="332369">
                <a:tc>
                  <a:txBody>
                    <a:bodyPr/>
                    <a:lstStyle/>
                    <a:p>
                      <a:pPr algn="l">
                        <a:lnSpc>
                          <a:spcPts val="1400"/>
                        </a:lnSpc>
                        <a:spcBef>
                          <a:spcPts val="0"/>
                        </a:spcBef>
                        <a:spcAft>
                          <a:spcPts val="0"/>
                        </a:spcAft>
                      </a:pPr>
                      <a:r>
                        <a:rPr sz="1300" b="1">
                          <a:solidFill>
                            <a:schemeClr val="tx1">
                              <a:lumMod val="75000"/>
                              <a:lumOff val="25000"/>
                            </a:schemeClr>
                          </a:solidFill>
                          <a:latin typeface="Arial"/>
                        </a:rPr>
                        <a:t>Argentina — IRAM</a:t>
                      </a:r>
                    </a:p>
                  </a:txBody>
                  <a:tcPr marL="153009" marR="57393" marT="76504" marB="76504">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b="1" dirty="0">
                          <a:solidFill>
                            <a:srgbClr val="FF0000"/>
                          </a:solidFill>
                          <a:highlight>
                            <a:srgbClr val="FFFF00"/>
                          </a:highlight>
                          <a:latin typeface="Arial"/>
                        </a:rPr>
                        <a:t>France — AFNOR</a:t>
                      </a:r>
                    </a:p>
                  </a:txBody>
                  <a:tcPr marL="153009" marR="57393" marT="76504" marB="76504">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b="1" dirty="0">
                          <a:solidFill>
                            <a:srgbClr val="7030A0"/>
                          </a:solidFill>
                          <a:latin typeface="Arial"/>
                        </a:rPr>
                        <a:t>Norway — SN</a:t>
                      </a:r>
                    </a:p>
                  </a:txBody>
                  <a:tcPr marL="153009" marR="57393" marT="76504" marB="76504">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b="1" dirty="0">
                          <a:solidFill>
                            <a:srgbClr val="7030A0"/>
                          </a:solidFill>
                          <a:latin typeface="Arial"/>
                        </a:rPr>
                        <a:t>Sweden — SIS</a:t>
                      </a:r>
                    </a:p>
                  </a:txBody>
                  <a:tcPr marL="153009" marR="57393" marT="76504" marB="76504">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10000"/>
                  </a:ext>
                </a:extLst>
              </a:tr>
              <a:tr h="332369">
                <a:tc>
                  <a:txBody>
                    <a:bodyPr/>
                    <a:lstStyle/>
                    <a:p>
                      <a:pPr algn="l">
                        <a:lnSpc>
                          <a:spcPts val="1400"/>
                        </a:lnSpc>
                        <a:spcBef>
                          <a:spcPts val="0"/>
                        </a:spcBef>
                        <a:spcAft>
                          <a:spcPts val="0"/>
                        </a:spcAft>
                      </a:pPr>
                      <a:r>
                        <a:rPr sz="1300" dirty="0">
                          <a:solidFill>
                            <a:srgbClr val="FF0000"/>
                          </a:solidFill>
                          <a:latin typeface="Arial"/>
                        </a:rPr>
                        <a:t>Australia — SA</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dirty="0">
                          <a:solidFill>
                            <a:srgbClr val="FF0000"/>
                          </a:solidFill>
                          <a:latin typeface="Arial"/>
                        </a:rPr>
                        <a:t>India — BIS</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Portugal — IPQ</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Switzerland — SNV</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0001"/>
                  </a:ext>
                </a:extLst>
              </a:tr>
              <a:tr h="481128">
                <a:tc>
                  <a:txBody>
                    <a:bodyPr/>
                    <a:lstStyle/>
                    <a:p>
                      <a:pPr algn="l">
                        <a:lnSpc>
                          <a:spcPts val="1400"/>
                        </a:lnSpc>
                        <a:spcBef>
                          <a:spcPts val="0"/>
                        </a:spcBef>
                        <a:spcAft>
                          <a:spcPts val="0"/>
                        </a:spcAft>
                      </a:pPr>
                      <a:r>
                        <a:rPr sz="1300" baseline="0" dirty="0">
                          <a:solidFill>
                            <a:srgbClr val="FF0000"/>
                          </a:solidFill>
                          <a:latin typeface="Arial"/>
                        </a:rPr>
                        <a:t>Austria</a:t>
                      </a:r>
                      <a:r>
                        <a:rPr sz="1300" dirty="0">
                          <a:solidFill>
                            <a:srgbClr val="FF0000"/>
                          </a:solidFill>
                          <a:latin typeface="Arial"/>
                        </a:rPr>
                        <a:t> — ASI</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dirty="0">
                          <a:solidFill>
                            <a:schemeClr val="tx1">
                              <a:lumMod val="75000"/>
                              <a:lumOff val="25000"/>
                            </a:schemeClr>
                          </a:solidFill>
                          <a:latin typeface="Arial"/>
                        </a:rPr>
                        <a:t>Indonesia — BSN</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Russian Federation — GOST R</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Tunisia — INNORPI</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0002"/>
                  </a:ext>
                </a:extLst>
              </a:tr>
              <a:tr h="481128">
                <a:tc>
                  <a:txBody>
                    <a:bodyPr/>
                    <a:lstStyle/>
                    <a:p>
                      <a:pPr algn="l">
                        <a:lnSpc>
                          <a:spcPts val="1400"/>
                        </a:lnSpc>
                        <a:spcBef>
                          <a:spcPts val="0"/>
                        </a:spcBef>
                        <a:spcAft>
                          <a:spcPts val="0"/>
                        </a:spcAft>
                      </a:pPr>
                      <a:r>
                        <a:rPr sz="1300">
                          <a:solidFill>
                            <a:schemeClr val="tx1">
                              <a:lumMod val="75000"/>
                              <a:lumOff val="25000"/>
                            </a:schemeClr>
                          </a:solidFill>
                          <a:latin typeface="Arial"/>
                        </a:rPr>
                        <a:t>Bolivia, Plurinational State of — IBNORCA</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dirty="0">
                          <a:solidFill>
                            <a:srgbClr val="FF0000"/>
                          </a:solidFill>
                          <a:latin typeface="Arial"/>
                        </a:rPr>
                        <a:t>Ireland — NSAI</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dirty="0">
                          <a:solidFill>
                            <a:schemeClr val="tx1">
                              <a:lumMod val="75000"/>
                              <a:lumOff val="25000"/>
                            </a:schemeClr>
                          </a:solidFill>
                          <a:latin typeface="Arial"/>
                        </a:rPr>
                        <a:t>Saudi Arabia — SASO</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Uganda — UNBS</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0003"/>
                  </a:ext>
                </a:extLst>
              </a:tr>
              <a:tr h="481128">
                <a:tc>
                  <a:txBody>
                    <a:bodyPr/>
                    <a:lstStyle/>
                    <a:p>
                      <a:pPr algn="l">
                        <a:lnSpc>
                          <a:spcPts val="1400"/>
                        </a:lnSpc>
                        <a:spcBef>
                          <a:spcPts val="0"/>
                        </a:spcBef>
                        <a:spcAft>
                          <a:spcPts val="0"/>
                        </a:spcAft>
                      </a:pPr>
                      <a:r>
                        <a:rPr sz="1300" dirty="0">
                          <a:solidFill>
                            <a:srgbClr val="FF0000"/>
                          </a:solidFill>
                          <a:latin typeface="Arial"/>
                        </a:rPr>
                        <a:t>Canada — SCC</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dirty="0">
                          <a:solidFill>
                            <a:srgbClr val="FF0000"/>
                          </a:solidFill>
                          <a:latin typeface="Arial"/>
                        </a:rPr>
                        <a:t>Israel — SII</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dirty="0">
                          <a:solidFill>
                            <a:schemeClr val="tx1">
                              <a:lumMod val="75000"/>
                              <a:lumOff val="25000"/>
                            </a:schemeClr>
                          </a:solidFill>
                          <a:latin typeface="Arial"/>
                        </a:rPr>
                        <a:t>Senegal — ASN</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United Arab Emirates — MoIAT-STR</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0004"/>
                  </a:ext>
                </a:extLst>
              </a:tr>
              <a:tr h="332369">
                <a:tc>
                  <a:txBody>
                    <a:bodyPr/>
                    <a:lstStyle/>
                    <a:p>
                      <a:pPr algn="l">
                        <a:lnSpc>
                          <a:spcPts val="1400"/>
                        </a:lnSpc>
                        <a:spcBef>
                          <a:spcPts val="0"/>
                        </a:spcBef>
                        <a:spcAft>
                          <a:spcPts val="0"/>
                        </a:spcAft>
                      </a:pPr>
                      <a:r>
                        <a:rPr sz="1300" dirty="0">
                          <a:solidFill>
                            <a:srgbClr val="FF0000"/>
                          </a:solidFill>
                          <a:latin typeface="Arial"/>
                        </a:rPr>
                        <a:t>China — SAC</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dirty="0">
                          <a:solidFill>
                            <a:srgbClr val="FF0000"/>
                          </a:solidFill>
                          <a:latin typeface="Arial"/>
                        </a:rPr>
                        <a:t>Japan — JISC</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dirty="0">
                          <a:solidFill>
                            <a:schemeClr val="tx1">
                              <a:lumMod val="75000"/>
                              <a:lumOff val="25000"/>
                            </a:schemeClr>
                          </a:solidFill>
                          <a:latin typeface="Arial"/>
                        </a:rPr>
                        <a:t>Singapore — SSC</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dirty="0">
                          <a:solidFill>
                            <a:srgbClr val="FF0000"/>
                          </a:solidFill>
                          <a:highlight>
                            <a:srgbClr val="00FF00"/>
                          </a:highlight>
                          <a:latin typeface="Arial"/>
                        </a:rPr>
                        <a:t>United Kingdom </a:t>
                      </a:r>
                      <a:r>
                        <a:rPr sz="1300" dirty="0">
                          <a:solidFill>
                            <a:schemeClr val="tx1">
                              <a:lumMod val="75000"/>
                              <a:lumOff val="25000"/>
                            </a:schemeClr>
                          </a:solidFill>
                          <a:latin typeface="Arial"/>
                        </a:rPr>
                        <a:t>— BSI</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0005"/>
                  </a:ext>
                </a:extLst>
              </a:tr>
              <a:tr h="332369">
                <a:tc>
                  <a:txBody>
                    <a:bodyPr/>
                    <a:lstStyle/>
                    <a:p>
                      <a:pPr algn="l">
                        <a:lnSpc>
                          <a:spcPts val="1400"/>
                        </a:lnSpc>
                        <a:spcBef>
                          <a:spcPts val="0"/>
                        </a:spcBef>
                        <a:spcAft>
                          <a:spcPts val="0"/>
                        </a:spcAft>
                      </a:pPr>
                      <a:r>
                        <a:rPr sz="1300">
                          <a:solidFill>
                            <a:schemeClr val="tx1">
                              <a:lumMod val="75000"/>
                              <a:lumOff val="25000"/>
                            </a:schemeClr>
                          </a:solidFill>
                          <a:latin typeface="Arial"/>
                        </a:rPr>
                        <a:t>Czech Republic — UNMZ</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Kenya — KEBS</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dirty="0">
                          <a:solidFill>
                            <a:schemeClr val="tx1">
                              <a:lumMod val="75000"/>
                              <a:lumOff val="25000"/>
                            </a:schemeClr>
                          </a:solidFill>
                          <a:latin typeface="Arial"/>
                        </a:rPr>
                        <a:t>Slovakia — UNMS SR</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300" dirty="0">
                          <a:solidFill>
                            <a:srgbClr val="FF0000"/>
                          </a:solidFill>
                          <a:highlight>
                            <a:srgbClr val="00FF00"/>
                          </a:highlight>
                          <a:latin typeface="Arial"/>
                        </a:rPr>
                        <a:t>United States </a:t>
                      </a:r>
                      <a:r>
                        <a:rPr sz="1300" dirty="0">
                          <a:solidFill>
                            <a:schemeClr val="tx1">
                              <a:lumMod val="75000"/>
                              <a:lumOff val="25000"/>
                            </a:schemeClr>
                          </a:solidFill>
                          <a:latin typeface="Arial"/>
                        </a:rPr>
                        <a:t>— ANSI</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0006"/>
                  </a:ext>
                </a:extLst>
              </a:tr>
              <a:tr h="481128">
                <a:tc>
                  <a:txBody>
                    <a:bodyPr/>
                    <a:lstStyle/>
                    <a:p>
                      <a:pPr algn="l">
                        <a:lnSpc>
                          <a:spcPts val="1400"/>
                        </a:lnSpc>
                        <a:spcBef>
                          <a:spcPts val="0"/>
                        </a:spcBef>
                        <a:spcAft>
                          <a:spcPts val="0"/>
                        </a:spcAft>
                      </a:pPr>
                      <a:r>
                        <a:rPr sz="1300">
                          <a:solidFill>
                            <a:schemeClr val="tx1">
                              <a:lumMod val="75000"/>
                              <a:lumOff val="25000"/>
                            </a:schemeClr>
                          </a:solidFill>
                          <a:latin typeface="Arial"/>
                        </a:rPr>
                        <a:t>Denmark — DS</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Korea, Republic of — KATS</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dirty="0">
                          <a:solidFill>
                            <a:schemeClr val="tx1">
                              <a:lumMod val="75000"/>
                              <a:lumOff val="25000"/>
                            </a:schemeClr>
                          </a:solidFill>
                          <a:latin typeface="Arial"/>
                        </a:rPr>
                        <a:t>South Africa — SABS</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Egypt — EOS</a:t>
                      </a:r>
                    </a:p>
                  </a:txBody>
                  <a:tcPr marL="153009" marR="57393" marT="76504" marB="7650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0007"/>
                  </a:ext>
                </a:extLst>
              </a:tr>
              <a:tr h="332369">
                <a:tc>
                  <a:txBody>
                    <a:bodyPr/>
                    <a:lstStyle/>
                    <a:p>
                      <a:pPr algn="l">
                        <a:lnSpc>
                          <a:spcPts val="1400"/>
                        </a:lnSpc>
                        <a:spcBef>
                          <a:spcPts val="0"/>
                        </a:spcBef>
                        <a:spcAft>
                          <a:spcPts val="0"/>
                        </a:spcAft>
                      </a:pPr>
                      <a:r>
                        <a:rPr sz="1300">
                          <a:solidFill>
                            <a:schemeClr val="tx1">
                              <a:lumMod val="75000"/>
                              <a:lumOff val="25000"/>
                            </a:schemeClr>
                          </a:solidFill>
                          <a:latin typeface="Arial"/>
                        </a:rPr>
                        <a:t>Finland — SFS</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algn="l">
                        <a:lnSpc>
                          <a:spcPts val="1400"/>
                        </a:lnSpc>
                        <a:spcBef>
                          <a:spcPts val="0"/>
                        </a:spcBef>
                        <a:spcAft>
                          <a:spcPts val="0"/>
                        </a:spcAft>
                      </a:pPr>
                      <a:r>
                        <a:rPr sz="1300">
                          <a:solidFill>
                            <a:schemeClr val="tx1">
                              <a:lumMod val="75000"/>
                              <a:lumOff val="25000"/>
                            </a:schemeClr>
                          </a:solidFill>
                          <a:latin typeface="Arial"/>
                        </a:rPr>
                        <a:t>Morocco — IMANOR</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algn="l">
                        <a:lnSpc>
                          <a:spcPts val="1400"/>
                        </a:lnSpc>
                        <a:spcBef>
                          <a:spcPts val="0"/>
                        </a:spcBef>
                        <a:spcAft>
                          <a:spcPts val="0"/>
                        </a:spcAft>
                      </a:pPr>
                      <a:r>
                        <a:rPr sz="1300" dirty="0">
                          <a:solidFill>
                            <a:srgbClr val="FF0000"/>
                          </a:solidFill>
                          <a:highlight>
                            <a:srgbClr val="00FF00"/>
                          </a:highlight>
                          <a:latin typeface="Arial"/>
                        </a:rPr>
                        <a:t>Spain — UNE</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algn="l">
                        <a:lnSpc>
                          <a:spcPts val="1400"/>
                        </a:lnSpc>
                        <a:spcBef>
                          <a:spcPts val="0"/>
                        </a:spcBef>
                        <a:spcAft>
                          <a:spcPts val="0"/>
                        </a:spcAft>
                      </a:pPr>
                      <a:r>
                        <a:rPr sz="1300" dirty="0">
                          <a:solidFill>
                            <a:schemeClr val="tx1">
                              <a:lumMod val="75000"/>
                              <a:lumOff val="25000"/>
                            </a:schemeClr>
                          </a:solidFill>
                          <a:latin typeface="Arial"/>
                        </a:rPr>
                        <a:t>Germany — DIN</a:t>
                      </a:r>
                    </a:p>
                  </a:txBody>
                  <a:tcPr marL="153009" marR="57393" marT="76504" marB="76504">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extLst>
                  <a:ext uri="{0D108BD9-81ED-4DB2-BD59-A6C34878D82A}">
                    <a16:rowId xmlns:a16="http://schemas.microsoft.com/office/drawing/2014/main" val="10008"/>
                  </a:ext>
                </a:extLst>
              </a:tr>
            </a:tbl>
          </a:graphicData>
        </a:graphic>
      </p:graphicFrame>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E9A0A15F-762C-80A2-669E-D1EC07F960BF}"/>
                  </a:ext>
                </a:extLst>
              </p14:cNvPr>
              <p14:cNvContentPartPr/>
              <p14:nvPr/>
            </p14:nvContentPartPr>
            <p14:xfrm>
              <a:off x="4376372" y="3869057"/>
              <a:ext cx="1463686" cy="317324"/>
            </p14:xfrm>
          </p:contentPart>
        </mc:Choice>
        <mc:Fallback xmlns="">
          <p:pic>
            <p:nvPicPr>
              <p:cNvPr id="6" name="Ink 5">
                <a:extLst>
                  <a:ext uri="{FF2B5EF4-FFF2-40B4-BE49-F238E27FC236}">
                    <a16:creationId xmlns:a16="http://schemas.microsoft.com/office/drawing/2014/main" id="{E9A0A15F-762C-80A2-669E-D1EC07F960BF}"/>
                  </a:ext>
                </a:extLst>
              </p:cNvPr>
              <p:cNvPicPr/>
              <p:nvPr/>
            </p:nvPicPr>
            <p:blipFill>
              <a:blip r:embed="rId3"/>
              <a:stretch>
                <a:fillRect/>
              </a:stretch>
            </p:blipFill>
            <p:spPr>
              <a:xfrm>
                <a:off x="4367372" y="3860052"/>
                <a:ext cx="1481325" cy="334973"/>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100F3A94-6F5F-735F-669F-973DF2B97215}"/>
                  </a:ext>
                </a:extLst>
              </p14:cNvPr>
              <p14:cNvContentPartPr/>
              <p14:nvPr/>
            </p14:nvContentPartPr>
            <p14:xfrm>
              <a:off x="7979395" y="4816479"/>
              <a:ext cx="1561680" cy="303480"/>
            </p14:xfrm>
          </p:contentPart>
        </mc:Choice>
        <mc:Fallback xmlns="">
          <p:pic>
            <p:nvPicPr>
              <p:cNvPr id="8" name="Ink 7">
                <a:extLst>
                  <a:ext uri="{FF2B5EF4-FFF2-40B4-BE49-F238E27FC236}">
                    <a16:creationId xmlns:a16="http://schemas.microsoft.com/office/drawing/2014/main" id="{100F3A94-6F5F-735F-669F-973DF2B97215}"/>
                  </a:ext>
                </a:extLst>
              </p:cNvPr>
              <p:cNvPicPr/>
              <p:nvPr/>
            </p:nvPicPr>
            <p:blipFill>
              <a:blip r:embed="rId5"/>
              <a:stretch>
                <a:fillRect/>
              </a:stretch>
            </p:blipFill>
            <p:spPr>
              <a:xfrm>
                <a:off x="7970395" y="4807468"/>
                <a:ext cx="1579320" cy="32114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138DDE88-F6E9-12FD-00E1-A1EEB027C1A7}"/>
                  </a:ext>
                </a:extLst>
              </p14:cNvPr>
              <p14:cNvContentPartPr/>
              <p14:nvPr/>
            </p14:nvContentPartPr>
            <p14:xfrm>
              <a:off x="6117772" y="6062771"/>
              <a:ext cx="1309806" cy="335216"/>
            </p14:xfrm>
          </p:contentPart>
        </mc:Choice>
        <mc:Fallback xmlns="">
          <p:pic>
            <p:nvPicPr>
              <p:cNvPr id="12" name="Ink 11">
                <a:extLst>
                  <a:ext uri="{FF2B5EF4-FFF2-40B4-BE49-F238E27FC236}">
                    <a16:creationId xmlns:a16="http://schemas.microsoft.com/office/drawing/2014/main" id="{138DDE88-F6E9-12FD-00E1-A1EEB027C1A7}"/>
                  </a:ext>
                </a:extLst>
              </p:cNvPr>
              <p:cNvPicPr/>
              <p:nvPr/>
            </p:nvPicPr>
            <p:blipFill>
              <a:blip r:embed="rId7"/>
              <a:stretch>
                <a:fillRect/>
              </a:stretch>
            </p:blipFill>
            <p:spPr>
              <a:xfrm>
                <a:off x="6108774" y="6053769"/>
                <a:ext cx="1327443" cy="35285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98A9E25A-DF89-B4DE-284D-6D982E2107C8}"/>
                  </a:ext>
                </a:extLst>
              </p14:cNvPr>
              <p14:cNvContentPartPr/>
              <p14:nvPr/>
            </p14:nvContentPartPr>
            <p14:xfrm>
              <a:off x="7985155" y="2633799"/>
              <a:ext cx="1852560" cy="309600"/>
            </p14:xfrm>
          </p:contentPart>
        </mc:Choice>
        <mc:Fallback xmlns="">
          <p:pic>
            <p:nvPicPr>
              <p:cNvPr id="14" name="Ink 13">
                <a:extLst>
                  <a:ext uri="{FF2B5EF4-FFF2-40B4-BE49-F238E27FC236}">
                    <a16:creationId xmlns:a16="http://schemas.microsoft.com/office/drawing/2014/main" id="{98A9E25A-DF89-B4DE-284D-6D982E2107C8}"/>
                  </a:ext>
                </a:extLst>
              </p:cNvPr>
              <p:cNvPicPr/>
              <p:nvPr/>
            </p:nvPicPr>
            <p:blipFill>
              <a:blip r:embed="rId9"/>
              <a:stretch>
                <a:fillRect/>
              </a:stretch>
            </p:blipFill>
            <p:spPr>
              <a:xfrm>
                <a:off x="7976155" y="2624799"/>
                <a:ext cx="187020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8E3F15DB-1A14-3EA9-0E3E-B710F2384832}"/>
                  </a:ext>
                </a:extLst>
              </p14:cNvPr>
              <p14:cNvContentPartPr/>
              <p14:nvPr/>
            </p14:nvContentPartPr>
            <p14:xfrm>
              <a:off x="6064915" y="2627679"/>
              <a:ext cx="1521000" cy="318600"/>
            </p14:xfrm>
          </p:contentPart>
        </mc:Choice>
        <mc:Fallback xmlns="">
          <p:pic>
            <p:nvPicPr>
              <p:cNvPr id="23" name="Ink 22">
                <a:extLst>
                  <a:ext uri="{FF2B5EF4-FFF2-40B4-BE49-F238E27FC236}">
                    <a16:creationId xmlns:a16="http://schemas.microsoft.com/office/drawing/2014/main" id="{8E3F15DB-1A14-3EA9-0E3E-B710F2384832}"/>
                  </a:ext>
                </a:extLst>
              </p:cNvPr>
              <p:cNvPicPr/>
              <p:nvPr/>
            </p:nvPicPr>
            <p:blipFill>
              <a:blip r:embed="rId11"/>
              <a:stretch>
                <a:fillRect/>
              </a:stretch>
            </p:blipFill>
            <p:spPr>
              <a:xfrm>
                <a:off x="6055915" y="2618679"/>
                <a:ext cx="1538640" cy="336240"/>
              </a:xfrm>
              <a:prstGeom prst="rect">
                <a:avLst/>
              </a:prstGeom>
            </p:spPr>
          </p:pic>
        </mc:Fallback>
      </mc:AlternateContent>
      <p:sp>
        <p:nvSpPr>
          <p:cNvPr id="24" name="TextBox 23">
            <a:extLst>
              <a:ext uri="{FF2B5EF4-FFF2-40B4-BE49-F238E27FC236}">
                <a16:creationId xmlns:a16="http://schemas.microsoft.com/office/drawing/2014/main" id="{3CC4BF9F-A149-46E3-422E-ED274915E485}"/>
              </a:ext>
            </a:extLst>
          </p:cNvPr>
          <p:cNvSpPr txBox="1"/>
          <p:nvPr/>
        </p:nvSpPr>
        <p:spPr>
          <a:xfrm>
            <a:off x="1805355" y="6356357"/>
            <a:ext cx="8682891" cy="430887"/>
          </a:xfrm>
          <a:prstGeom prst="rect">
            <a:avLst/>
          </a:prstGeom>
          <a:noFill/>
        </p:spPr>
        <p:txBody>
          <a:bodyPr wrap="square" rtlCol="0">
            <a:spAutoFit/>
          </a:bodyPr>
          <a:lstStyle/>
          <a:p>
            <a:r>
              <a:rPr lang="en-GB" sz="1100" dirty="0">
                <a:solidFill>
                  <a:srgbClr val="FF0000"/>
                </a:solidFill>
              </a:rPr>
              <a:t>Active participant in ISO TC224WG10,</a:t>
            </a:r>
            <a:r>
              <a:rPr lang="en-GB" sz="1100" dirty="0">
                <a:solidFill>
                  <a:srgbClr val="FF0000"/>
                </a:solidFill>
                <a:highlight>
                  <a:srgbClr val="FFFF00"/>
                </a:highlight>
              </a:rPr>
              <a:t> Secretariat</a:t>
            </a:r>
            <a:r>
              <a:rPr lang="en-GB" sz="1100" dirty="0">
                <a:solidFill>
                  <a:srgbClr val="FF0000"/>
                </a:solidFill>
              </a:rPr>
              <a:t>, </a:t>
            </a:r>
            <a:r>
              <a:rPr lang="en-GB" sz="1100" dirty="0">
                <a:solidFill>
                  <a:srgbClr val="FF0000"/>
                </a:solidFill>
                <a:highlight>
                  <a:srgbClr val="00FF00"/>
                </a:highlight>
              </a:rPr>
              <a:t>Delegations with nonwoven representation</a:t>
            </a:r>
            <a:r>
              <a:rPr lang="en-GB" sz="1100" dirty="0">
                <a:solidFill>
                  <a:srgbClr val="FF0000"/>
                </a:solidFill>
              </a:rPr>
              <a:t>, </a:t>
            </a:r>
            <a:r>
              <a:rPr lang="en-GB" sz="1100" dirty="0">
                <a:solidFill>
                  <a:srgbClr val="7030A0"/>
                </a:solidFill>
              </a:rPr>
              <a:t>Consistent do not believe in </a:t>
            </a:r>
            <a:r>
              <a:rPr lang="en-GB" sz="1100" dirty="0" err="1">
                <a:solidFill>
                  <a:srgbClr val="7030A0"/>
                </a:solidFill>
              </a:rPr>
              <a:t>flushables</a:t>
            </a:r>
            <a:r>
              <a:rPr lang="en-GB" sz="1100" dirty="0">
                <a:solidFill>
                  <a:srgbClr val="7030A0"/>
                </a:solidFill>
              </a:rPr>
              <a:t> other than pee, poo and paper.  Active “countries” that have national waste water operators that are </a:t>
            </a:r>
            <a:r>
              <a:rPr lang="en-GB" sz="1100" dirty="0" err="1">
                <a:solidFill>
                  <a:srgbClr val="7030A0"/>
                </a:solidFill>
              </a:rPr>
              <a:t>EurEau</a:t>
            </a:r>
            <a:r>
              <a:rPr lang="en-GB" sz="1100" dirty="0">
                <a:solidFill>
                  <a:srgbClr val="7030A0"/>
                </a:solidFill>
              </a:rPr>
              <a:t> members.</a:t>
            </a:r>
          </a:p>
        </p:txBody>
      </p:sp>
      <mc:AlternateContent xmlns:mc="http://schemas.openxmlformats.org/markup-compatibility/2006" xmlns:p14="http://schemas.microsoft.com/office/powerpoint/2010/main">
        <mc:Choice Requires="p14">
          <p:contentPart p14:bwMode="auto" r:id="rId12">
            <p14:nvContentPartPr>
              <p14:cNvPr id="35" name="Ink 34">
                <a:extLst>
                  <a:ext uri="{FF2B5EF4-FFF2-40B4-BE49-F238E27FC236}">
                    <a16:creationId xmlns:a16="http://schemas.microsoft.com/office/drawing/2014/main" id="{2E8984B2-8655-B200-1A7D-9D821B590646}"/>
                  </a:ext>
                </a:extLst>
              </p14:cNvPr>
              <p14:cNvContentPartPr/>
              <p14:nvPr/>
            </p14:nvContentPartPr>
            <p14:xfrm>
              <a:off x="3852815" y="6603923"/>
              <a:ext cx="360" cy="360"/>
            </p14:xfrm>
          </p:contentPart>
        </mc:Choice>
        <mc:Fallback xmlns="">
          <p:pic>
            <p:nvPicPr>
              <p:cNvPr id="35" name="Ink 34">
                <a:extLst>
                  <a:ext uri="{FF2B5EF4-FFF2-40B4-BE49-F238E27FC236}">
                    <a16:creationId xmlns:a16="http://schemas.microsoft.com/office/drawing/2014/main" id="{2E8984B2-8655-B200-1A7D-9D821B590646}"/>
                  </a:ext>
                </a:extLst>
              </p:cNvPr>
              <p:cNvPicPr/>
              <p:nvPr/>
            </p:nvPicPr>
            <p:blipFill>
              <a:blip r:embed="rId13"/>
              <a:stretch>
                <a:fillRect/>
              </a:stretch>
            </p:blipFill>
            <p:spPr>
              <a:xfrm>
                <a:off x="3843815" y="659492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7" name="Ink 36">
                <a:extLst>
                  <a:ext uri="{FF2B5EF4-FFF2-40B4-BE49-F238E27FC236}">
                    <a16:creationId xmlns:a16="http://schemas.microsoft.com/office/drawing/2014/main" id="{B882991E-827C-A06D-8BD6-4DA93D51ADD8}"/>
                  </a:ext>
                </a:extLst>
              </p14:cNvPr>
              <p14:cNvContentPartPr/>
              <p14:nvPr/>
            </p14:nvContentPartPr>
            <p14:xfrm>
              <a:off x="2863101" y="6603563"/>
              <a:ext cx="4980240" cy="720"/>
            </p14:xfrm>
          </p:contentPart>
        </mc:Choice>
        <mc:Fallback xmlns="">
          <p:pic>
            <p:nvPicPr>
              <p:cNvPr id="37" name="Ink 36">
                <a:extLst>
                  <a:ext uri="{FF2B5EF4-FFF2-40B4-BE49-F238E27FC236}">
                    <a16:creationId xmlns:a16="http://schemas.microsoft.com/office/drawing/2014/main" id="{B882991E-827C-A06D-8BD6-4DA93D51ADD8}"/>
                  </a:ext>
                </a:extLst>
              </p:cNvPr>
              <p:cNvPicPr/>
              <p:nvPr/>
            </p:nvPicPr>
            <p:blipFill>
              <a:blip r:embed="rId15"/>
              <a:stretch>
                <a:fillRect/>
              </a:stretch>
            </p:blipFill>
            <p:spPr>
              <a:xfrm>
                <a:off x="2854101" y="6585563"/>
                <a:ext cx="49978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9" name="Ink 38">
                <a:extLst>
                  <a:ext uri="{FF2B5EF4-FFF2-40B4-BE49-F238E27FC236}">
                    <a16:creationId xmlns:a16="http://schemas.microsoft.com/office/drawing/2014/main" id="{8C9D470C-8F85-C191-9023-CD44C3D00D91}"/>
                  </a:ext>
                </a:extLst>
              </p14:cNvPr>
              <p14:cNvContentPartPr/>
              <p14:nvPr/>
            </p14:nvContentPartPr>
            <p14:xfrm>
              <a:off x="2863101" y="6777366"/>
              <a:ext cx="5167440" cy="720"/>
            </p14:xfrm>
          </p:contentPart>
        </mc:Choice>
        <mc:Fallback xmlns="">
          <p:pic>
            <p:nvPicPr>
              <p:cNvPr id="39" name="Ink 38">
                <a:extLst>
                  <a:ext uri="{FF2B5EF4-FFF2-40B4-BE49-F238E27FC236}">
                    <a16:creationId xmlns:a16="http://schemas.microsoft.com/office/drawing/2014/main" id="{8C9D470C-8F85-C191-9023-CD44C3D00D91}"/>
                  </a:ext>
                </a:extLst>
              </p:cNvPr>
              <p:cNvPicPr/>
              <p:nvPr/>
            </p:nvPicPr>
            <p:blipFill>
              <a:blip r:embed="rId17"/>
              <a:stretch>
                <a:fillRect/>
              </a:stretch>
            </p:blipFill>
            <p:spPr>
              <a:xfrm>
                <a:off x="2854101" y="6759366"/>
                <a:ext cx="51850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0" name="Ink 39">
                <a:extLst>
                  <a:ext uri="{FF2B5EF4-FFF2-40B4-BE49-F238E27FC236}">
                    <a16:creationId xmlns:a16="http://schemas.microsoft.com/office/drawing/2014/main" id="{C5D53148-0447-7682-DA80-7E4D43154AE2}"/>
                  </a:ext>
                </a:extLst>
              </p14:cNvPr>
              <p14:cNvContentPartPr/>
              <p14:nvPr/>
            </p14:nvContentPartPr>
            <p14:xfrm>
              <a:off x="7891403" y="6603923"/>
              <a:ext cx="221400" cy="167040"/>
            </p14:xfrm>
          </p:contentPart>
        </mc:Choice>
        <mc:Fallback xmlns="">
          <p:pic>
            <p:nvPicPr>
              <p:cNvPr id="40" name="Ink 39">
                <a:extLst>
                  <a:ext uri="{FF2B5EF4-FFF2-40B4-BE49-F238E27FC236}">
                    <a16:creationId xmlns:a16="http://schemas.microsoft.com/office/drawing/2014/main" id="{C5D53148-0447-7682-DA80-7E4D43154AE2}"/>
                  </a:ext>
                </a:extLst>
              </p:cNvPr>
              <p:cNvPicPr/>
              <p:nvPr/>
            </p:nvPicPr>
            <p:blipFill>
              <a:blip r:embed="rId19"/>
              <a:stretch>
                <a:fillRect/>
              </a:stretch>
            </p:blipFill>
            <p:spPr>
              <a:xfrm>
                <a:off x="7882388" y="6594923"/>
                <a:ext cx="239069"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1" name="Ink 40">
                <a:extLst>
                  <a:ext uri="{FF2B5EF4-FFF2-40B4-BE49-F238E27FC236}">
                    <a16:creationId xmlns:a16="http://schemas.microsoft.com/office/drawing/2014/main" id="{B9221984-D986-0049-9C0B-270BD14C4588}"/>
                  </a:ext>
                </a:extLst>
              </p14:cNvPr>
              <p14:cNvContentPartPr/>
              <p14:nvPr/>
            </p14:nvContentPartPr>
            <p14:xfrm>
              <a:off x="2784803" y="6607523"/>
              <a:ext cx="99720" cy="155520"/>
            </p14:xfrm>
          </p:contentPart>
        </mc:Choice>
        <mc:Fallback xmlns="">
          <p:pic>
            <p:nvPicPr>
              <p:cNvPr id="41" name="Ink 40">
                <a:extLst>
                  <a:ext uri="{FF2B5EF4-FFF2-40B4-BE49-F238E27FC236}">
                    <a16:creationId xmlns:a16="http://schemas.microsoft.com/office/drawing/2014/main" id="{B9221984-D986-0049-9C0B-270BD14C4588}"/>
                  </a:ext>
                </a:extLst>
              </p:cNvPr>
              <p:cNvPicPr/>
              <p:nvPr/>
            </p:nvPicPr>
            <p:blipFill>
              <a:blip r:embed="rId21"/>
              <a:stretch>
                <a:fillRect/>
              </a:stretch>
            </p:blipFill>
            <p:spPr>
              <a:xfrm>
                <a:off x="2775835" y="6598523"/>
                <a:ext cx="117297"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2" name="Ink 41">
                <a:extLst>
                  <a:ext uri="{FF2B5EF4-FFF2-40B4-BE49-F238E27FC236}">
                    <a16:creationId xmlns:a16="http://schemas.microsoft.com/office/drawing/2014/main" id="{A764ED2F-18E4-4864-C5AD-905558B07879}"/>
                  </a:ext>
                </a:extLst>
              </p14:cNvPr>
              <p14:cNvContentPartPr/>
              <p14:nvPr/>
            </p14:nvContentPartPr>
            <p14:xfrm>
              <a:off x="9714695" y="6783563"/>
              <a:ext cx="360" cy="360"/>
            </p14:xfrm>
          </p:contentPart>
        </mc:Choice>
        <mc:Fallback xmlns="">
          <p:pic>
            <p:nvPicPr>
              <p:cNvPr id="42" name="Ink 41">
                <a:extLst>
                  <a:ext uri="{FF2B5EF4-FFF2-40B4-BE49-F238E27FC236}">
                    <a16:creationId xmlns:a16="http://schemas.microsoft.com/office/drawing/2014/main" id="{A764ED2F-18E4-4864-C5AD-905558B07879}"/>
                  </a:ext>
                </a:extLst>
              </p:cNvPr>
              <p:cNvPicPr/>
              <p:nvPr/>
            </p:nvPicPr>
            <p:blipFill>
              <a:blip r:embed="rId13"/>
              <a:stretch>
                <a:fillRect/>
              </a:stretch>
            </p:blipFill>
            <p:spPr>
              <a:xfrm>
                <a:off x="9705695" y="6774563"/>
                <a:ext cx="18000" cy="18000"/>
              </a:xfrm>
              <a:prstGeom prst="rect">
                <a:avLst/>
              </a:prstGeom>
            </p:spPr>
          </p:pic>
        </mc:Fallback>
      </mc:AlternateContent>
      <p:grpSp>
        <p:nvGrpSpPr>
          <p:cNvPr id="45" name="Group 44">
            <a:extLst>
              <a:ext uri="{FF2B5EF4-FFF2-40B4-BE49-F238E27FC236}">
                <a16:creationId xmlns:a16="http://schemas.microsoft.com/office/drawing/2014/main" id="{7AEB805E-B5E5-B8B7-37AB-C5BAC287854D}"/>
              </a:ext>
            </a:extLst>
          </p:cNvPr>
          <p:cNvGrpSpPr/>
          <p:nvPr/>
        </p:nvGrpSpPr>
        <p:grpSpPr>
          <a:xfrm>
            <a:off x="8690495" y="6619763"/>
            <a:ext cx="360" cy="360"/>
            <a:chOff x="7166495" y="6619763"/>
            <a:chExt cx="360" cy="360"/>
          </a:xfrm>
        </p:grpSpPr>
        <mc:AlternateContent xmlns:mc="http://schemas.openxmlformats.org/markup-compatibility/2006" xmlns:p14="http://schemas.microsoft.com/office/powerpoint/2010/main">
          <mc:Choice Requires="p14">
            <p:contentPart p14:bwMode="auto" r:id="rId23">
              <p14:nvContentPartPr>
                <p14:cNvPr id="43" name="Ink 42">
                  <a:extLst>
                    <a:ext uri="{FF2B5EF4-FFF2-40B4-BE49-F238E27FC236}">
                      <a16:creationId xmlns:a16="http://schemas.microsoft.com/office/drawing/2014/main" id="{8CAB7196-251A-07CD-23E4-1CCD0DF1436A}"/>
                    </a:ext>
                  </a:extLst>
                </p14:cNvPr>
                <p14:cNvContentPartPr/>
                <p14:nvPr/>
              </p14:nvContentPartPr>
              <p14:xfrm>
                <a:off x="7166495" y="6619763"/>
                <a:ext cx="360" cy="360"/>
              </p14:xfrm>
            </p:contentPart>
          </mc:Choice>
          <mc:Fallback xmlns="">
            <p:pic>
              <p:nvPicPr>
                <p:cNvPr id="43" name="Ink 42">
                  <a:extLst>
                    <a:ext uri="{FF2B5EF4-FFF2-40B4-BE49-F238E27FC236}">
                      <a16:creationId xmlns:a16="http://schemas.microsoft.com/office/drawing/2014/main" id="{8CAB7196-251A-07CD-23E4-1CCD0DF1436A}"/>
                    </a:ext>
                  </a:extLst>
                </p:cNvPr>
                <p:cNvPicPr/>
                <p:nvPr/>
              </p:nvPicPr>
              <p:blipFill>
                <a:blip r:embed="rId24"/>
                <a:stretch>
                  <a:fillRect/>
                </a:stretch>
              </p:blipFill>
              <p:spPr>
                <a:xfrm>
                  <a:off x="7157855" y="661076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4" name="Ink 43">
                  <a:extLst>
                    <a:ext uri="{FF2B5EF4-FFF2-40B4-BE49-F238E27FC236}">
                      <a16:creationId xmlns:a16="http://schemas.microsoft.com/office/drawing/2014/main" id="{4B2777CA-87F8-7042-440C-0C70F26F251D}"/>
                    </a:ext>
                  </a:extLst>
                </p14:cNvPr>
                <p14:cNvContentPartPr/>
                <p14:nvPr/>
              </p14:nvContentPartPr>
              <p14:xfrm>
                <a:off x="7166495" y="6619763"/>
                <a:ext cx="360" cy="360"/>
              </p14:xfrm>
            </p:contentPart>
          </mc:Choice>
          <mc:Fallback xmlns="">
            <p:pic>
              <p:nvPicPr>
                <p:cNvPr id="44" name="Ink 43">
                  <a:extLst>
                    <a:ext uri="{FF2B5EF4-FFF2-40B4-BE49-F238E27FC236}">
                      <a16:creationId xmlns:a16="http://schemas.microsoft.com/office/drawing/2014/main" id="{4B2777CA-87F8-7042-440C-0C70F26F251D}"/>
                    </a:ext>
                  </a:extLst>
                </p:cNvPr>
                <p:cNvPicPr/>
                <p:nvPr/>
              </p:nvPicPr>
              <p:blipFill>
                <a:blip r:embed="rId24"/>
                <a:stretch>
                  <a:fillRect/>
                </a:stretch>
              </p:blipFill>
              <p:spPr>
                <a:xfrm>
                  <a:off x="7157855" y="6610763"/>
                  <a:ext cx="18000" cy="18000"/>
                </a:xfrm>
                <a:prstGeom prst="rect">
                  <a:avLst/>
                </a:prstGeom>
              </p:spPr>
            </p:pic>
          </mc:Fallback>
        </mc:AlternateContent>
      </p:grpSp>
    </p:spTree>
    <p:extLst>
      <p:ext uri="{BB962C8B-B14F-4D97-AF65-F5344CB8AC3E}">
        <p14:creationId xmlns:p14="http://schemas.microsoft.com/office/powerpoint/2010/main" val="2327970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53369" y="238540"/>
            <a:ext cx="8263890" cy="1434415"/>
          </a:xfrm>
        </p:spPr>
        <p:txBody>
          <a:bodyPr anchor="b">
            <a:normAutofit/>
          </a:bodyPr>
          <a:lstStyle/>
          <a:p>
            <a:pPr>
              <a:lnSpc>
                <a:spcPct val="90000"/>
              </a:lnSpc>
            </a:pPr>
            <a:r>
              <a:rPr lang="en-GB" sz="4700"/>
              <a:t> – The Voice of Europe’s Water Sector</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69" y="1681544"/>
            <a:ext cx="8229600" cy="18288"/>
          </a:xfrm>
          <a:custGeom>
            <a:avLst/>
            <a:gdLst>
              <a:gd name="csX0" fmla="*/ 0 w 8229600"/>
              <a:gd name="csY0" fmla="*/ 0 h 18288"/>
              <a:gd name="csX1" fmla="*/ 521208 w 8229600"/>
              <a:gd name="csY1" fmla="*/ 0 h 18288"/>
              <a:gd name="csX2" fmla="*/ 1371600 w 8229600"/>
              <a:gd name="csY2" fmla="*/ 0 h 18288"/>
              <a:gd name="csX3" fmla="*/ 2221992 w 8229600"/>
              <a:gd name="csY3" fmla="*/ 0 h 18288"/>
              <a:gd name="csX4" fmla="*/ 3072384 w 8229600"/>
              <a:gd name="csY4" fmla="*/ 0 h 18288"/>
              <a:gd name="csX5" fmla="*/ 3511296 w 8229600"/>
              <a:gd name="csY5" fmla="*/ 0 h 18288"/>
              <a:gd name="csX6" fmla="*/ 4114800 w 8229600"/>
              <a:gd name="csY6" fmla="*/ 0 h 18288"/>
              <a:gd name="csX7" fmla="*/ 4553712 w 8229600"/>
              <a:gd name="csY7" fmla="*/ 0 h 18288"/>
              <a:gd name="csX8" fmla="*/ 5239512 w 8229600"/>
              <a:gd name="csY8" fmla="*/ 0 h 18288"/>
              <a:gd name="csX9" fmla="*/ 5843016 w 8229600"/>
              <a:gd name="csY9" fmla="*/ 0 h 18288"/>
              <a:gd name="csX10" fmla="*/ 6611112 w 8229600"/>
              <a:gd name="csY10" fmla="*/ 0 h 18288"/>
              <a:gd name="csX11" fmla="*/ 7461504 w 8229600"/>
              <a:gd name="csY11" fmla="*/ 0 h 18288"/>
              <a:gd name="csX12" fmla="*/ 8229600 w 8229600"/>
              <a:gd name="csY12" fmla="*/ 0 h 18288"/>
              <a:gd name="csX13" fmla="*/ 8229600 w 8229600"/>
              <a:gd name="csY13" fmla="*/ 18288 h 18288"/>
              <a:gd name="csX14" fmla="*/ 7461504 w 8229600"/>
              <a:gd name="csY14" fmla="*/ 18288 h 18288"/>
              <a:gd name="csX15" fmla="*/ 6940296 w 8229600"/>
              <a:gd name="csY15" fmla="*/ 18288 h 18288"/>
              <a:gd name="csX16" fmla="*/ 6419088 w 8229600"/>
              <a:gd name="csY16" fmla="*/ 18288 h 18288"/>
              <a:gd name="csX17" fmla="*/ 5650992 w 8229600"/>
              <a:gd name="csY17" fmla="*/ 18288 h 18288"/>
              <a:gd name="csX18" fmla="*/ 5129784 w 8229600"/>
              <a:gd name="csY18" fmla="*/ 18288 h 18288"/>
              <a:gd name="csX19" fmla="*/ 4690872 w 8229600"/>
              <a:gd name="csY19" fmla="*/ 18288 h 18288"/>
              <a:gd name="csX20" fmla="*/ 4087368 w 8229600"/>
              <a:gd name="csY20" fmla="*/ 18288 h 18288"/>
              <a:gd name="csX21" fmla="*/ 3401568 w 8229600"/>
              <a:gd name="csY21" fmla="*/ 18288 h 18288"/>
              <a:gd name="csX22" fmla="*/ 2798064 w 8229600"/>
              <a:gd name="csY22" fmla="*/ 18288 h 18288"/>
              <a:gd name="csX23" fmla="*/ 2276856 w 8229600"/>
              <a:gd name="csY23" fmla="*/ 18288 h 18288"/>
              <a:gd name="csX24" fmla="*/ 1426464 w 8229600"/>
              <a:gd name="csY24" fmla="*/ 18288 h 18288"/>
              <a:gd name="csX25" fmla="*/ 740664 w 8229600"/>
              <a:gd name="csY25" fmla="*/ 18288 h 18288"/>
              <a:gd name="csX26" fmla="*/ 0 w 8229600"/>
              <a:gd name="csY26" fmla="*/ 18288 h 18288"/>
              <a:gd name="csX27" fmla="*/ 0 w 8229600"/>
              <a:gd name="csY2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953369" y="1904627"/>
            <a:ext cx="5035164" cy="4119172"/>
          </a:xfrm>
        </p:spPr>
        <p:txBody>
          <a:bodyPr anchor="t">
            <a:normAutofit/>
          </a:bodyPr>
          <a:lstStyle/>
          <a:p>
            <a:endParaRPr lang="en-GB" sz="1900" dirty="0"/>
          </a:p>
          <a:p>
            <a:r>
              <a:rPr lang="en-GB" sz="1900" dirty="0"/>
              <a:t>Represents Europe’s drinking water and wastewater service providers</a:t>
            </a:r>
          </a:p>
          <a:p>
            <a:r>
              <a:rPr lang="en-GB" sz="1900" dirty="0"/>
              <a:t>Umbrella association: 38 </a:t>
            </a:r>
            <a:r>
              <a:rPr lang="en-GB" sz="1900" b="1" dirty="0"/>
              <a:t>national associations </a:t>
            </a:r>
            <a:r>
              <a:rPr lang="en-GB" sz="1900" dirty="0"/>
              <a:t>across 32 countries. </a:t>
            </a:r>
            <a:r>
              <a:rPr lang="en-GB" sz="2000" b="1" dirty="0"/>
              <a:t>National associations </a:t>
            </a:r>
            <a:r>
              <a:rPr lang="en-GB" sz="2000" dirty="0"/>
              <a:t>of water and wastewater operators (</a:t>
            </a:r>
            <a:r>
              <a:rPr lang="en-GB" sz="2000" u="sng" dirty="0"/>
              <a:t>not</a:t>
            </a:r>
            <a:r>
              <a:rPr lang="en-GB" sz="2000" dirty="0"/>
              <a:t> individual companies).</a:t>
            </a:r>
            <a:endParaRPr lang="en-GB" sz="1900" dirty="0"/>
          </a:p>
          <a:p>
            <a:r>
              <a:rPr lang="en-GB" sz="1900" dirty="0"/>
              <a:t>Covers utilities </a:t>
            </a:r>
            <a:r>
              <a:rPr lang="en-GB" sz="1900" dirty="0">
                <a:solidFill>
                  <a:srgbClr val="FF0000"/>
                </a:solidFill>
              </a:rPr>
              <a:t>serving ~500 million people</a:t>
            </a:r>
          </a:p>
          <a:p>
            <a:r>
              <a:rPr lang="en-GB" sz="1900" dirty="0"/>
              <a:t>Mission: Advocate for sustainable water services, influence EU policy, share collective  expertise- utilities, municipalities, water boards</a:t>
            </a:r>
          </a:p>
          <a:p>
            <a:endParaRPr lang="en-GB" sz="1900" dirty="0"/>
          </a:p>
        </p:txBody>
      </p:sp>
      <p:pic>
        <p:nvPicPr>
          <p:cNvPr id="5" name="Picture 4" descr="A logo of a drop of water&#10;&#10;AI-generated content may be incorrect.">
            <a:extLst>
              <a:ext uri="{FF2B5EF4-FFF2-40B4-BE49-F238E27FC236}">
                <a16:creationId xmlns:a16="http://schemas.microsoft.com/office/drawing/2014/main" id="{EC6497FC-8D85-61DA-7849-AD6949F5A7DC}"/>
              </a:ext>
            </a:extLst>
          </p:cNvPr>
          <p:cNvPicPr>
            <a:picLocks noChangeAspect="1"/>
          </p:cNvPicPr>
          <p:nvPr/>
        </p:nvPicPr>
        <p:blipFill>
          <a:blip r:embed="rId2"/>
          <a:srcRect l="14006" r="13839" b="-2"/>
          <a:stretch>
            <a:fillRect/>
          </a:stretch>
        </p:blipFill>
        <p:spPr>
          <a:xfrm>
            <a:off x="7280743" y="2101533"/>
            <a:ext cx="2955798" cy="4096512"/>
          </a:xfrm>
          <a:prstGeom prst="rect">
            <a:avLst/>
          </a:prstGeom>
        </p:spPr>
      </p:pic>
      <p:sp>
        <p:nvSpPr>
          <p:cNvPr id="4" name="TextBox 3">
            <a:extLst>
              <a:ext uri="{FF2B5EF4-FFF2-40B4-BE49-F238E27FC236}">
                <a16:creationId xmlns:a16="http://schemas.microsoft.com/office/drawing/2014/main" id="{5EEB1E01-F46B-9C6B-A9DE-F5C258B681EA}"/>
              </a:ext>
            </a:extLst>
          </p:cNvPr>
          <p:cNvSpPr txBox="1"/>
          <p:nvPr/>
        </p:nvSpPr>
        <p:spPr>
          <a:xfrm>
            <a:off x="2285302" y="5915641"/>
            <a:ext cx="5132601" cy="369332"/>
          </a:xfrm>
          <a:prstGeom prst="rect">
            <a:avLst/>
          </a:prstGeom>
          <a:noFill/>
        </p:spPr>
        <p:txBody>
          <a:bodyPr wrap="square" rtlCol="0">
            <a:spAutoFit/>
          </a:bodyPr>
          <a:lstStyle/>
          <a:p>
            <a:r>
              <a:rPr lang="en-GB" dirty="0">
                <a:hlinkClick r:id="rId3"/>
              </a:rPr>
              <a:t>https://www.eureau.org</a:t>
            </a:r>
            <a:r>
              <a:rPr lang="en-GB" dirty="0"/>
              <a:t> </a:t>
            </a:r>
          </a:p>
        </p:txBody>
      </p:sp>
      <p:sp>
        <p:nvSpPr>
          <p:cNvPr id="6" name="TextBox 5">
            <a:extLst>
              <a:ext uri="{FF2B5EF4-FFF2-40B4-BE49-F238E27FC236}">
                <a16:creationId xmlns:a16="http://schemas.microsoft.com/office/drawing/2014/main" id="{AECE7F31-240B-EFFB-D5A7-5D227383BA28}"/>
              </a:ext>
            </a:extLst>
          </p:cNvPr>
          <p:cNvSpPr txBox="1"/>
          <p:nvPr/>
        </p:nvSpPr>
        <p:spPr>
          <a:xfrm>
            <a:off x="2285302" y="6198046"/>
            <a:ext cx="7212660" cy="646331"/>
          </a:xfrm>
          <a:prstGeom prst="rect">
            <a:avLst/>
          </a:prstGeom>
          <a:noFill/>
        </p:spPr>
        <p:txBody>
          <a:bodyPr wrap="square" rtlCol="0">
            <a:spAutoFit/>
          </a:bodyPr>
          <a:lstStyle/>
          <a:p>
            <a:r>
              <a:rPr lang="en-GB" dirty="0">
                <a:hlinkClick r:id="rId4"/>
              </a:rPr>
              <a:t>https://www.eureau.org/documents/diverse/8073-eureau-letter-to-iso-tc224-on-dis18671/file</a:t>
            </a:r>
            <a:r>
              <a:rPr lang="en-GB" dirty="0"/>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png"/>
          <p:cNvPicPr>
            <a:picLocks noChangeAspect="1"/>
          </p:cNvPicPr>
          <p:nvPr/>
        </p:nvPicPr>
        <p:blipFill>
          <a:blip r:embed="rId2"/>
          <a:stretch>
            <a:fillRect/>
          </a:stretch>
        </p:blipFill>
        <p:spPr>
          <a:xfrm>
            <a:off x="1624782" y="182880"/>
            <a:ext cx="1042219" cy="1371600"/>
          </a:xfrm>
          <a:prstGeom prst="rect">
            <a:avLst/>
          </a:prstGeom>
        </p:spPr>
      </p:pic>
      <p:sp>
        <p:nvSpPr>
          <p:cNvPr id="4" name="TextBox 3"/>
          <p:cNvSpPr txBox="1"/>
          <p:nvPr/>
        </p:nvSpPr>
        <p:spPr>
          <a:xfrm>
            <a:off x="1699084" y="1292452"/>
            <a:ext cx="1021433" cy="246221"/>
          </a:xfrm>
          <a:prstGeom prst="rect">
            <a:avLst/>
          </a:prstGeom>
          <a:noFill/>
        </p:spPr>
        <p:txBody>
          <a:bodyPr wrap="none">
            <a:spAutoFit/>
          </a:bodyPr>
          <a:lstStyle/>
          <a:p>
            <a:pPr algn="ctr">
              <a:defRPr sz="1000"/>
            </a:pPr>
            <a:r>
              <a:rPr sz="1000" dirty="0"/>
              <a:t>APDA (Portugal)</a:t>
            </a:r>
          </a:p>
        </p:txBody>
      </p:sp>
      <p:pic>
        <p:nvPicPr>
          <p:cNvPr id="5" name="Picture 4" descr="image.png"/>
          <p:cNvPicPr>
            <a:picLocks noChangeAspect="1"/>
          </p:cNvPicPr>
          <p:nvPr/>
        </p:nvPicPr>
        <p:blipFill>
          <a:blip r:embed="rId3"/>
          <a:stretch>
            <a:fillRect/>
          </a:stretch>
        </p:blipFill>
        <p:spPr>
          <a:xfrm>
            <a:off x="2667000" y="24581"/>
            <a:ext cx="1371600" cy="1371600"/>
          </a:xfrm>
          <a:prstGeom prst="rect">
            <a:avLst/>
          </a:prstGeom>
        </p:spPr>
      </p:pic>
      <p:sp>
        <p:nvSpPr>
          <p:cNvPr id="6" name="TextBox 5"/>
          <p:cNvSpPr txBox="1"/>
          <p:nvPr/>
        </p:nvSpPr>
        <p:spPr>
          <a:xfrm>
            <a:off x="2974014" y="1259022"/>
            <a:ext cx="875561" cy="246221"/>
          </a:xfrm>
          <a:prstGeom prst="rect">
            <a:avLst/>
          </a:prstGeom>
          <a:noFill/>
        </p:spPr>
        <p:txBody>
          <a:bodyPr wrap="none">
            <a:spAutoFit/>
          </a:bodyPr>
          <a:lstStyle/>
          <a:p>
            <a:pPr algn="ctr">
              <a:defRPr sz="1000"/>
            </a:pPr>
            <a:r>
              <a:rPr sz="1000" dirty="0"/>
              <a:t>ARA (Austria)</a:t>
            </a:r>
          </a:p>
        </p:txBody>
      </p:sp>
      <p:pic>
        <p:nvPicPr>
          <p:cNvPr id="7" name="Picture 6" descr="image.png"/>
          <p:cNvPicPr>
            <a:picLocks noChangeAspect="1"/>
          </p:cNvPicPr>
          <p:nvPr/>
        </p:nvPicPr>
        <p:blipFill>
          <a:blip r:embed="rId4"/>
          <a:stretch>
            <a:fillRect/>
          </a:stretch>
        </p:blipFill>
        <p:spPr>
          <a:xfrm>
            <a:off x="4097594" y="54078"/>
            <a:ext cx="1371600" cy="1371600"/>
          </a:xfrm>
          <a:prstGeom prst="rect">
            <a:avLst/>
          </a:prstGeom>
        </p:spPr>
      </p:pic>
      <p:sp>
        <p:nvSpPr>
          <p:cNvPr id="8" name="TextBox 7"/>
          <p:cNvSpPr txBox="1"/>
          <p:nvPr/>
        </p:nvSpPr>
        <p:spPr>
          <a:xfrm>
            <a:off x="4588469" y="1304742"/>
            <a:ext cx="389850" cy="246221"/>
          </a:xfrm>
          <a:prstGeom prst="rect">
            <a:avLst/>
          </a:prstGeom>
          <a:noFill/>
        </p:spPr>
        <p:txBody>
          <a:bodyPr wrap="none">
            <a:spAutoFit/>
          </a:bodyPr>
          <a:lstStyle/>
          <a:p>
            <a:pPr algn="ctr">
              <a:defRPr sz="1000"/>
            </a:pPr>
            <a:r>
              <a:rPr sz="1000" dirty="0"/>
              <a:t>AVS</a:t>
            </a:r>
          </a:p>
        </p:txBody>
      </p:sp>
      <p:pic>
        <p:nvPicPr>
          <p:cNvPr id="9" name="Picture 8" descr="image.png"/>
          <p:cNvPicPr>
            <a:picLocks noChangeAspect="1"/>
          </p:cNvPicPr>
          <p:nvPr/>
        </p:nvPicPr>
        <p:blipFill>
          <a:blip r:embed="rId5"/>
          <a:stretch>
            <a:fillRect/>
          </a:stretch>
        </p:blipFill>
        <p:spPr>
          <a:xfrm>
            <a:off x="5638800" y="24581"/>
            <a:ext cx="1371600" cy="1371600"/>
          </a:xfrm>
          <a:prstGeom prst="rect">
            <a:avLst/>
          </a:prstGeom>
        </p:spPr>
      </p:pic>
      <p:sp>
        <p:nvSpPr>
          <p:cNvPr id="10" name="TextBox 9"/>
          <p:cNvSpPr txBox="1"/>
          <p:nvPr/>
        </p:nvSpPr>
        <p:spPr>
          <a:xfrm>
            <a:off x="5777816" y="1275737"/>
            <a:ext cx="1093569" cy="246221"/>
          </a:xfrm>
          <a:prstGeom prst="rect">
            <a:avLst/>
          </a:prstGeom>
          <a:noFill/>
        </p:spPr>
        <p:txBody>
          <a:bodyPr wrap="none">
            <a:spAutoFit/>
          </a:bodyPr>
          <a:lstStyle/>
          <a:p>
            <a:pPr algn="ctr">
              <a:defRPr sz="1000"/>
            </a:pPr>
            <a:r>
              <a:rPr sz="1000"/>
              <a:t>BDEW (Germany)</a:t>
            </a:r>
          </a:p>
        </p:txBody>
      </p:sp>
      <p:pic>
        <p:nvPicPr>
          <p:cNvPr id="11" name="Picture 10" descr="image.png"/>
          <p:cNvPicPr>
            <a:picLocks noChangeAspect="1"/>
          </p:cNvPicPr>
          <p:nvPr/>
        </p:nvPicPr>
        <p:blipFill>
          <a:blip r:embed="rId6"/>
          <a:stretch>
            <a:fillRect/>
          </a:stretch>
        </p:blipFill>
        <p:spPr>
          <a:xfrm>
            <a:off x="7143135" y="0"/>
            <a:ext cx="1371600" cy="1371600"/>
          </a:xfrm>
          <a:prstGeom prst="rect">
            <a:avLst/>
          </a:prstGeom>
        </p:spPr>
      </p:pic>
      <p:sp>
        <p:nvSpPr>
          <p:cNvPr id="12" name="TextBox 11"/>
          <p:cNvSpPr txBox="1"/>
          <p:nvPr/>
        </p:nvSpPr>
        <p:spPr>
          <a:xfrm>
            <a:off x="7672167" y="1304742"/>
            <a:ext cx="505267" cy="246221"/>
          </a:xfrm>
          <a:prstGeom prst="rect">
            <a:avLst/>
          </a:prstGeom>
          <a:noFill/>
        </p:spPr>
        <p:txBody>
          <a:bodyPr wrap="none">
            <a:spAutoFit/>
          </a:bodyPr>
          <a:lstStyle/>
          <a:p>
            <a:pPr algn="ctr">
              <a:defRPr sz="1000"/>
            </a:pPr>
            <a:r>
              <a:rPr sz="1000"/>
              <a:t>CCMA</a:t>
            </a:r>
          </a:p>
        </p:txBody>
      </p:sp>
      <p:pic>
        <p:nvPicPr>
          <p:cNvPr id="13" name="Picture 12" descr="image.png"/>
          <p:cNvPicPr>
            <a:picLocks noChangeAspect="1"/>
          </p:cNvPicPr>
          <p:nvPr/>
        </p:nvPicPr>
        <p:blipFill>
          <a:blip r:embed="rId7"/>
          <a:stretch>
            <a:fillRect/>
          </a:stretch>
        </p:blipFill>
        <p:spPr>
          <a:xfrm>
            <a:off x="1524000" y="2001110"/>
            <a:ext cx="1371600" cy="1371600"/>
          </a:xfrm>
          <a:prstGeom prst="rect">
            <a:avLst/>
          </a:prstGeom>
        </p:spPr>
      </p:pic>
      <p:sp>
        <p:nvSpPr>
          <p:cNvPr id="14" name="TextBox 13"/>
          <p:cNvSpPr txBox="1"/>
          <p:nvPr/>
        </p:nvSpPr>
        <p:spPr>
          <a:xfrm>
            <a:off x="1939534" y="3261729"/>
            <a:ext cx="540533" cy="246221"/>
          </a:xfrm>
          <a:prstGeom prst="rect">
            <a:avLst/>
          </a:prstGeom>
          <a:noFill/>
        </p:spPr>
        <p:txBody>
          <a:bodyPr wrap="none">
            <a:spAutoFit/>
          </a:bodyPr>
          <a:lstStyle/>
          <a:p>
            <a:pPr algn="ctr">
              <a:defRPr sz="1000"/>
            </a:pPr>
            <a:r>
              <a:rPr sz="1000" dirty="0"/>
              <a:t>Cyprus</a:t>
            </a:r>
          </a:p>
        </p:txBody>
      </p:sp>
      <p:pic>
        <p:nvPicPr>
          <p:cNvPr id="15" name="Picture 14" descr="image.png"/>
          <p:cNvPicPr>
            <a:picLocks noChangeAspect="1"/>
          </p:cNvPicPr>
          <p:nvPr/>
        </p:nvPicPr>
        <p:blipFill>
          <a:blip r:embed="rId8"/>
          <a:stretch>
            <a:fillRect/>
          </a:stretch>
        </p:blipFill>
        <p:spPr>
          <a:xfrm>
            <a:off x="2895600" y="1883369"/>
            <a:ext cx="1371600" cy="1371600"/>
          </a:xfrm>
          <a:prstGeom prst="rect">
            <a:avLst/>
          </a:prstGeom>
        </p:spPr>
      </p:pic>
      <p:sp>
        <p:nvSpPr>
          <p:cNvPr id="16" name="TextBox 15"/>
          <p:cNvSpPr txBox="1"/>
          <p:nvPr/>
        </p:nvSpPr>
        <p:spPr>
          <a:xfrm>
            <a:off x="3204010" y="3243417"/>
            <a:ext cx="1148070" cy="246221"/>
          </a:xfrm>
          <a:prstGeom prst="rect">
            <a:avLst/>
          </a:prstGeom>
          <a:noFill/>
        </p:spPr>
        <p:txBody>
          <a:bodyPr wrap="none">
            <a:spAutoFit/>
          </a:bodyPr>
          <a:lstStyle/>
          <a:p>
            <a:pPr algn="ctr">
              <a:defRPr sz="1000"/>
            </a:pPr>
            <a:r>
              <a:rPr sz="1000"/>
              <a:t>DANVA (Denmark)</a:t>
            </a:r>
          </a:p>
        </p:txBody>
      </p:sp>
      <p:pic>
        <p:nvPicPr>
          <p:cNvPr id="17" name="Picture 16" descr="image.png"/>
          <p:cNvPicPr>
            <a:picLocks noChangeAspect="1"/>
          </p:cNvPicPr>
          <p:nvPr/>
        </p:nvPicPr>
        <p:blipFill>
          <a:blip r:embed="rId9"/>
          <a:stretch>
            <a:fillRect/>
          </a:stretch>
        </p:blipFill>
        <p:spPr>
          <a:xfrm>
            <a:off x="4267200" y="1871816"/>
            <a:ext cx="1371600" cy="1371600"/>
          </a:xfrm>
          <a:prstGeom prst="rect">
            <a:avLst/>
          </a:prstGeom>
        </p:spPr>
      </p:pic>
      <p:sp>
        <p:nvSpPr>
          <p:cNvPr id="18" name="TextBox 17"/>
          <p:cNvSpPr txBox="1"/>
          <p:nvPr/>
        </p:nvSpPr>
        <p:spPr>
          <a:xfrm>
            <a:off x="4495984" y="3229407"/>
            <a:ext cx="914033" cy="246221"/>
          </a:xfrm>
          <a:prstGeom prst="rect">
            <a:avLst/>
          </a:prstGeom>
          <a:noFill/>
        </p:spPr>
        <p:txBody>
          <a:bodyPr wrap="none">
            <a:spAutoFit/>
          </a:bodyPr>
          <a:lstStyle/>
          <a:p>
            <a:pPr algn="ctr">
              <a:defRPr sz="1000"/>
            </a:pPr>
            <a:r>
              <a:rPr sz="1000" dirty="0"/>
              <a:t>EVEL (Greece)</a:t>
            </a:r>
          </a:p>
        </p:txBody>
      </p:sp>
      <p:pic>
        <p:nvPicPr>
          <p:cNvPr id="19" name="Picture 18" descr="image.png"/>
          <p:cNvPicPr>
            <a:picLocks noChangeAspect="1"/>
          </p:cNvPicPr>
          <p:nvPr/>
        </p:nvPicPr>
        <p:blipFill>
          <a:blip r:embed="rId10"/>
          <a:stretch>
            <a:fillRect/>
          </a:stretch>
        </p:blipFill>
        <p:spPr>
          <a:xfrm>
            <a:off x="5712541" y="1857806"/>
            <a:ext cx="1371600" cy="1371600"/>
          </a:xfrm>
          <a:prstGeom prst="rect">
            <a:avLst/>
          </a:prstGeom>
        </p:spPr>
      </p:pic>
      <p:sp>
        <p:nvSpPr>
          <p:cNvPr id="20" name="TextBox 19"/>
          <p:cNvSpPr txBox="1"/>
          <p:nvPr/>
        </p:nvSpPr>
        <p:spPr>
          <a:xfrm>
            <a:off x="5746605" y="3215397"/>
            <a:ext cx="939681" cy="246221"/>
          </a:xfrm>
          <a:prstGeom prst="rect">
            <a:avLst/>
          </a:prstGeom>
          <a:noFill/>
        </p:spPr>
        <p:txBody>
          <a:bodyPr wrap="none">
            <a:spAutoFit/>
          </a:bodyPr>
          <a:lstStyle/>
          <a:p>
            <a:pPr algn="ctr">
              <a:defRPr sz="1000"/>
            </a:pPr>
            <a:r>
              <a:rPr sz="1000" dirty="0"/>
              <a:t>IGWP (Poland)</a:t>
            </a:r>
          </a:p>
        </p:txBody>
      </p:sp>
      <p:pic>
        <p:nvPicPr>
          <p:cNvPr id="21" name="Picture 20" descr="image.png"/>
          <p:cNvPicPr>
            <a:picLocks noChangeAspect="1"/>
          </p:cNvPicPr>
          <p:nvPr/>
        </p:nvPicPr>
        <p:blipFill>
          <a:blip r:embed="rId11"/>
          <a:stretch>
            <a:fillRect/>
          </a:stretch>
        </p:blipFill>
        <p:spPr>
          <a:xfrm>
            <a:off x="8573729" y="54078"/>
            <a:ext cx="1371600" cy="1371600"/>
          </a:xfrm>
          <a:prstGeom prst="rect">
            <a:avLst/>
          </a:prstGeom>
        </p:spPr>
      </p:pic>
      <p:sp>
        <p:nvSpPr>
          <p:cNvPr id="22" name="TextBox 21"/>
          <p:cNvSpPr txBox="1"/>
          <p:nvPr/>
        </p:nvSpPr>
        <p:spPr>
          <a:xfrm>
            <a:off x="9262264" y="1242799"/>
            <a:ext cx="407484" cy="246221"/>
          </a:xfrm>
          <a:prstGeom prst="rect">
            <a:avLst/>
          </a:prstGeom>
          <a:noFill/>
        </p:spPr>
        <p:txBody>
          <a:bodyPr wrap="none">
            <a:spAutoFit/>
          </a:bodyPr>
          <a:lstStyle/>
          <a:p>
            <a:pPr algn="ctr">
              <a:defRPr sz="1000"/>
            </a:pPr>
            <a:r>
              <a:rPr sz="1000" dirty="0"/>
              <a:t>Italy</a:t>
            </a:r>
          </a:p>
        </p:txBody>
      </p:sp>
      <p:pic>
        <p:nvPicPr>
          <p:cNvPr id="23" name="Picture 22" descr="image.png"/>
          <p:cNvPicPr>
            <a:picLocks noChangeAspect="1"/>
          </p:cNvPicPr>
          <p:nvPr/>
        </p:nvPicPr>
        <p:blipFill>
          <a:blip r:embed="rId12"/>
          <a:stretch>
            <a:fillRect/>
          </a:stretch>
        </p:blipFill>
        <p:spPr>
          <a:xfrm>
            <a:off x="7084141" y="1880787"/>
            <a:ext cx="1371600" cy="1371600"/>
          </a:xfrm>
          <a:prstGeom prst="rect">
            <a:avLst/>
          </a:prstGeom>
        </p:spPr>
      </p:pic>
      <p:sp>
        <p:nvSpPr>
          <p:cNvPr id="24" name="TextBox 23"/>
          <p:cNvSpPr txBox="1"/>
          <p:nvPr/>
        </p:nvSpPr>
        <p:spPr>
          <a:xfrm>
            <a:off x="7445067" y="3318880"/>
            <a:ext cx="566181" cy="246221"/>
          </a:xfrm>
          <a:prstGeom prst="rect">
            <a:avLst/>
          </a:prstGeom>
          <a:noFill/>
        </p:spPr>
        <p:txBody>
          <a:bodyPr wrap="none">
            <a:spAutoFit/>
          </a:bodyPr>
          <a:lstStyle/>
          <a:p>
            <a:pPr algn="ctr">
              <a:defRPr sz="1000"/>
            </a:pPr>
            <a:r>
              <a:rPr sz="1000" dirty="0" err="1"/>
              <a:t>Irwater</a:t>
            </a:r>
            <a:endParaRPr sz="1000" dirty="0"/>
          </a:p>
        </p:txBody>
      </p:sp>
      <p:pic>
        <p:nvPicPr>
          <p:cNvPr id="25" name="Picture 24" descr="image.png"/>
          <p:cNvPicPr>
            <a:picLocks noChangeAspect="1"/>
          </p:cNvPicPr>
          <p:nvPr/>
        </p:nvPicPr>
        <p:blipFill>
          <a:blip r:embed="rId13"/>
          <a:stretch>
            <a:fillRect/>
          </a:stretch>
        </p:blipFill>
        <p:spPr>
          <a:xfrm>
            <a:off x="8563896" y="1890128"/>
            <a:ext cx="1371600" cy="1371600"/>
          </a:xfrm>
          <a:prstGeom prst="rect">
            <a:avLst/>
          </a:prstGeom>
        </p:spPr>
      </p:pic>
      <p:sp>
        <p:nvSpPr>
          <p:cNvPr id="26" name="TextBox 25"/>
          <p:cNvSpPr txBox="1"/>
          <p:nvPr/>
        </p:nvSpPr>
        <p:spPr>
          <a:xfrm>
            <a:off x="8795037" y="3198186"/>
            <a:ext cx="1051890" cy="246221"/>
          </a:xfrm>
          <a:prstGeom prst="rect">
            <a:avLst/>
          </a:prstGeom>
          <a:noFill/>
        </p:spPr>
        <p:txBody>
          <a:bodyPr wrap="none">
            <a:spAutoFit/>
          </a:bodyPr>
          <a:lstStyle/>
          <a:p>
            <a:pPr algn="ctr">
              <a:defRPr sz="1000"/>
            </a:pPr>
            <a:r>
              <a:rPr sz="1000" dirty="0"/>
              <a:t>MaViz (Hungary)</a:t>
            </a:r>
          </a:p>
        </p:txBody>
      </p:sp>
      <p:pic>
        <p:nvPicPr>
          <p:cNvPr id="27" name="Picture 26" descr="image.png"/>
          <p:cNvPicPr>
            <a:picLocks noChangeAspect="1"/>
          </p:cNvPicPr>
          <p:nvPr/>
        </p:nvPicPr>
        <p:blipFill>
          <a:blip r:embed="rId14"/>
          <a:stretch>
            <a:fillRect/>
          </a:stretch>
        </p:blipFill>
        <p:spPr>
          <a:xfrm>
            <a:off x="1524000" y="3502250"/>
            <a:ext cx="1371600" cy="1371600"/>
          </a:xfrm>
          <a:prstGeom prst="rect">
            <a:avLst/>
          </a:prstGeom>
        </p:spPr>
      </p:pic>
      <p:sp>
        <p:nvSpPr>
          <p:cNvPr id="28" name="TextBox 27"/>
          <p:cNvSpPr txBox="1"/>
          <p:nvPr/>
        </p:nvSpPr>
        <p:spPr>
          <a:xfrm>
            <a:off x="1562027" y="4432873"/>
            <a:ext cx="1295546" cy="246221"/>
          </a:xfrm>
          <a:prstGeom prst="rect">
            <a:avLst/>
          </a:prstGeom>
          <a:noFill/>
        </p:spPr>
        <p:txBody>
          <a:bodyPr wrap="none">
            <a:spAutoFit/>
          </a:bodyPr>
          <a:lstStyle/>
          <a:p>
            <a:pPr algn="ctr">
              <a:defRPr sz="1000"/>
            </a:pPr>
            <a:r>
              <a:rPr sz="1000" dirty="0"/>
              <a:t>Norsk Vann (Norway)</a:t>
            </a:r>
          </a:p>
        </p:txBody>
      </p:sp>
      <p:pic>
        <p:nvPicPr>
          <p:cNvPr id="29" name="Picture 28" descr="image.png"/>
          <p:cNvPicPr>
            <a:picLocks noChangeAspect="1"/>
          </p:cNvPicPr>
          <p:nvPr/>
        </p:nvPicPr>
        <p:blipFill>
          <a:blip r:embed="rId15"/>
          <a:stretch>
            <a:fillRect/>
          </a:stretch>
        </p:blipFill>
        <p:spPr>
          <a:xfrm>
            <a:off x="3082412" y="3480127"/>
            <a:ext cx="1371600" cy="1371600"/>
          </a:xfrm>
          <a:prstGeom prst="rect">
            <a:avLst/>
          </a:prstGeom>
        </p:spPr>
      </p:pic>
      <p:sp>
        <p:nvSpPr>
          <p:cNvPr id="30" name="TextBox 29"/>
          <p:cNvSpPr txBox="1"/>
          <p:nvPr/>
        </p:nvSpPr>
        <p:spPr>
          <a:xfrm>
            <a:off x="3132829" y="4573229"/>
            <a:ext cx="1010213" cy="246221"/>
          </a:xfrm>
          <a:prstGeom prst="rect">
            <a:avLst/>
          </a:prstGeom>
          <a:noFill/>
        </p:spPr>
        <p:txBody>
          <a:bodyPr wrap="none">
            <a:spAutoFit/>
          </a:bodyPr>
          <a:lstStyle/>
          <a:p>
            <a:pPr algn="ctr">
              <a:defRPr sz="1000"/>
            </a:pPr>
            <a:r>
              <a:rPr sz="1000" dirty="0"/>
              <a:t>OVGW (Austria)</a:t>
            </a:r>
          </a:p>
        </p:txBody>
      </p:sp>
      <p:pic>
        <p:nvPicPr>
          <p:cNvPr id="31" name="Picture 30" descr="image.png"/>
          <p:cNvPicPr>
            <a:picLocks noChangeAspect="1"/>
          </p:cNvPicPr>
          <p:nvPr/>
        </p:nvPicPr>
        <p:blipFill>
          <a:blip r:embed="rId16"/>
          <a:stretch>
            <a:fillRect/>
          </a:stretch>
        </p:blipFill>
        <p:spPr>
          <a:xfrm>
            <a:off x="4267200" y="3467837"/>
            <a:ext cx="1371600" cy="1371600"/>
          </a:xfrm>
          <a:prstGeom prst="rect">
            <a:avLst/>
          </a:prstGeom>
        </p:spPr>
      </p:pic>
      <p:sp>
        <p:nvSpPr>
          <p:cNvPr id="32" name="TextBox 31"/>
          <p:cNvSpPr txBox="1"/>
          <p:nvPr/>
        </p:nvSpPr>
        <p:spPr>
          <a:xfrm>
            <a:off x="4507635" y="4473678"/>
            <a:ext cx="1003801" cy="246221"/>
          </a:xfrm>
          <a:prstGeom prst="rect">
            <a:avLst/>
          </a:prstGeom>
          <a:noFill/>
        </p:spPr>
        <p:txBody>
          <a:bodyPr wrap="none">
            <a:spAutoFit/>
          </a:bodyPr>
          <a:lstStyle/>
          <a:p>
            <a:pPr algn="ctr">
              <a:defRPr sz="1000"/>
            </a:pPr>
            <a:r>
              <a:rPr sz="1000" dirty="0"/>
              <a:t>OWAV (Austria)</a:t>
            </a:r>
          </a:p>
        </p:txBody>
      </p:sp>
      <p:pic>
        <p:nvPicPr>
          <p:cNvPr id="33" name="Picture 32" descr="image.png"/>
          <p:cNvPicPr>
            <a:picLocks noChangeAspect="1"/>
          </p:cNvPicPr>
          <p:nvPr/>
        </p:nvPicPr>
        <p:blipFill>
          <a:blip r:embed="rId17"/>
          <a:stretch>
            <a:fillRect/>
          </a:stretch>
        </p:blipFill>
        <p:spPr>
          <a:xfrm>
            <a:off x="5663383" y="3573657"/>
            <a:ext cx="1371600" cy="1371600"/>
          </a:xfrm>
          <a:prstGeom prst="rect">
            <a:avLst/>
          </a:prstGeom>
        </p:spPr>
      </p:pic>
      <p:sp>
        <p:nvSpPr>
          <p:cNvPr id="34" name="TextBox 33"/>
          <p:cNvSpPr txBox="1"/>
          <p:nvPr/>
        </p:nvSpPr>
        <p:spPr>
          <a:xfrm>
            <a:off x="5939285" y="4601007"/>
            <a:ext cx="510076" cy="246221"/>
          </a:xfrm>
          <a:prstGeom prst="rect">
            <a:avLst/>
          </a:prstGeom>
          <a:noFill/>
        </p:spPr>
        <p:txBody>
          <a:bodyPr wrap="none">
            <a:spAutoFit/>
          </a:bodyPr>
          <a:lstStyle/>
          <a:p>
            <a:pPr algn="ctr">
              <a:defRPr sz="1000"/>
            </a:pPr>
            <a:r>
              <a:rPr sz="1000" dirty="0"/>
              <a:t>Serbia</a:t>
            </a:r>
          </a:p>
        </p:txBody>
      </p:sp>
      <p:pic>
        <p:nvPicPr>
          <p:cNvPr id="35" name="Picture 34" descr="image.png"/>
          <p:cNvPicPr>
            <a:picLocks noChangeAspect="1"/>
          </p:cNvPicPr>
          <p:nvPr/>
        </p:nvPicPr>
        <p:blipFill>
          <a:blip r:embed="rId18"/>
          <a:stretch>
            <a:fillRect/>
          </a:stretch>
        </p:blipFill>
        <p:spPr>
          <a:xfrm>
            <a:off x="7089058" y="3684639"/>
            <a:ext cx="1371600" cy="1371600"/>
          </a:xfrm>
          <a:prstGeom prst="rect">
            <a:avLst/>
          </a:prstGeom>
        </p:spPr>
      </p:pic>
      <p:sp>
        <p:nvSpPr>
          <p:cNvPr id="36" name="TextBox 35"/>
          <p:cNvSpPr txBox="1"/>
          <p:nvPr/>
        </p:nvSpPr>
        <p:spPr>
          <a:xfrm>
            <a:off x="7235179" y="4644759"/>
            <a:ext cx="1069524" cy="246221"/>
          </a:xfrm>
          <a:prstGeom prst="rect">
            <a:avLst/>
          </a:prstGeom>
          <a:noFill/>
        </p:spPr>
        <p:txBody>
          <a:bodyPr wrap="none">
            <a:spAutoFit/>
          </a:bodyPr>
          <a:lstStyle/>
          <a:p>
            <a:pPr algn="ctr">
              <a:defRPr sz="1000"/>
            </a:pPr>
            <a:r>
              <a:rPr sz="1000" dirty="0"/>
              <a:t>SOVAK (Slovakia)</a:t>
            </a:r>
          </a:p>
        </p:txBody>
      </p:sp>
      <p:pic>
        <p:nvPicPr>
          <p:cNvPr id="37" name="Picture 36" descr="image.png"/>
          <p:cNvPicPr>
            <a:picLocks noChangeAspect="1"/>
          </p:cNvPicPr>
          <p:nvPr/>
        </p:nvPicPr>
        <p:blipFill>
          <a:blip r:embed="rId19"/>
          <a:stretch>
            <a:fillRect/>
          </a:stretch>
        </p:blipFill>
        <p:spPr>
          <a:xfrm>
            <a:off x="8659759" y="3429000"/>
            <a:ext cx="1371600" cy="1295767"/>
          </a:xfrm>
          <a:prstGeom prst="rect">
            <a:avLst/>
          </a:prstGeom>
        </p:spPr>
      </p:pic>
      <p:sp>
        <p:nvSpPr>
          <p:cNvPr id="38" name="TextBox 37"/>
          <p:cNvSpPr txBox="1"/>
          <p:nvPr/>
        </p:nvSpPr>
        <p:spPr>
          <a:xfrm>
            <a:off x="9058036" y="4839438"/>
            <a:ext cx="609461" cy="246221"/>
          </a:xfrm>
          <a:prstGeom prst="rect">
            <a:avLst/>
          </a:prstGeom>
          <a:noFill/>
        </p:spPr>
        <p:txBody>
          <a:bodyPr wrap="none">
            <a:spAutoFit/>
          </a:bodyPr>
          <a:lstStyle/>
          <a:p>
            <a:pPr algn="ctr">
              <a:defRPr sz="1000"/>
            </a:pPr>
            <a:r>
              <a:rPr sz="1000" dirty="0"/>
              <a:t>USSORB</a:t>
            </a:r>
          </a:p>
        </p:txBody>
      </p:sp>
      <p:pic>
        <p:nvPicPr>
          <p:cNvPr id="39" name="Picture 38" descr="image.png"/>
          <p:cNvPicPr>
            <a:picLocks noChangeAspect="1"/>
          </p:cNvPicPr>
          <p:nvPr/>
        </p:nvPicPr>
        <p:blipFill>
          <a:blip r:embed="rId20"/>
          <a:stretch>
            <a:fillRect/>
          </a:stretch>
        </p:blipFill>
        <p:spPr>
          <a:xfrm>
            <a:off x="1624783" y="4993434"/>
            <a:ext cx="1371600" cy="1371600"/>
          </a:xfrm>
          <a:prstGeom prst="rect">
            <a:avLst/>
          </a:prstGeom>
        </p:spPr>
      </p:pic>
      <p:sp>
        <p:nvSpPr>
          <p:cNvPr id="40" name="TextBox 39"/>
          <p:cNvSpPr txBox="1"/>
          <p:nvPr/>
        </p:nvSpPr>
        <p:spPr>
          <a:xfrm>
            <a:off x="1718111" y="6099872"/>
            <a:ext cx="1184940" cy="246221"/>
          </a:xfrm>
          <a:prstGeom prst="rect">
            <a:avLst/>
          </a:prstGeom>
          <a:noFill/>
        </p:spPr>
        <p:txBody>
          <a:bodyPr wrap="none">
            <a:spAutoFit/>
          </a:bodyPr>
          <a:lstStyle/>
          <a:p>
            <a:pPr algn="ctr">
              <a:defRPr sz="1000"/>
            </a:pPr>
            <a:r>
              <a:rPr sz="1000" dirty="0" err="1"/>
              <a:t>UvW</a:t>
            </a:r>
            <a:r>
              <a:rPr sz="1000" dirty="0"/>
              <a:t> (Netherlands)</a:t>
            </a:r>
          </a:p>
        </p:txBody>
      </p:sp>
      <p:pic>
        <p:nvPicPr>
          <p:cNvPr id="41" name="Picture 40" descr="image.png"/>
          <p:cNvPicPr>
            <a:picLocks noChangeAspect="1"/>
          </p:cNvPicPr>
          <p:nvPr/>
        </p:nvPicPr>
        <p:blipFill>
          <a:blip r:embed="rId21"/>
          <a:stretch>
            <a:fillRect/>
          </a:stretch>
        </p:blipFill>
        <p:spPr>
          <a:xfrm>
            <a:off x="3124200" y="4986431"/>
            <a:ext cx="1371600" cy="1371600"/>
          </a:xfrm>
          <a:prstGeom prst="rect">
            <a:avLst/>
          </a:prstGeom>
        </p:spPr>
      </p:pic>
      <p:sp>
        <p:nvSpPr>
          <p:cNvPr id="42" name="TextBox 41"/>
          <p:cNvSpPr txBox="1"/>
          <p:nvPr/>
        </p:nvSpPr>
        <p:spPr>
          <a:xfrm>
            <a:off x="3182264" y="6136807"/>
            <a:ext cx="1255472" cy="246221"/>
          </a:xfrm>
          <a:prstGeom prst="rect">
            <a:avLst/>
          </a:prstGeom>
          <a:noFill/>
        </p:spPr>
        <p:txBody>
          <a:bodyPr wrap="none">
            <a:spAutoFit/>
          </a:bodyPr>
          <a:lstStyle/>
          <a:p>
            <a:pPr algn="ctr">
              <a:defRPr sz="1000"/>
            </a:pPr>
            <a:r>
              <a:rPr sz="1000" dirty="0" err="1"/>
              <a:t>Vewin</a:t>
            </a:r>
            <a:r>
              <a:rPr sz="1000" dirty="0"/>
              <a:t> (Netherlands)</a:t>
            </a:r>
          </a:p>
        </p:txBody>
      </p:sp>
      <p:pic>
        <p:nvPicPr>
          <p:cNvPr id="43" name="Picture 42" descr="image.png"/>
          <p:cNvPicPr>
            <a:picLocks noChangeAspect="1"/>
          </p:cNvPicPr>
          <p:nvPr/>
        </p:nvPicPr>
        <p:blipFill>
          <a:blip r:embed="rId22"/>
          <a:stretch>
            <a:fillRect/>
          </a:stretch>
        </p:blipFill>
        <p:spPr>
          <a:xfrm>
            <a:off x="4498258" y="4977027"/>
            <a:ext cx="1371600" cy="1371600"/>
          </a:xfrm>
          <a:prstGeom prst="rect">
            <a:avLst/>
          </a:prstGeom>
        </p:spPr>
      </p:pic>
      <p:sp>
        <p:nvSpPr>
          <p:cNvPr id="44" name="TextBox 43"/>
          <p:cNvSpPr txBox="1"/>
          <p:nvPr/>
        </p:nvSpPr>
        <p:spPr>
          <a:xfrm>
            <a:off x="4632465" y="6133024"/>
            <a:ext cx="1103186" cy="246221"/>
          </a:xfrm>
          <a:prstGeom prst="rect">
            <a:avLst/>
          </a:prstGeom>
          <a:noFill/>
        </p:spPr>
        <p:txBody>
          <a:bodyPr wrap="none">
            <a:spAutoFit/>
          </a:bodyPr>
          <a:lstStyle/>
          <a:p>
            <a:pPr algn="ctr">
              <a:defRPr sz="1000"/>
            </a:pPr>
            <a:r>
              <a:rPr sz="1000"/>
              <a:t>VSA (Switzerland)</a:t>
            </a:r>
          </a:p>
        </p:txBody>
      </p:sp>
      <p:pic>
        <p:nvPicPr>
          <p:cNvPr id="45" name="Picture 44" descr="image.png"/>
          <p:cNvPicPr>
            <a:picLocks noChangeAspect="1"/>
          </p:cNvPicPr>
          <p:nvPr/>
        </p:nvPicPr>
        <p:blipFill>
          <a:blip r:embed="rId23"/>
          <a:stretch>
            <a:fillRect/>
          </a:stretch>
        </p:blipFill>
        <p:spPr>
          <a:xfrm>
            <a:off x="5820695" y="4966766"/>
            <a:ext cx="1371600" cy="1371600"/>
          </a:xfrm>
          <a:prstGeom prst="rect">
            <a:avLst/>
          </a:prstGeom>
        </p:spPr>
      </p:pic>
      <p:sp>
        <p:nvSpPr>
          <p:cNvPr id="46" name="TextBox 45"/>
          <p:cNvSpPr txBox="1"/>
          <p:nvPr/>
        </p:nvSpPr>
        <p:spPr>
          <a:xfrm>
            <a:off x="6017470" y="6104527"/>
            <a:ext cx="835485" cy="246221"/>
          </a:xfrm>
          <a:prstGeom prst="rect">
            <a:avLst/>
          </a:prstGeom>
          <a:noFill/>
        </p:spPr>
        <p:txBody>
          <a:bodyPr wrap="none">
            <a:spAutoFit/>
          </a:bodyPr>
          <a:lstStyle/>
          <a:p>
            <a:pPr algn="ctr">
              <a:defRPr sz="1000"/>
            </a:pPr>
            <a:r>
              <a:rPr sz="1000" dirty="0"/>
              <a:t>WSC (Malta)</a:t>
            </a:r>
          </a:p>
        </p:txBody>
      </p:sp>
      <p:pic>
        <p:nvPicPr>
          <p:cNvPr id="47" name="Picture 46" descr="image.png"/>
          <p:cNvPicPr>
            <a:picLocks noChangeAspect="1"/>
          </p:cNvPicPr>
          <p:nvPr/>
        </p:nvPicPr>
        <p:blipFill>
          <a:blip r:embed="rId24"/>
          <a:stretch>
            <a:fillRect/>
          </a:stretch>
        </p:blipFill>
        <p:spPr>
          <a:xfrm>
            <a:off x="7202129" y="5102943"/>
            <a:ext cx="1371600" cy="1371600"/>
          </a:xfrm>
          <a:prstGeom prst="rect">
            <a:avLst/>
          </a:prstGeom>
        </p:spPr>
      </p:pic>
      <p:pic>
        <p:nvPicPr>
          <p:cNvPr id="49" name="Picture 48" descr="image.png"/>
          <p:cNvPicPr>
            <a:picLocks noChangeAspect="1"/>
          </p:cNvPicPr>
          <p:nvPr/>
        </p:nvPicPr>
        <p:blipFill>
          <a:blip r:embed="rId25"/>
          <a:stretch>
            <a:fillRect/>
          </a:stretch>
        </p:blipFill>
        <p:spPr>
          <a:xfrm>
            <a:off x="8825863" y="5094031"/>
            <a:ext cx="1371600" cy="1371600"/>
          </a:xfrm>
          <a:prstGeom prst="rect">
            <a:avLst/>
          </a:prstGeom>
          <a:ln>
            <a:solidFill>
              <a:srgbClr val="FF0000"/>
            </a:solidFill>
          </a:ln>
        </p:spPr>
      </p:pic>
      <p:sp>
        <p:nvSpPr>
          <p:cNvPr id="50" name="TextBox 49"/>
          <p:cNvSpPr txBox="1"/>
          <p:nvPr/>
        </p:nvSpPr>
        <p:spPr>
          <a:xfrm>
            <a:off x="9190732" y="6092435"/>
            <a:ext cx="689612" cy="246221"/>
          </a:xfrm>
          <a:prstGeom prst="rect">
            <a:avLst/>
          </a:prstGeom>
          <a:noFill/>
        </p:spPr>
        <p:txBody>
          <a:bodyPr wrap="none">
            <a:spAutoFit/>
          </a:bodyPr>
          <a:lstStyle/>
          <a:p>
            <a:pPr algn="ctr">
              <a:defRPr sz="1000"/>
            </a:pPr>
            <a:r>
              <a:rPr sz="1000" dirty="0"/>
              <a:t>Water UK</a:t>
            </a:r>
          </a:p>
        </p:txBody>
      </p:sp>
      <p:sp>
        <p:nvSpPr>
          <p:cNvPr id="76" name="TextBox 75">
            <a:extLst>
              <a:ext uri="{FF2B5EF4-FFF2-40B4-BE49-F238E27FC236}">
                <a16:creationId xmlns:a16="http://schemas.microsoft.com/office/drawing/2014/main" id="{64F2616D-BD94-19D4-1B85-42A4888767F8}"/>
              </a:ext>
            </a:extLst>
          </p:cNvPr>
          <p:cNvSpPr txBox="1"/>
          <p:nvPr/>
        </p:nvSpPr>
        <p:spPr>
          <a:xfrm>
            <a:off x="7364362" y="5988700"/>
            <a:ext cx="1290485" cy="246221"/>
          </a:xfrm>
          <a:prstGeom prst="rect">
            <a:avLst/>
          </a:prstGeom>
          <a:noFill/>
        </p:spPr>
        <p:txBody>
          <a:bodyPr wrap="square">
            <a:spAutoFit/>
          </a:bodyPr>
          <a:lstStyle/>
          <a:p>
            <a:pPr algn="ctr">
              <a:buNone/>
            </a:pPr>
            <a:r>
              <a:rPr lang="en-GB" sz="1000" dirty="0">
                <a:solidFill>
                  <a:srgbClr val="0B0C0C"/>
                </a:solidFill>
                <a:latin typeface="Calibri" panose="020F0502020204030204" pitchFamily="34" charset="0"/>
                <a:ea typeface="Calibri" panose="020F0502020204030204" pitchFamily="34" charset="0"/>
                <a:cs typeface="Calibri" panose="020F0502020204030204" pitchFamily="34" charset="0"/>
              </a:rPr>
              <a:t>Sweden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jpg">
            <a:extLst>
              <a:ext uri="{FF2B5EF4-FFF2-40B4-BE49-F238E27FC236}">
                <a16:creationId xmlns:a16="http://schemas.microsoft.com/office/drawing/2014/main" id="{1892C2A3-092B-5899-259B-FA1E9581CCDE}"/>
              </a:ext>
            </a:extLst>
          </p:cNvPr>
          <p:cNvPicPr>
            <a:picLocks noChangeAspect="1"/>
          </p:cNvPicPr>
          <p:nvPr/>
        </p:nvPicPr>
        <p:blipFill>
          <a:blip r:embed="rId2"/>
          <a:stretch>
            <a:fillRect/>
          </a:stretch>
        </p:blipFill>
        <p:spPr>
          <a:xfrm>
            <a:off x="1755058" y="274320"/>
            <a:ext cx="1371600" cy="1371600"/>
          </a:xfrm>
          <a:prstGeom prst="rect">
            <a:avLst/>
          </a:prstGeom>
        </p:spPr>
      </p:pic>
      <p:sp>
        <p:nvSpPr>
          <p:cNvPr id="8" name="TextBox 7">
            <a:extLst>
              <a:ext uri="{FF2B5EF4-FFF2-40B4-BE49-F238E27FC236}">
                <a16:creationId xmlns:a16="http://schemas.microsoft.com/office/drawing/2014/main" id="{5A41E505-CE0E-88DA-6B0E-A89C258C8809}"/>
              </a:ext>
            </a:extLst>
          </p:cNvPr>
          <p:cNvSpPr txBox="1"/>
          <p:nvPr/>
        </p:nvSpPr>
        <p:spPr>
          <a:xfrm>
            <a:off x="1750494" y="1505321"/>
            <a:ext cx="1223412" cy="246221"/>
          </a:xfrm>
          <a:prstGeom prst="rect">
            <a:avLst/>
          </a:prstGeom>
          <a:noFill/>
        </p:spPr>
        <p:txBody>
          <a:bodyPr wrap="none">
            <a:spAutoFit/>
          </a:bodyPr>
          <a:lstStyle/>
          <a:p>
            <a:pPr algn="ctr">
              <a:defRPr sz="1000"/>
            </a:pPr>
            <a:r>
              <a:rPr sz="1000" dirty="0"/>
              <a:t>SVGW (Switzerland)</a:t>
            </a:r>
          </a:p>
        </p:txBody>
      </p:sp>
      <p:pic>
        <p:nvPicPr>
          <p:cNvPr id="9" name="Picture 8" descr="image.jpg">
            <a:extLst>
              <a:ext uri="{FF2B5EF4-FFF2-40B4-BE49-F238E27FC236}">
                <a16:creationId xmlns:a16="http://schemas.microsoft.com/office/drawing/2014/main" id="{CABA3B0D-DB10-6AB7-5136-7B965C504E77}"/>
              </a:ext>
            </a:extLst>
          </p:cNvPr>
          <p:cNvPicPr>
            <a:picLocks noChangeAspect="1"/>
          </p:cNvPicPr>
          <p:nvPr/>
        </p:nvPicPr>
        <p:blipFill>
          <a:blip r:embed="rId3"/>
          <a:stretch>
            <a:fillRect/>
          </a:stretch>
        </p:blipFill>
        <p:spPr>
          <a:xfrm>
            <a:off x="3126658" y="105206"/>
            <a:ext cx="1371600" cy="1371600"/>
          </a:xfrm>
          <a:prstGeom prst="rect">
            <a:avLst/>
          </a:prstGeom>
        </p:spPr>
      </p:pic>
      <p:sp>
        <p:nvSpPr>
          <p:cNvPr id="10" name="TextBox 9">
            <a:extLst>
              <a:ext uri="{FF2B5EF4-FFF2-40B4-BE49-F238E27FC236}">
                <a16:creationId xmlns:a16="http://schemas.microsoft.com/office/drawing/2014/main" id="{77027055-F8DB-557A-0D34-8DDD8A3BD0B0}"/>
              </a:ext>
            </a:extLst>
          </p:cNvPr>
          <p:cNvSpPr txBox="1"/>
          <p:nvPr/>
        </p:nvSpPr>
        <p:spPr>
          <a:xfrm>
            <a:off x="3215179" y="1476807"/>
            <a:ext cx="1194558" cy="246221"/>
          </a:xfrm>
          <a:prstGeom prst="rect">
            <a:avLst/>
          </a:prstGeom>
          <a:noFill/>
        </p:spPr>
        <p:txBody>
          <a:bodyPr wrap="none">
            <a:spAutoFit/>
          </a:bodyPr>
          <a:lstStyle/>
          <a:p>
            <a:pPr algn="ctr">
              <a:defRPr sz="1000"/>
            </a:pPr>
            <a:r>
              <a:rPr sz="1000" dirty="0" err="1"/>
              <a:t>Belgaqua</a:t>
            </a:r>
            <a:r>
              <a:rPr sz="1000" dirty="0"/>
              <a:t> (Belgium)</a:t>
            </a:r>
          </a:p>
        </p:txBody>
      </p:sp>
      <p:pic>
        <p:nvPicPr>
          <p:cNvPr id="11" name="Picture 10" descr="image.jpg">
            <a:extLst>
              <a:ext uri="{FF2B5EF4-FFF2-40B4-BE49-F238E27FC236}">
                <a16:creationId xmlns:a16="http://schemas.microsoft.com/office/drawing/2014/main" id="{01FD571F-55BD-AE5A-7760-D272D075FE86}"/>
              </a:ext>
            </a:extLst>
          </p:cNvPr>
          <p:cNvPicPr>
            <a:picLocks noChangeAspect="1"/>
          </p:cNvPicPr>
          <p:nvPr/>
        </p:nvPicPr>
        <p:blipFill>
          <a:blip r:embed="rId4"/>
          <a:stretch>
            <a:fillRect/>
          </a:stretch>
        </p:blipFill>
        <p:spPr>
          <a:xfrm>
            <a:off x="4500716" y="0"/>
            <a:ext cx="1371600" cy="1371600"/>
          </a:xfrm>
          <a:prstGeom prst="rect">
            <a:avLst/>
          </a:prstGeom>
        </p:spPr>
      </p:pic>
      <p:sp>
        <p:nvSpPr>
          <p:cNvPr id="12" name="TextBox 11">
            <a:extLst>
              <a:ext uri="{FF2B5EF4-FFF2-40B4-BE49-F238E27FC236}">
                <a16:creationId xmlns:a16="http://schemas.microsoft.com/office/drawing/2014/main" id="{2DC455BD-4F2C-60A3-82FB-CC1D63ED5C91}"/>
              </a:ext>
            </a:extLst>
          </p:cNvPr>
          <p:cNvSpPr txBox="1"/>
          <p:nvPr/>
        </p:nvSpPr>
        <p:spPr>
          <a:xfrm>
            <a:off x="4858500" y="1468659"/>
            <a:ext cx="559770" cy="246221"/>
          </a:xfrm>
          <a:prstGeom prst="rect">
            <a:avLst/>
          </a:prstGeom>
          <a:noFill/>
        </p:spPr>
        <p:txBody>
          <a:bodyPr wrap="none">
            <a:spAutoFit/>
          </a:bodyPr>
          <a:lstStyle/>
          <a:p>
            <a:pPr algn="ctr">
              <a:defRPr sz="1000"/>
            </a:pPr>
            <a:r>
              <a:rPr lang="en-GB" sz="1000" dirty="0"/>
              <a:t>Croatia</a:t>
            </a:r>
            <a:endParaRPr sz="1000" dirty="0"/>
          </a:p>
        </p:txBody>
      </p:sp>
      <p:pic>
        <p:nvPicPr>
          <p:cNvPr id="13" name="Picture 12" descr="image.jpg">
            <a:extLst>
              <a:ext uri="{FF2B5EF4-FFF2-40B4-BE49-F238E27FC236}">
                <a16:creationId xmlns:a16="http://schemas.microsoft.com/office/drawing/2014/main" id="{AF8E1277-270C-D3F5-42AD-080A8D69D4A3}"/>
              </a:ext>
            </a:extLst>
          </p:cNvPr>
          <p:cNvPicPr>
            <a:picLocks noChangeAspect="1"/>
          </p:cNvPicPr>
          <p:nvPr/>
        </p:nvPicPr>
        <p:blipFill>
          <a:blip r:embed="rId5"/>
          <a:stretch>
            <a:fillRect/>
          </a:stretch>
        </p:blipFill>
        <p:spPr>
          <a:xfrm>
            <a:off x="5778512" y="31749"/>
            <a:ext cx="1371600" cy="1371600"/>
          </a:xfrm>
          <a:prstGeom prst="rect">
            <a:avLst/>
          </a:prstGeom>
        </p:spPr>
      </p:pic>
      <p:sp>
        <p:nvSpPr>
          <p:cNvPr id="14" name="TextBox 13">
            <a:extLst>
              <a:ext uri="{FF2B5EF4-FFF2-40B4-BE49-F238E27FC236}">
                <a16:creationId xmlns:a16="http://schemas.microsoft.com/office/drawing/2014/main" id="{91EDDF7B-4BE5-E71E-A9D0-D353B19BD34F}"/>
              </a:ext>
            </a:extLst>
          </p:cNvPr>
          <p:cNvSpPr txBox="1"/>
          <p:nvPr/>
        </p:nvSpPr>
        <p:spPr>
          <a:xfrm>
            <a:off x="5999256" y="1418795"/>
            <a:ext cx="1112805" cy="246221"/>
          </a:xfrm>
          <a:prstGeom prst="rect">
            <a:avLst/>
          </a:prstGeom>
          <a:noFill/>
        </p:spPr>
        <p:txBody>
          <a:bodyPr wrap="none">
            <a:spAutoFit/>
          </a:bodyPr>
          <a:lstStyle/>
          <a:p>
            <a:pPr algn="ctr">
              <a:defRPr sz="1000"/>
            </a:pPr>
            <a:r>
              <a:rPr sz="1000" dirty="0"/>
              <a:t>DVGW (Germany)</a:t>
            </a:r>
          </a:p>
        </p:txBody>
      </p:sp>
      <p:pic>
        <p:nvPicPr>
          <p:cNvPr id="15" name="Picture 14" descr="image.jpg">
            <a:extLst>
              <a:ext uri="{FF2B5EF4-FFF2-40B4-BE49-F238E27FC236}">
                <a16:creationId xmlns:a16="http://schemas.microsoft.com/office/drawing/2014/main" id="{AB51385E-5A59-8415-6BC8-92248F69B737}"/>
              </a:ext>
            </a:extLst>
          </p:cNvPr>
          <p:cNvPicPr>
            <a:picLocks noChangeAspect="1"/>
          </p:cNvPicPr>
          <p:nvPr/>
        </p:nvPicPr>
        <p:blipFill>
          <a:blip r:embed="rId6"/>
          <a:stretch>
            <a:fillRect/>
          </a:stretch>
        </p:blipFill>
        <p:spPr>
          <a:xfrm>
            <a:off x="7241458" y="230074"/>
            <a:ext cx="1371600" cy="1371600"/>
          </a:xfrm>
          <a:prstGeom prst="rect">
            <a:avLst/>
          </a:prstGeom>
        </p:spPr>
      </p:pic>
      <p:sp>
        <p:nvSpPr>
          <p:cNvPr id="16" name="TextBox 15">
            <a:extLst>
              <a:ext uri="{FF2B5EF4-FFF2-40B4-BE49-F238E27FC236}">
                <a16:creationId xmlns:a16="http://schemas.microsoft.com/office/drawing/2014/main" id="{27B0AE01-1832-4D7E-6C79-813783F24F3B}"/>
              </a:ext>
            </a:extLst>
          </p:cNvPr>
          <p:cNvSpPr txBox="1"/>
          <p:nvPr/>
        </p:nvSpPr>
        <p:spPr>
          <a:xfrm>
            <a:off x="7452609" y="1418795"/>
            <a:ext cx="949298" cy="246221"/>
          </a:xfrm>
          <a:prstGeom prst="rect">
            <a:avLst/>
          </a:prstGeom>
          <a:noFill/>
        </p:spPr>
        <p:txBody>
          <a:bodyPr wrap="none">
            <a:spAutoFit/>
          </a:bodyPr>
          <a:lstStyle/>
          <a:p>
            <a:pPr algn="ctr">
              <a:defRPr sz="1000"/>
            </a:pPr>
            <a:r>
              <a:rPr sz="1000" dirty="0"/>
              <a:t>FIWA (Finland)</a:t>
            </a:r>
          </a:p>
        </p:txBody>
      </p:sp>
      <p:pic>
        <p:nvPicPr>
          <p:cNvPr id="17" name="Picture 16" descr="image.png">
            <a:extLst>
              <a:ext uri="{FF2B5EF4-FFF2-40B4-BE49-F238E27FC236}">
                <a16:creationId xmlns:a16="http://schemas.microsoft.com/office/drawing/2014/main" id="{6C61B72F-E737-3574-B870-F299459C588B}"/>
              </a:ext>
            </a:extLst>
          </p:cNvPr>
          <p:cNvPicPr>
            <a:picLocks noChangeAspect="1"/>
          </p:cNvPicPr>
          <p:nvPr/>
        </p:nvPicPr>
        <p:blipFill>
          <a:blip r:embed="rId7"/>
          <a:stretch>
            <a:fillRect/>
          </a:stretch>
        </p:blipFill>
        <p:spPr>
          <a:xfrm>
            <a:off x="8704404" y="291526"/>
            <a:ext cx="1371600" cy="1371600"/>
          </a:xfrm>
          <a:prstGeom prst="rect">
            <a:avLst/>
          </a:prstGeom>
        </p:spPr>
      </p:pic>
      <p:sp>
        <p:nvSpPr>
          <p:cNvPr id="18" name="TextBox 17">
            <a:extLst>
              <a:ext uri="{FF2B5EF4-FFF2-40B4-BE49-F238E27FC236}">
                <a16:creationId xmlns:a16="http://schemas.microsoft.com/office/drawing/2014/main" id="{A3478758-BE30-CBEF-831C-F93E7D6D9B82}"/>
              </a:ext>
            </a:extLst>
          </p:cNvPr>
          <p:cNvSpPr txBox="1"/>
          <p:nvPr/>
        </p:nvSpPr>
        <p:spPr>
          <a:xfrm>
            <a:off x="8942806" y="1366685"/>
            <a:ext cx="894797" cy="246221"/>
          </a:xfrm>
          <a:prstGeom prst="rect">
            <a:avLst/>
          </a:prstGeom>
          <a:noFill/>
        </p:spPr>
        <p:txBody>
          <a:bodyPr wrap="none">
            <a:spAutoFit/>
          </a:bodyPr>
          <a:lstStyle/>
          <a:p>
            <a:pPr algn="ctr">
              <a:defRPr sz="1000"/>
            </a:pPr>
            <a:r>
              <a:rPr sz="1000" dirty="0"/>
              <a:t>FP2E (France)</a:t>
            </a:r>
          </a:p>
        </p:txBody>
      </p:sp>
      <p:pic>
        <p:nvPicPr>
          <p:cNvPr id="19" name="Picture 18" descr="image.jpg">
            <a:extLst>
              <a:ext uri="{FF2B5EF4-FFF2-40B4-BE49-F238E27FC236}">
                <a16:creationId xmlns:a16="http://schemas.microsoft.com/office/drawing/2014/main" id="{8F049D62-725A-803B-2856-699AD116F04B}"/>
              </a:ext>
            </a:extLst>
          </p:cNvPr>
          <p:cNvPicPr>
            <a:picLocks noChangeAspect="1"/>
          </p:cNvPicPr>
          <p:nvPr/>
        </p:nvPicPr>
        <p:blipFill>
          <a:blip r:embed="rId8"/>
          <a:stretch>
            <a:fillRect/>
          </a:stretch>
        </p:blipFill>
        <p:spPr>
          <a:xfrm>
            <a:off x="1676400" y="1986116"/>
            <a:ext cx="1371600" cy="1371600"/>
          </a:xfrm>
          <a:prstGeom prst="rect">
            <a:avLst/>
          </a:prstGeom>
        </p:spPr>
      </p:pic>
      <p:sp>
        <p:nvSpPr>
          <p:cNvPr id="20" name="TextBox 19">
            <a:extLst>
              <a:ext uri="{FF2B5EF4-FFF2-40B4-BE49-F238E27FC236}">
                <a16:creationId xmlns:a16="http://schemas.microsoft.com/office/drawing/2014/main" id="{43FE1D18-7A7A-7766-62B7-5BFD5DD1A5C2}"/>
              </a:ext>
            </a:extLst>
          </p:cNvPr>
          <p:cNvSpPr txBox="1"/>
          <p:nvPr/>
        </p:nvSpPr>
        <p:spPr>
          <a:xfrm>
            <a:off x="1893914" y="3022437"/>
            <a:ext cx="556563" cy="246221"/>
          </a:xfrm>
          <a:prstGeom prst="rect">
            <a:avLst/>
          </a:prstGeom>
          <a:noFill/>
        </p:spPr>
        <p:txBody>
          <a:bodyPr wrap="none">
            <a:spAutoFit/>
          </a:bodyPr>
          <a:lstStyle/>
          <a:p>
            <a:pPr algn="ctr">
              <a:defRPr sz="1000"/>
            </a:pPr>
            <a:r>
              <a:rPr lang="en-GB" sz="1000" dirty="0"/>
              <a:t>G</a:t>
            </a:r>
            <a:r>
              <a:rPr sz="1000" dirty="0" err="1"/>
              <a:t>reece</a:t>
            </a:r>
            <a:endParaRPr sz="1000" dirty="0"/>
          </a:p>
        </p:txBody>
      </p:sp>
      <p:pic>
        <p:nvPicPr>
          <p:cNvPr id="21" name="Picture 20" descr="image.png">
            <a:extLst>
              <a:ext uri="{FF2B5EF4-FFF2-40B4-BE49-F238E27FC236}">
                <a16:creationId xmlns:a16="http://schemas.microsoft.com/office/drawing/2014/main" id="{D6FD4806-261B-CFE9-8504-379F4C2CB85C}"/>
              </a:ext>
            </a:extLst>
          </p:cNvPr>
          <p:cNvPicPr>
            <a:picLocks noChangeAspect="1"/>
          </p:cNvPicPr>
          <p:nvPr/>
        </p:nvPicPr>
        <p:blipFill>
          <a:blip r:embed="rId9"/>
          <a:stretch>
            <a:fillRect/>
          </a:stretch>
        </p:blipFill>
        <p:spPr>
          <a:xfrm>
            <a:off x="3129116" y="1993492"/>
            <a:ext cx="1371600" cy="1371600"/>
          </a:xfrm>
          <a:prstGeom prst="rect">
            <a:avLst/>
          </a:prstGeom>
        </p:spPr>
      </p:pic>
      <p:sp>
        <p:nvSpPr>
          <p:cNvPr id="22" name="TextBox 21">
            <a:extLst>
              <a:ext uri="{FF2B5EF4-FFF2-40B4-BE49-F238E27FC236}">
                <a16:creationId xmlns:a16="http://schemas.microsoft.com/office/drawing/2014/main" id="{C980B0E3-13F1-E69B-8D55-849D2DB7317D}"/>
              </a:ext>
            </a:extLst>
          </p:cNvPr>
          <p:cNvSpPr txBox="1"/>
          <p:nvPr/>
        </p:nvSpPr>
        <p:spPr>
          <a:xfrm>
            <a:off x="3373127" y="3062748"/>
            <a:ext cx="468398" cy="246221"/>
          </a:xfrm>
          <a:prstGeom prst="rect">
            <a:avLst/>
          </a:prstGeom>
          <a:noFill/>
        </p:spPr>
        <p:txBody>
          <a:bodyPr wrap="none">
            <a:spAutoFit/>
          </a:bodyPr>
          <a:lstStyle/>
          <a:p>
            <a:pPr algn="ctr">
              <a:defRPr sz="1000"/>
            </a:pPr>
            <a:r>
              <a:rPr lang="en-GB" sz="1000" dirty="0"/>
              <a:t>Spain</a:t>
            </a:r>
            <a:endParaRPr sz="1000" dirty="0"/>
          </a:p>
        </p:txBody>
      </p:sp>
      <p:pic>
        <p:nvPicPr>
          <p:cNvPr id="23" name="Picture 22" descr="image.jpg">
            <a:extLst>
              <a:ext uri="{FF2B5EF4-FFF2-40B4-BE49-F238E27FC236}">
                <a16:creationId xmlns:a16="http://schemas.microsoft.com/office/drawing/2014/main" id="{B7EDAF33-139A-D02B-488E-CD8D4F5B143B}"/>
              </a:ext>
            </a:extLst>
          </p:cNvPr>
          <p:cNvPicPr>
            <a:picLocks noChangeAspect="1"/>
          </p:cNvPicPr>
          <p:nvPr/>
        </p:nvPicPr>
        <p:blipFill>
          <a:blip r:embed="rId10"/>
          <a:stretch>
            <a:fillRect/>
          </a:stretch>
        </p:blipFill>
        <p:spPr>
          <a:xfrm>
            <a:off x="4500716" y="1897057"/>
            <a:ext cx="1371600" cy="1371600"/>
          </a:xfrm>
          <a:prstGeom prst="rect">
            <a:avLst/>
          </a:prstGeom>
        </p:spPr>
      </p:pic>
      <p:sp>
        <p:nvSpPr>
          <p:cNvPr id="24" name="TextBox 23">
            <a:extLst>
              <a:ext uri="{FF2B5EF4-FFF2-40B4-BE49-F238E27FC236}">
                <a16:creationId xmlns:a16="http://schemas.microsoft.com/office/drawing/2014/main" id="{EE7851D6-517E-B9DF-B397-2DCCB1779758}"/>
              </a:ext>
            </a:extLst>
          </p:cNvPr>
          <p:cNvSpPr txBox="1"/>
          <p:nvPr/>
        </p:nvSpPr>
        <p:spPr>
          <a:xfrm>
            <a:off x="5068060" y="3077988"/>
            <a:ext cx="619080" cy="246221"/>
          </a:xfrm>
          <a:prstGeom prst="rect">
            <a:avLst/>
          </a:prstGeom>
          <a:noFill/>
        </p:spPr>
        <p:txBody>
          <a:bodyPr wrap="none">
            <a:spAutoFit/>
          </a:bodyPr>
          <a:lstStyle/>
          <a:p>
            <a:pPr algn="ctr">
              <a:defRPr sz="1000"/>
            </a:pPr>
            <a:r>
              <a:rPr lang="en-GB" sz="1000" dirty="0"/>
              <a:t>Slovenia</a:t>
            </a:r>
            <a:endParaRPr sz="1000" dirty="0"/>
          </a:p>
        </p:txBody>
      </p:sp>
      <p:pic>
        <p:nvPicPr>
          <p:cNvPr id="25" name="Picture 24" descr="image.jpg">
            <a:extLst>
              <a:ext uri="{FF2B5EF4-FFF2-40B4-BE49-F238E27FC236}">
                <a16:creationId xmlns:a16="http://schemas.microsoft.com/office/drawing/2014/main" id="{0ACDA6E5-4CF5-4911-8009-9E711A8CACE5}"/>
              </a:ext>
            </a:extLst>
          </p:cNvPr>
          <p:cNvPicPr>
            <a:picLocks noChangeAspect="1"/>
          </p:cNvPicPr>
          <p:nvPr/>
        </p:nvPicPr>
        <p:blipFill>
          <a:blip r:embed="rId11"/>
          <a:stretch>
            <a:fillRect/>
          </a:stretch>
        </p:blipFill>
        <p:spPr>
          <a:xfrm>
            <a:off x="5872316" y="1799999"/>
            <a:ext cx="1371600" cy="1371600"/>
          </a:xfrm>
          <a:prstGeom prst="rect">
            <a:avLst/>
          </a:prstGeom>
        </p:spPr>
      </p:pic>
      <p:sp>
        <p:nvSpPr>
          <p:cNvPr id="26" name="TextBox 25">
            <a:extLst>
              <a:ext uri="{FF2B5EF4-FFF2-40B4-BE49-F238E27FC236}">
                <a16:creationId xmlns:a16="http://schemas.microsoft.com/office/drawing/2014/main" id="{27C0F634-9AD9-3F35-D944-510FD609F0F4}"/>
              </a:ext>
            </a:extLst>
          </p:cNvPr>
          <p:cNvSpPr txBox="1"/>
          <p:nvPr/>
        </p:nvSpPr>
        <p:spPr>
          <a:xfrm>
            <a:off x="6388335" y="3085778"/>
            <a:ext cx="590226" cy="246221"/>
          </a:xfrm>
          <a:prstGeom prst="rect">
            <a:avLst/>
          </a:prstGeom>
          <a:noFill/>
        </p:spPr>
        <p:txBody>
          <a:bodyPr wrap="none">
            <a:spAutoFit/>
          </a:bodyPr>
          <a:lstStyle/>
          <a:p>
            <a:pPr algn="ctr">
              <a:defRPr sz="1000"/>
            </a:pPr>
            <a:r>
              <a:rPr lang="en-GB" sz="1000" dirty="0"/>
              <a:t>Ukraine</a:t>
            </a:r>
            <a:endParaRPr sz="1000" dirty="0"/>
          </a:p>
        </p:txBody>
      </p:sp>
      <p:pic>
        <p:nvPicPr>
          <p:cNvPr id="27" name="Picture 26" descr="image.jpg">
            <a:extLst>
              <a:ext uri="{FF2B5EF4-FFF2-40B4-BE49-F238E27FC236}">
                <a16:creationId xmlns:a16="http://schemas.microsoft.com/office/drawing/2014/main" id="{68AE90C1-852A-5D02-CA4C-F61F2CD8F34C}"/>
              </a:ext>
            </a:extLst>
          </p:cNvPr>
          <p:cNvPicPr>
            <a:picLocks noChangeAspect="1"/>
          </p:cNvPicPr>
          <p:nvPr/>
        </p:nvPicPr>
        <p:blipFill>
          <a:blip r:embed="rId12"/>
          <a:stretch>
            <a:fillRect/>
          </a:stretch>
        </p:blipFill>
        <p:spPr>
          <a:xfrm>
            <a:off x="7243916" y="1799999"/>
            <a:ext cx="1371600" cy="1371600"/>
          </a:xfrm>
          <a:prstGeom prst="rect">
            <a:avLst/>
          </a:prstGeom>
        </p:spPr>
      </p:pic>
      <p:sp>
        <p:nvSpPr>
          <p:cNvPr id="28" name="TextBox 27">
            <a:extLst>
              <a:ext uri="{FF2B5EF4-FFF2-40B4-BE49-F238E27FC236}">
                <a16:creationId xmlns:a16="http://schemas.microsoft.com/office/drawing/2014/main" id="{68C3A454-12EE-A023-CABB-70DAAA67169F}"/>
              </a:ext>
            </a:extLst>
          </p:cNvPr>
          <p:cNvSpPr txBox="1"/>
          <p:nvPr/>
        </p:nvSpPr>
        <p:spPr>
          <a:xfrm>
            <a:off x="7276304" y="3037249"/>
            <a:ext cx="1119217" cy="246221"/>
          </a:xfrm>
          <a:prstGeom prst="rect">
            <a:avLst/>
          </a:prstGeom>
          <a:noFill/>
        </p:spPr>
        <p:txBody>
          <a:bodyPr wrap="none">
            <a:spAutoFit/>
          </a:bodyPr>
          <a:lstStyle/>
          <a:p>
            <a:pPr algn="ctr">
              <a:defRPr sz="1000"/>
            </a:pPr>
            <a:r>
              <a:rPr sz="1000" dirty="0" err="1"/>
              <a:t>Samorka</a:t>
            </a:r>
            <a:r>
              <a:rPr sz="1000" dirty="0"/>
              <a:t> (Iceland)</a:t>
            </a:r>
          </a:p>
        </p:txBody>
      </p:sp>
      <mc:AlternateContent xmlns:mc="http://schemas.openxmlformats.org/markup-compatibility/2006" xmlns:p14="http://schemas.microsoft.com/office/powerpoint/2010/main">
        <mc:Choice Requires="p14">
          <p:contentPart p14:bwMode="auto" r:id="rId13">
            <p14:nvContentPartPr>
              <p14:cNvPr id="34" name="Ink 33">
                <a:extLst>
                  <a:ext uri="{FF2B5EF4-FFF2-40B4-BE49-F238E27FC236}">
                    <a16:creationId xmlns:a16="http://schemas.microsoft.com/office/drawing/2014/main" id="{A8649C15-B68F-E80F-488D-0E591F0BB1DD}"/>
                  </a:ext>
                </a:extLst>
              </p14:cNvPr>
              <p14:cNvContentPartPr/>
              <p14:nvPr/>
            </p14:nvContentPartPr>
            <p14:xfrm>
              <a:off x="5686730" y="1758468"/>
              <a:ext cx="1733400" cy="1733400"/>
            </p14:xfrm>
          </p:contentPart>
        </mc:Choice>
        <mc:Fallback xmlns="">
          <p:pic>
            <p:nvPicPr>
              <p:cNvPr id="34" name="Ink 33">
                <a:extLst>
                  <a:ext uri="{FF2B5EF4-FFF2-40B4-BE49-F238E27FC236}">
                    <a16:creationId xmlns:a16="http://schemas.microsoft.com/office/drawing/2014/main" id="{A8649C15-B68F-E80F-488D-0E591F0BB1DD}"/>
                  </a:ext>
                </a:extLst>
              </p:cNvPr>
              <p:cNvPicPr/>
              <p:nvPr/>
            </p:nvPicPr>
            <p:blipFill>
              <a:blip r:embed="rId14"/>
              <a:stretch>
                <a:fillRect/>
              </a:stretch>
            </p:blipFill>
            <p:spPr>
              <a:xfrm>
                <a:off x="5677730" y="1749470"/>
                <a:ext cx="1751040" cy="1751036"/>
              </a:xfrm>
              <a:prstGeom prst="rect">
                <a:avLst/>
              </a:prstGeom>
            </p:spPr>
          </p:pic>
        </mc:Fallback>
      </mc:AlternateContent>
    </p:spTree>
    <p:extLst>
      <p:ext uri="{BB962C8B-B14F-4D97-AF65-F5344CB8AC3E}">
        <p14:creationId xmlns:p14="http://schemas.microsoft.com/office/powerpoint/2010/main" val="667541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6" name="Rectangle 2085">
            <a:extLst>
              <a:ext uri="{FF2B5EF4-FFF2-40B4-BE49-F238E27FC236}">
                <a16:creationId xmlns:a16="http://schemas.microsoft.com/office/drawing/2014/main" id="{41AB65AE-A08D-4F43-8E53-5F1B8D842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18C767-5155-F718-B798-5AE34E6B76A9}"/>
              </a:ext>
            </a:extLst>
          </p:cNvPr>
          <p:cNvSpPr>
            <a:spLocks noGrp="1"/>
          </p:cNvSpPr>
          <p:nvPr>
            <p:ph type="title"/>
          </p:nvPr>
        </p:nvSpPr>
        <p:spPr>
          <a:xfrm>
            <a:off x="838199" y="4625162"/>
            <a:ext cx="4153767" cy="1667975"/>
          </a:xfrm>
        </p:spPr>
        <p:txBody>
          <a:bodyPr vert="horz" lIns="91440" tIns="45720" rIns="91440" bIns="45720" rtlCol="0" anchor="ctr">
            <a:normAutofit fontScale="90000"/>
          </a:bodyPr>
          <a:lstStyle/>
          <a:p>
            <a:pPr algn="l" defTabSz="914400">
              <a:lnSpc>
                <a:spcPct val="90000"/>
              </a:lnSpc>
            </a:pPr>
            <a:r>
              <a:rPr lang="en-US" sz="1900" kern="1200" dirty="0">
                <a:solidFill>
                  <a:schemeClr val="tx1"/>
                </a:solidFill>
                <a:latin typeface="+mj-lt"/>
                <a:ea typeface="+mj-ea"/>
                <a:cs typeface="+mj-cs"/>
              </a:rPr>
              <a:t>M:  +447881940067</a:t>
            </a:r>
            <a:br>
              <a:rPr lang="en-US" sz="1900" kern="1200" dirty="0">
                <a:solidFill>
                  <a:schemeClr val="tx1"/>
                </a:solidFill>
                <a:latin typeface="+mj-lt"/>
                <a:ea typeface="+mj-ea"/>
                <a:cs typeface="+mj-cs"/>
              </a:rPr>
            </a:br>
            <a:r>
              <a:rPr lang="en-US" sz="1900" kern="1200" dirty="0">
                <a:solidFill>
                  <a:schemeClr val="tx1"/>
                </a:solidFill>
                <a:latin typeface="+mj-lt"/>
                <a:ea typeface="+mj-ea"/>
                <a:cs typeface="+mj-cs"/>
              </a:rPr>
              <a:t>E:    </a:t>
            </a:r>
            <a:r>
              <a:rPr lang="en-US" sz="1900" u="sng" kern="1200" dirty="0">
                <a:solidFill>
                  <a:schemeClr val="tx1"/>
                </a:solidFill>
                <a:latin typeface="+mj-lt"/>
                <a:ea typeface="+mj-ea"/>
                <a:cs typeface="+mj-cs"/>
                <a:hlinkClick r:id="rId2"/>
              </a:rPr>
              <a:t>David@davidejamesconsulting.co.uk</a:t>
            </a:r>
            <a:r>
              <a:rPr lang="en-US" sz="1900" kern="1200" dirty="0">
                <a:solidFill>
                  <a:schemeClr val="tx1"/>
                </a:solidFill>
                <a:latin typeface="+mj-lt"/>
                <a:ea typeface="+mj-ea"/>
                <a:cs typeface="+mj-cs"/>
              </a:rPr>
              <a:t> </a:t>
            </a:r>
            <a:br>
              <a:rPr lang="en-US" sz="1900" kern="1200" dirty="0">
                <a:solidFill>
                  <a:schemeClr val="tx1"/>
                </a:solidFill>
                <a:latin typeface="+mj-lt"/>
                <a:ea typeface="+mj-ea"/>
                <a:cs typeface="+mj-cs"/>
              </a:rPr>
            </a:br>
            <a:r>
              <a:rPr lang="en-US" sz="1900" kern="1200" dirty="0">
                <a:solidFill>
                  <a:schemeClr val="tx1"/>
                </a:solidFill>
                <a:latin typeface="+mj-lt"/>
                <a:ea typeface="+mj-ea"/>
                <a:cs typeface="+mj-cs"/>
              </a:rPr>
              <a:t>W:</a:t>
            </a:r>
            <a:br>
              <a:rPr lang="en-US" sz="1900" kern="1200" dirty="0">
                <a:solidFill>
                  <a:schemeClr val="tx1"/>
                </a:solidFill>
                <a:latin typeface="+mj-lt"/>
                <a:ea typeface="+mj-ea"/>
                <a:cs typeface="+mj-cs"/>
              </a:rPr>
            </a:br>
            <a:r>
              <a:rPr lang="en-US" sz="1900" kern="1200" dirty="0">
                <a:solidFill>
                  <a:schemeClr val="tx1"/>
                </a:solidFill>
                <a:latin typeface="+mj-lt"/>
                <a:ea typeface="+mj-ea"/>
                <a:cs typeface="+mj-cs"/>
              </a:rPr>
              <a:t> </a:t>
            </a:r>
            <a:r>
              <a:rPr lang="en-US" sz="1900" u="sng" kern="1200" dirty="0">
                <a:solidFill>
                  <a:schemeClr val="tx1"/>
                </a:solidFill>
                <a:latin typeface="+mj-lt"/>
                <a:ea typeface="+mj-ea"/>
                <a:cs typeface="+mj-cs"/>
                <a:hlinkClick r:id="rId3"/>
              </a:rPr>
              <a:t>https://davidejamesconsulting.co.uk</a:t>
            </a:r>
            <a:br>
              <a:rPr lang="en-US" sz="1900" kern="1200" dirty="0">
                <a:solidFill>
                  <a:schemeClr val="tx1"/>
                </a:solidFill>
                <a:latin typeface="+mj-lt"/>
                <a:ea typeface="+mj-ea"/>
                <a:cs typeface="+mj-cs"/>
              </a:rPr>
            </a:br>
            <a:r>
              <a:rPr lang="en-US" sz="1900" kern="1200" dirty="0">
                <a:solidFill>
                  <a:schemeClr val="tx1"/>
                </a:solidFill>
                <a:latin typeface="+mj-lt"/>
                <a:ea typeface="+mj-ea"/>
                <a:cs typeface="+mj-cs"/>
              </a:rPr>
              <a:t> </a:t>
            </a:r>
            <a:r>
              <a:rPr lang="en-US" sz="1900" u="sng" kern="1200" dirty="0">
                <a:solidFill>
                  <a:schemeClr val="tx1"/>
                </a:solidFill>
                <a:latin typeface="+mj-lt"/>
                <a:ea typeface="+mj-ea"/>
                <a:cs typeface="+mj-cs"/>
                <a:hlinkClick r:id="rId4"/>
              </a:rPr>
              <a:t>Enquiries@davidejamesconsulting.co.uk</a:t>
            </a:r>
            <a:endParaRPr lang="en-US" sz="1900" kern="1200" dirty="0">
              <a:solidFill>
                <a:schemeClr val="tx1"/>
              </a:solidFill>
              <a:latin typeface="+mj-lt"/>
              <a:ea typeface="+mj-ea"/>
              <a:cs typeface="+mj-cs"/>
            </a:endParaRPr>
          </a:p>
        </p:txBody>
      </p:sp>
      <p:pic>
        <p:nvPicPr>
          <p:cNvPr id="2050" name="Picture 2" descr="Event Image">
            <a:extLst>
              <a:ext uri="{FF2B5EF4-FFF2-40B4-BE49-F238E27FC236}">
                <a16:creationId xmlns:a16="http://schemas.microsoft.com/office/drawing/2014/main" id="{D9F9E189-49DD-1AB1-E7F7-3D5C08656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787" r="1" b="14790"/>
          <a:stretch>
            <a:fillRect/>
          </a:stretch>
        </p:blipFill>
        <p:spPr bwMode="auto">
          <a:xfrm>
            <a:off x="838199" y="536943"/>
            <a:ext cx="4153757" cy="3900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logo with a white background&#10;&#10;AI-generated content may be incorrect.">
            <a:extLst>
              <a:ext uri="{FF2B5EF4-FFF2-40B4-BE49-F238E27FC236}">
                <a16:creationId xmlns:a16="http://schemas.microsoft.com/office/drawing/2014/main" id="{A8DF837B-2979-4BCC-288C-FE245162FCF8}"/>
              </a:ext>
            </a:extLst>
          </p:cNvPr>
          <p:cNvPicPr>
            <a:picLocks noChangeAspect="1"/>
          </p:cNvPicPr>
          <p:nvPr/>
        </p:nvPicPr>
        <p:blipFill>
          <a:blip r:embed="rId6"/>
          <a:srcRect t="19072" r="-2" b="19061"/>
          <a:stretch>
            <a:fillRect/>
          </a:stretch>
        </p:blipFill>
        <p:spPr>
          <a:xfrm>
            <a:off x="5183372" y="536943"/>
            <a:ext cx="6304539" cy="3900336"/>
          </a:xfrm>
          <a:prstGeom prst="rect">
            <a:avLst/>
          </a:prstGeom>
        </p:spPr>
      </p:pic>
      <p:sp>
        <p:nvSpPr>
          <p:cNvPr id="7" name="TextBox 6">
            <a:extLst>
              <a:ext uri="{FF2B5EF4-FFF2-40B4-BE49-F238E27FC236}">
                <a16:creationId xmlns:a16="http://schemas.microsoft.com/office/drawing/2014/main" id="{63F8354D-35AE-A9DE-7E13-641238EDFDF5}"/>
              </a:ext>
            </a:extLst>
          </p:cNvPr>
          <p:cNvSpPr txBox="1"/>
          <p:nvPr/>
        </p:nvSpPr>
        <p:spPr>
          <a:xfrm>
            <a:off x="5183372" y="4625162"/>
            <a:ext cx="6304540" cy="1667975"/>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2000" dirty="0"/>
              <a:t>The  views expressed in this presentation are my own and do not reflect any  </a:t>
            </a:r>
            <a:r>
              <a:rPr lang="en-US" sz="2000" dirty="0" err="1"/>
              <a:t>organisation</a:t>
            </a:r>
            <a:r>
              <a:rPr lang="en-US" sz="2000" dirty="0"/>
              <a:t> / body</a:t>
            </a:r>
            <a:r>
              <a:rPr lang="en-US" sz="2000" b="1" dirty="0"/>
              <a:t>.    </a:t>
            </a:r>
            <a:r>
              <a:rPr lang="en-US" sz="2000" b="1" dirty="0">
                <a:solidFill>
                  <a:srgbClr val="FF0000"/>
                </a:solidFill>
              </a:rPr>
              <a:t>I am </a:t>
            </a:r>
            <a:r>
              <a:rPr lang="en-US" sz="2000" b="1" u="sng" dirty="0">
                <a:solidFill>
                  <a:srgbClr val="FF0000"/>
                </a:solidFill>
              </a:rPr>
              <a:t>not</a:t>
            </a:r>
            <a:r>
              <a:rPr lang="en-US" sz="2000" b="1" dirty="0">
                <a:solidFill>
                  <a:srgbClr val="FF0000"/>
                </a:solidFill>
              </a:rPr>
              <a:t> expressing any views on behalf of  or reflective of  the UK delegation to ISO TC224WG10.</a:t>
            </a:r>
          </a:p>
        </p:txBody>
      </p:sp>
    </p:spTree>
    <p:extLst>
      <p:ext uri="{BB962C8B-B14F-4D97-AF65-F5344CB8AC3E}">
        <p14:creationId xmlns:p14="http://schemas.microsoft.com/office/powerpoint/2010/main" val="1090736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D1DF79-BCD5-134A-8B15-54E36F48B48C}"/>
              </a:ext>
            </a:extLst>
          </p:cNvPr>
          <p:cNvSpPr>
            <a:spLocks noGrp="1"/>
          </p:cNvSpPr>
          <p:nvPr>
            <p:ph type="title"/>
          </p:nvPr>
        </p:nvSpPr>
        <p:spPr>
          <a:xfrm>
            <a:off x="2009058" y="640080"/>
            <a:ext cx="3130428" cy="5577818"/>
          </a:xfrm>
        </p:spPr>
        <p:txBody>
          <a:bodyPr vert="horz" lIns="91440" tIns="45720" rIns="91440" bIns="45720" rtlCol="0" anchor="ctr">
            <a:normAutofit fontScale="90000"/>
          </a:bodyPr>
          <a:lstStyle/>
          <a:p>
            <a:pPr algn="r" defTabSz="914400">
              <a:lnSpc>
                <a:spcPct val="90000"/>
              </a:lnSpc>
            </a:pPr>
            <a:r>
              <a:rPr lang="en-US" sz="3600" dirty="0">
                <a:solidFill>
                  <a:srgbClr val="FFFFFF"/>
                </a:solidFill>
              </a:rPr>
              <a:t>October 2024.</a:t>
            </a:r>
            <a:br>
              <a:rPr lang="en-US" sz="1900" dirty="0">
                <a:solidFill>
                  <a:srgbClr val="FFFFFF"/>
                </a:solidFill>
              </a:rPr>
            </a:br>
            <a:r>
              <a:rPr lang="en-US" sz="1900" dirty="0">
                <a:solidFill>
                  <a:srgbClr val="FFFFFF"/>
                </a:solidFill>
              </a:rPr>
              <a:t> A </a:t>
            </a:r>
            <a:r>
              <a:rPr lang="en-US" sz="1900" dirty="0">
                <a:solidFill>
                  <a:srgbClr val="FF0000"/>
                </a:solidFill>
              </a:rPr>
              <a:t>NO VOTE  </a:t>
            </a:r>
            <a:r>
              <a:rPr lang="en-US" sz="1900" dirty="0">
                <a:solidFill>
                  <a:srgbClr val="FFFFFF"/>
                </a:solidFill>
              </a:rPr>
              <a:t>was  passed   not permitting the  DIS to proceed .</a:t>
            </a:r>
            <a:br>
              <a:rPr lang="en-US" sz="1900" b="1" dirty="0">
                <a:solidFill>
                  <a:srgbClr val="FFFFFF"/>
                </a:solidFill>
              </a:rPr>
            </a:br>
            <a:r>
              <a:rPr lang="en-US" sz="1900" b="1" dirty="0">
                <a:solidFill>
                  <a:srgbClr val="FFFFFF"/>
                </a:solidFill>
              </a:rPr>
              <a:t> Consensus was  </a:t>
            </a:r>
            <a:r>
              <a:rPr lang="en-US" sz="1900" b="1" u="sng" dirty="0">
                <a:solidFill>
                  <a:srgbClr val="FFFFFF"/>
                </a:solidFill>
              </a:rPr>
              <a:t>not</a:t>
            </a:r>
            <a:r>
              <a:rPr lang="en-US" sz="1900" b="1" dirty="0">
                <a:solidFill>
                  <a:srgbClr val="FFFFFF"/>
                </a:solidFill>
              </a:rPr>
              <a:t> achieved </a:t>
            </a:r>
            <a:r>
              <a:rPr lang="en-US" sz="1900" dirty="0">
                <a:solidFill>
                  <a:srgbClr val="FFFFFF"/>
                </a:solidFill>
              </a:rPr>
              <a:t>. “</a:t>
            </a:r>
            <a:r>
              <a:rPr lang="en-US" sz="1900" i="1" dirty="0">
                <a:solidFill>
                  <a:srgbClr val="FFFF00"/>
                </a:solidFill>
              </a:rPr>
              <a:t>only pee , poo and paper is  flushable</a:t>
            </a:r>
            <a:r>
              <a:rPr lang="en-US" sz="1900" dirty="0">
                <a:solidFill>
                  <a:srgbClr val="FFFFFF"/>
                </a:solidFill>
              </a:rPr>
              <a:t>”</a:t>
            </a:r>
            <a:br>
              <a:rPr lang="en-US" sz="1900" dirty="0">
                <a:solidFill>
                  <a:srgbClr val="FFFFFF"/>
                </a:solidFill>
              </a:rPr>
            </a:br>
            <a:r>
              <a:rPr lang="en-US" sz="1900" dirty="0">
                <a:solidFill>
                  <a:srgbClr val="FFFFFF"/>
                </a:solidFill>
              </a:rPr>
              <a:t>The title  would change  to remove  </a:t>
            </a:r>
            <a:r>
              <a:rPr lang="en-US" sz="1900" dirty="0">
                <a:solidFill>
                  <a:srgbClr val="FF0000"/>
                </a:solidFill>
              </a:rPr>
              <a:t>contentious phrases to :  </a:t>
            </a:r>
            <a:r>
              <a:rPr lang="en-US" sz="1900" dirty="0">
                <a:solidFill>
                  <a:srgbClr val="FFFFFF"/>
                </a:solidFill>
              </a:rPr>
              <a:t>“</a:t>
            </a:r>
            <a:r>
              <a:rPr lang="en-GB" sz="1900" dirty="0">
                <a:solidFill>
                  <a:srgbClr val="FFFFFF"/>
                </a:solidFill>
              </a:rPr>
              <a:t>Test methodologies for assessing </a:t>
            </a:r>
            <a:r>
              <a:rPr lang="en-GB" sz="1900" dirty="0">
                <a:solidFill>
                  <a:srgbClr val="FFFF00"/>
                </a:solidFill>
              </a:rPr>
              <a:t>wet wipes </a:t>
            </a:r>
            <a:r>
              <a:rPr lang="en-GB" sz="1900" dirty="0">
                <a:solidFill>
                  <a:srgbClr val="FFFFFF"/>
                </a:solidFill>
              </a:rPr>
              <a:t>and </a:t>
            </a:r>
            <a:r>
              <a:rPr lang="en-GB" sz="1900" dirty="0">
                <a:solidFill>
                  <a:srgbClr val="FFFF00"/>
                </a:solidFill>
              </a:rPr>
              <a:t>moist toilet tissue compatibility</a:t>
            </a:r>
            <a:r>
              <a:rPr lang="en-GB" sz="1900" dirty="0">
                <a:solidFill>
                  <a:srgbClr val="FFFFFF"/>
                </a:solidFill>
              </a:rPr>
              <a:t> with the wastewater collection and treatment systems, and appropriate labelling”. Definitions for wet wipe and Moist Toilet tissue were devised. </a:t>
            </a:r>
            <a:r>
              <a:rPr lang="en-GB" sz="1900" dirty="0">
                <a:solidFill>
                  <a:srgbClr val="FF0000"/>
                </a:solidFill>
              </a:rPr>
              <a:t>Only  a suggested DNF label would be present in the DTS</a:t>
            </a:r>
            <a:r>
              <a:rPr lang="en-GB" sz="1900" dirty="0">
                <a:solidFill>
                  <a:srgbClr val="FFFFFF"/>
                </a:solidFill>
              </a:rPr>
              <a:t>. </a:t>
            </a:r>
            <a:br>
              <a:rPr lang="en-GB" sz="1900" dirty="0">
                <a:solidFill>
                  <a:srgbClr val="FFFFFF"/>
                </a:solidFill>
              </a:rPr>
            </a:br>
            <a:r>
              <a:rPr lang="en-GB" sz="1900" u="sng" dirty="0">
                <a:solidFill>
                  <a:srgbClr val="FF0000"/>
                </a:solidFill>
              </a:rPr>
              <a:t>No “Positive label”</a:t>
            </a:r>
            <a:endParaRPr lang="en-US" sz="1900" u="sng" dirty="0">
              <a:solidFill>
                <a:srgbClr val="FF0000"/>
              </a:solidFill>
            </a:endParaRPr>
          </a:p>
        </p:txBody>
      </p:sp>
      <p:cxnSp>
        <p:nvCxnSpPr>
          <p:cNvPr id="25" name="Straight Connector 24">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74481"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icture 4" descr="A no talking sign&#10;&#10;AI-generated content may be incorrect.">
            <a:extLst>
              <a:ext uri="{FF2B5EF4-FFF2-40B4-BE49-F238E27FC236}">
                <a16:creationId xmlns:a16="http://schemas.microsoft.com/office/drawing/2014/main" id="{DCC4ED12-73CD-4D22-0D98-0D09D8574F2A}"/>
              </a:ext>
            </a:extLst>
          </p:cNvPr>
          <p:cNvPicPr>
            <a:picLocks noChangeAspect="1"/>
          </p:cNvPicPr>
          <p:nvPr/>
        </p:nvPicPr>
        <p:blipFill>
          <a:blip r:embed="rId2"/>
          <a:stretch>
            <a:fillRect/>
          </a:stretch>
        </p:blipFill>
        <p:spPr>
          <a:xfrm>
            <a:off x="6096000" y="1382187"/>
            <a:ext cx="4094602" cy="4094602"/>
          </a:xfrm>
          <a:prstGeom prst="rect">
            <a:avLst/>
          </a:prstGeom>
        </p:spPr>
      </p:pic>
      <p:sp>
        <p:nvSpPr>
          <p:cNvPr id="3" name="TextBox 2">
            <a:extLst>
              <a:ext uri="{FF2B5EF4-FFF2-40B4-BE49-F238E27FC236}">
                <a16:creationId xmlns:a16="http://schemas.microsoft.com/office/drawing/2014/main" id="{AB579B65-DA35-7E4D-2588-766B1C25C02D}"/>
              </a:ext>
            </a:extLst>
          </p:cNvPr>
          <p:cNvSpPr txBox="1"/>
          <p:nvPr/>
        </p:nvSpPr>
        <p:spPr>
          <a:xfrm>
            <a:off x="6473851" y="5705554"/>
            <a:ext cx="3551802" cy="923330"/>
          </a:xfrm>
          <a:prstGeom prst="rect">
            <a:avLst/>
          </a:prstGeom>
          <a:noFill/>
        </p:spPr>
        <p:txBody>
          <a:bodyPr wrap="square" rtlCol="0">
            <a:spAutoFit/>
          </a:bodyPr>
          <a:lstStyle/>
          <a:p>
            <a:r>
              <a:rPr lang="en-GB" dirty="0"/>
              <a:t>Why a no vote?: European led view  </a:t>
            </a:r>
            <a:r>
              <a:rPr lang="en-GB" dirty="0">
                <a:solidFill>
                  <a:srgbClr val="FF0000"/>
                </a:solidFill>
              </a:rPr>
              <a:t>not to “</a:t>
            </a:r>
            <a:r>
              <a:rPr lang="en-GB" b="1" u="sng" dirty="0">
                <a:solidFill>
                  <a:srgbClr val="FF0000"/>
                </a:solidFill>
              </a:rPr>
              <a:t>promote</a:t>
            </a:r>
            <a:r>
              <a:rPr lang="en-GB" dirty="0">
                <a:solidFill>
                  <a:srgbClr val="FF0000"/>
                </a:solidFill>
              </a:rPr>
              <a:t>” </a:t>
            </a:r>
            <a:r>
              <a:rPr lang="en-GB" dirty="0"/>
              <a:t>flushability. Only the three P’s are  flushable. </a:t>
            </a:r>
          </a:p>
        </p:txBody>
      </p:sp>
      <p:sp>
        <p:nvSpPr>
          <p:cNvPr id="4" name="TextBox 3">
            <a:extLst>
              <a:ext uri="{FF2B5EF4-FFF2-40B4-BE49-F238E27FC236}">
                <a16:creationId xmlns:a16="http://schemas.microsoft.com/office/drawing/2014/main" id="{8FB997B2-E240-1D00-6B52-1F0FD413B4C9}"/>
              </a:ext>
            </a:extLst>
          </p:cNvPr>
          <p:cNvSpPr txBox="1"/>
          <p:nvPr/>
        </p:nvSpPr>
        <p:spPr>
          <a:xfrm>
            <a:off x="6110470" y="640080"/>
            <a:ext cx="4072473" cy="369332"/>
          </a:xfrm>
          <a:prstGeom prst="rect">
            <a:avLst/>
          </a:prstGeom>
          <a:noFill/>
        </p:spPr>
        <p:txBody>
          <a:bodyPr wrap="square" rtlCol="0">
            <a:spAutoFit/>
          </a:bodyPr>
          <a:lstStyle/>
          <a:p>
            <a:pPr algn="ctr"/>
            <a:r>
              <a:rPr lang="en-GB" dirty="0"/>
              <a:t>Consensus not achieved.</a:t>
            </a:r>
          </a:p>
        </p:txBody>
      </p:sp>
    </p:spTree>
    <p:extLst>
      <p:ext uri="{BB962C8B-B14F-4D97-AF65-F5344CB8AC3E}">
        <p14:creationId xmlns:p14="http://schemas.microsoft.com/office/powerpoint/2010/main" val="2611299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3" y="1914813"/>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4" y="1924950"/>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7196" y="4092816"/>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147699"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74042" y="586856"/>
            <a:ext cx="2401025" cy="3387497"/>
          </a:xfrm>
        </p:spPr>
        <p:txBody>
          <a:bodyPr anchor="b">
            <a:normAutofit/>
          </a:bodyPr>
          <a:lstStyle/>
          <a:p>
            <a:pPr algn="r"/>
            <a:r>
              <a:rPr lang="en-GB" sz="3500" dirty="0">
                <a:solidFill>
                  <a:srgbClr val="FFFFFF"/>
                </a:solidFill>
              </a:rPr>
              <a:t>Background – ISO/</a:t>
            </a:r>
            <a:r>
              <a:rPr lang="en-GB" sz="3500" dirty="0">
                <a:solidFill>
                  <a:srgbClr val="FF0000"/>
                </a:solidFill>
              </a:rPr>
              <a:t>DTS</a:t>
            </a:r>
            <a:r>
              <a:rPr lang="en-GB" sz="3500" dirty="0">
                <a:solidFill>
                  <a:srgbClr val="FFFFFF"/>
                </a:solidFill>
              </a:rPr>
              <a:t> 18671:2025</a:t>
            </a:r>
          </a:p>
        </p:txBody>
      </p:sp>
      <p:sp>
        <p:nvSpPr>
          <p:cNvPr id="3" name="Content Placeholder 2"/>
          <p:cNvSpPr>
            <a:spLocks noGrp="1"/>
          </p:cNvSpPr>
          <p:nvPr>
            <p:ph idx="1"/>
          </p:nvPr>
        </p:nvSpPr>
        <p:spPr>
          <a:xfrm>
            <a:off x="5131694" y="649481"/>
            <a:ext cx="4916510" cy="5546047"/>
          </a:xfrm>
        </p:spPr>
        <p:txBody>
          <a:bodyPr anchor="ctr">
            <a:normAutofit lnSpcReduction="10000"/>
          </a:bodyPr>
          <a:lstStyle/>
          <a:p>
            <a:endParaRPr lang="en-GB" sz="1700" dirty="0"/>
          </a:p>
          <a:p>
            <a:pPr marL="0" indent="0">
              <a:buNone/>
            </a:pPr>
            <a:r>
              <a:rPr lang="en-GB" sz="1700" dirty="0">
                <a:solidFill>
                  <a:srgbClr val="FF0000"/>
                </a:solidFill>
              </a:rPr>
              <a:t>Draft Technical </a:t>
            </a:r>
            <a:r>
              <a:rPr lang="en-GB" sz="1700" u="sng" dirty="0">
                <a:solidFill>
                  <a:srgbClr val="FF0000"/>
                </a:solidFill>
              </a:rPr>
              <a:t>Specification</a:t>
            </a:r>
            <a:r>
              <a:rPr lang="en-GB" sz="1700" dirty="0">
                <a:solidFill>
                  <a:srgbClr val="FF0000"/>
                </a:solidFill>
              </a:rPr>
              <a:t> </a:t>
            </a:r>
            <a:r>
              <a:rPr lang="en-GB" sz="1700" dirty="0"/>
              <a:t>by ISO/TC 224 WG 10 ('Flushable Products’) </a:t>
            </a:r>
          </a:p>
          <a:p>
            <a:pPr marL="0" indent="0">
              <a:buNone/>
            </a:pPr>
            <a:r>
              <a:rPr lang="en-GB" sz="1700" i="1" dirty="0"/>
              <a:t>(3 years later, 80 N documents (</a:t>
            </a:r>
            <a:r>
              <a:rPr lang="en-GB" sz="1700" b="1" i="1" dirty="0"/>
              <a:t>so far</a:t>
            </a:r>
            <a:r>
              <a:rPr lang="en-GB" sz="1700" i="1" dirty="0"/>
              <a:t>))</a:t>
            </a:r>
          </a:p>
          <a:p>
            <a:endParaRPr lang="en-GB" sz="1700" dirty="0"/>
          </a:p>
          <a:p>
            <a:pPr marL="0" indent="0">
              <a:buNone/>
            </a:pPr>
            <a:r>
              <a:rPr lang="en-GB" sz="1700" u="sng" dirty="0"/>
              <a:t>Purpose</a:t>
            </a:r>
            <a:r>
              <a:rPr lang="en-GB" sz="1700" dirty="0"/>
              <a:t>:</a:t>
            </a:r>
          </a:p>
          <a:p>
            <a:pPr marL="0" indent="0">
              <a:buNone/>
            </a:pPr>
            <a:r>
              <a:rPr lang="en-GB" sz="1700" dirty="0"/>
              <a:t>• Identify test methodologies for assessing wet wipes &amp; moist toilet tissue compatibility with wastewater systems.</a:t>
            </a:r>
          </a:p>
          <a:p>
            <a:pPr marL="0" indent="0">
              <a:buNone/>
            </a:pPr>
            <a:r>
              <a:rPr lang="en-GB" sz="1700" dirty="0"/>
              <a:t>• Specify appropriate labelling to guide consumers on whether products can/cannot be flushed.</a:t>
            </a:r>
          </a:p>
          <a:p>
            <a:pPr marL="0" indent="0">
              <a:buNone/>
            </a:pPr>
            <a:r>
              <a:rPr lang="en-GB" sz="1700" dirty="0"/>
              <a:t>• Reduce blockages, costs, and environmental impacts from inappropriate disposal.</a:t>
            </a:r>
          </a:p>
          <a:p>
            <a:endParaRPr lang="en-GB" sz="1700" dirty="0"/>
          </a:p>
          <a:p>
            <a:pPr marL="0" indent="0">
              <a:buNone/>
            </a:pPr>
            <a:r>
              <a:rPr lang="en-GB" sz="1700" u="sng" dirty="0">
                <a:solidFill>
                  <a:srgbClr val="FF0000"/>
                </a:solidFill>
              </a:rPr>
              <a:t>Scope Excludes</a:t>
            </a:r>
            <a:r>
              <a:rPr lang="en-GB" sz="1700" dirty="0">
                <a:solidFill>
                  <a:srgbClr val="FF0000"/>
                </a:solidFill>
              </a:rPr>
              <a:t>:</a:t>
            </a:r>
          </a:p>
          <a:p>
            <a:pPr marL="0" indent="0">
              <a:buNone/>
            </a:pPr>
            <a:r>
              <a:rPr lang="en-GB" sz="1700" dirty="0"/>
              <a:t>• Dry toilet paper</a:t>
            </a:r>
          </a:p>
          <a:p>
            <a:pPr marL="0" indent="0">
              <a:buNone/>
            </a:pPr>
            <a:r>
              <a:rPr lang="en-GB" sz="1700" dirty="0"/>
              <a:t>• Compost/chemical toilets not linked to sewers</a:t>
            </a:r>
          </a:p>
          <a:p>
            <a:pPr marL="0" indent="0">
              <a:buNone/>
            </a:pPr>
            <a:r>
              <a:rPr lang="en-GB" sz="1700" dirty="0"/>
              <a:t>• Macerator &amp; vacuum systems</a:t>
            </a:r>
          </a:p>
          <a:p>
            <a:pPr marL="0" indent="0">
              <a:buNone/>
            </a:pPr>
            <a:r>
              <a:rPr lang="en-GB" sz="1700" dirty="0"/>
              <a:t>• Water-soluble polymers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2415051" y="381935"/>
            <a:ext cx="3006438" cy="5974414"/>
          </a:xfrm>
        </p:spPr>
        <p:txBody>
          <a:bodyPr anchor="ctr">
            <a:normAutofit/>
          </a:bodyPr>
          <a:lstStyle/>
          <a:p>
            <a:r>
              <a:rPr lang="en-GB" sz="7000">
                <a:solidFill>
                  <a:srgbClr val="FFFFFF"/>
                </a:solidFill>
              </a:rPr>
              <a:t>Key Issues &amp; Testing</a:t>
            </a:r>
          </a:p>
        </p:txBody>
      </p:sp>
      <p:grpSp>
        <p:nvGrpSpPr>
          <p:cNvPr id="12" name="Group 1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84420" y="554152"/>
            <a:ext cx="430632"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p:cNvSpPr>
            <a:spLocks noGrp="1"/>
          </p:cNvSpPr>
          <p:nvPr>
            <p:ph idx="1"/>
          </p:nvPr>
        </p:nvSpPr>
        <p:spPr>
          <a:xfrm>
            <a:off x="6246924" y="518401"/>
            <a:ext cx="3578706" cy="5837949"/>
          </a:xfrm>
        </p:spPr>
        <p:txBody>
          <a:bodyPr anchor="ctr">
            <a:normAutofit/>
          </a:bodyPr>
          <a:lstStyle/>
          <a:p>
            <a:pPr>
              <a:lnSpc>
                <a:spcPct val="90000"/>
              </a:lnSpc>
            </a:pPr>
            <a:endParaRPr lang="en-GB" sz="1600" dirty="0">
              <a:solidFill>
                <a:schemeClr val="tx1">
                  <a:alpha val="80000"/>
                </a:schemeClr>
              </a:solidFill>
            </a:endParaRPr>
          </a:p>
          <a:p>
            <a:pPr>
              <a:lnSpc>
                <a:spcPct val="90000"/>
              </a:lnSpc>
            </a:pPr>
            <a:r>
              <a:rPr lang="en-GB" sz="1600" dirty="0">
                <a:solidFill>
                  <a:schemeClr val="tx1">
                    <a:alpha val="80000"/>
                  </a:schemeClr>
                </a:solidFill>
              </a:rPr>
              <a:t>Why important: Improperly flushed wipes → blockages, sewer overflows, environmental impacts.</a:t>
            </a:r>
          </a:p>
          <a:p>
            <a:pPr>
              <a:lnSpc>
                <a:spcPct val="90000"/>
              </a:lnSpc>
            </a:pPr>
            <a:endParaRPr lang="en-GB" sz="1600" dirty="0">
              <a:solidFill>
                <a:schemeClr val="tx1">
                  <a:alpha val="80000"/>
                </a:schemeClr>
              </a:solidFill>
            </a:endParaRPr>
          </a:p>
          <a:p>
            <a:pPr>
              <a:lnSpc>
                <a:spcPct val="90000"/>
              </a:lnSpc>
            </a:pPr>
            <a:r>
              <a:rPr lang="en-GB" sz="1600" dirty="0">
                <a:solidFill>
                  <a:srgbClr val="FF0000">
                    <a:alpha val="80000"/>
                  </a:srgbClr>
                </a:solidFill>
              </a:rPr>
              <a:t>Two main testing</a:t>
            </a:r>
            <a:r>
              <a:rPr lang="en-GB" sz="1600" b="1" dirty="0">
                <a:solidFill>
                  <a:srgbClr val="FF0000">
                    <a:alpha val="80000"/>
                  </a:srgbClr>
                </a:solidFill>
              </a:rPr>
              <a:t> families</a:t>
            </a:r>
            <a:r>
              <a:rPr lang="en-GB" sz="1600" dirty="0">
                <a:solidFill>
                  <a:schemeClr val="tx1">
                    <a:alpha val="80000"/>
                  </a:schemeClr>
                </a:solidFill>
              </a:rPr>
              <a:t>:</a:t>
            </a:r>
          </a:p>
          <a:p>
            <a:pPr>
              <a:lnSpc>
                <a:spcPct val="90000"/>
              </a:lnSpc>
            </a:pPr>
            <a:r>
              <a:rPr lang="en-GB" sz="1600" dirty="0">
                <a:solidFill>
                  <a:schemeClr val="tx1">
                    <a:alpha val="80000"/>
                  </a:schemeClr>
                </a:solidFill>
                <a:highlight>
                  <a:srgbClr val="FFFF00"/>
                </a:highlight>
              </a:rPr>
              <a:t>• </a:t>
            </a:r>
            <a:r>
              <a:rPr lang="en-GB" sz="1600" b="1" dirty="0">
                <a:solidFill>
                  <a:srgbClr val="FF0000">
                    <a:alpha val="80000"/>
                  </a:srgbClr>
                </a:solidFill>
                <a:highlight>
                  <a:srgbClr val="FFFF00"/>
                </a:highlight>
              </a:rPr>
              <a:t>INDA/EDANA GD4 </a:t>
            </a:r>
            <a:r>
              <a:rPr lang="en-GB" sz="1600" dirty="0">
                <a:solidFill>
                  <a:schemeClr val="tx1">
                    <a:alpha val="80000"/>
                  </a:schemeClr>
                </a:solidFill>
                <a:highlight>
                  <a:srgbClr val="FFFF00"/>
                </a:highlight>
              </a:rPr>
              <a:t>(basis for Belgium, Spain, China, Australia, NZ, IWSFG)</a:t>
            </a:r>
          </a:p>
          <a:p>
            <a:pPr>
              <a:lnSpc>
                <a:spcPct val="90000"/>
              </a:lnSpc>
            </a:pPr>
            <a:r>
              <a:rPr lang="en-GB" sz="1600" dirty="0">
                <a:solidFill>
                  <a:schemeClr val="tx1">
                    <a:alpha val="80000"/>
                  </a:schemeClr>
                </a:solidFill>
              </a:rPr>
              <a:t>• </a:t>
            </a:r>
            <a:r>
              <a:rPr lang="en-GB" sz="1600" b="1" dirty="0">
                <a:solidFill>
                  <a:srgbClr val="FF0000">
                    <a:alpha val="80000"/>
                  </a:srgbClr>
                </a:solidFill>
                <a:highlight>
                  <a:srgbClr val="FFFF00"/>
                </a:highlight>
              </a:rPr>
              <a:t>UK WIS </a:t>
            </a:r>
            <a:r>
              <a:rPr lang="en-GB" sz="1600" dirty="0">
                <a:solidFill>
                  <a:schemeClr val="tx1">
                    <a:alpha val="80000"/>
                  </a:schemeClr>
                </a:solidFill>
                <a:highlight>
                  <a:srgbClr val="FFFF00"/>
                </a:highlight>
              </a:rPr>
              <a:t>(Fine to Flush specification)</a:t>
            </a:r>
          </a:p>
          <a:p>
            <a:pPr>
              <a:lnSpc>
                <a:spcPct val="90000"/>
              </a:lnSpc>
            </a:pPr>
            <a:endParaRPr lang="en-GB" sz="1600" dirty="0">
              <a:solidFill>
                <a:schemeClr val="tx1">
                  <a:alpha val="80000"/>
                </a:schemeClr>
              </a:solidFill>
            </a:endParaRPr>
          </a:p>
          <a:p>
            <a:pPr>
              <a:lnSpc>
                <a:spcPct val="90000"/>
              </a:lnSpc>
            </a:pPr>
            <a:r>
              <a:rPr lang="en-GB" sz="1600" dirty="0">
                <a:solidFill>
                  <a:schemeClr val="tx1">
                    <a:alpha val="80000"/>
                  </a:schemeClr>
                </a:solidFill>
              </a:rPr>
              <a:t>Five global methodologies: UNE 149002 (Spain), GB/T 40181 (China), AS/NZS 5328,  GD4,  UK WIS.</a:t>
            </a:r>
          </a:p>
          <a:p>
            <a:pPr>
              <a:lnSpc>
                <a:spcPct val="90000"/>
              </a:lnSpc>
            </a:pPr>
            <a:endParaRPr lang="en-GB" sz="1600" dirty="0">
              <a:solidFill>
                <a:schemeClr val="tx1">
                  <a:alpha val="80000"/>
                </a:schemeClr>
              </a:solidFill>
            </a:endParaRPr>
          </a:p>
          <a:p>
            <a:pPr>
              <a:lnSpc>
                <a:spcPct val="90000"/>
              </a:lnSpc>
            </a:pPr>
            <a:r>
              <a:rPr lang="en-GB" sz="1600" u="sng" dirty="0">
                <a:solidFill>
                  <a:schemeClr val="tx1">
                    <a:alpha val="80000"/>
                  </a:schemeClr>
                </a:solidFill>
              </a:rPr>
              <a:t>Tests cover</a:t>
            </a:r>
            <a:r>
              <a:rPr lang="en-GB" sz="1600" dirty="0">
                <a:solidFill>
                  <a:schemeClr val="tx1">
                    <a:alpha val="80000"/>
                  </a:schemeClr>
                </a:solidFill>
              </a:rPr>
              <a:t>:</a:t>
            </a:r>
          </a:p>
          <a:p>
            <a:pPr>
              <a:lnSpc>
                <a:spcPct val="90000"/>
              </a:lnSpc>
            </a:pPr>
            <a:r>
              <a:rPr lang="en-GB" sz="1600" dirty="0">
                <a:solidFill>
                  <a:schemeClr val="tx1">
                    <a:alpha val="80000"/>
                  </a:schemeClr>
                </a:solidFill>
              </a:rPr>
              <a:t>• Toilet &amp; drain line clearance</a:t>
            </a:r>
          </a:p>
          <a:p>
            <a:pPr>
              <a:lnSpc>
                <a:spcPct val="90000"/>
              </a:lnSpc>
            </a:pPr>
            <a:r>
              <a:rPr lang="en-GB" sz="1600" dirty="0">
                <a:solidFill>
                  <a:schemeClr val="tx1">
                    <a:alpha val="80000"/>
                  </a:schemeClr>
                </a:solidFill>
              </a:rPr>
              <a:t>• Household pump compatibility</a:t>
            </a:r>
          </a:p>
          <a:p>
            <a:pPr>
              <a:lnSpc>
                <a:spcPct val="90000"/>
              </a:lnSpc>
            </a:pPr>
            <a:r>
              <a:rPr lang="en-GB" sz="1600" dirty="0">
                <a:solidFill>
                  <a:schemeClr val="tx1">
                    <a:alpha val="80000"/>
                  </a:schemeClr>
                </a:solidFill>
              </a:rPr>
              <a:t>• Sewer disintegration (slosh box/shake flask)</a:t>
            </a:r>
          </a:p>
          <a:p>
            <a:pPr>
              <a:lnSpc>
                <a:spcPct val="90000"/>
              </a:lnSpc>
            </a:pPr>
            <a:r>
              <a:rPr lang="en-GB" sz="1600" dirty="0">
                <a:solidFill>
                  <a:schemeClr val="tx1">
                    <a:alpha val="80000"/>
                  </a:schemeClr>
                </a:solidFill>
              </a:rPr>
              <a:t>• Wastewater treatment (settling, biodegradation, bio disintegration)</a:t>
            </a: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213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Arc 2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7624025"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en-US">
              <a:solidFill>
                <a:srgbClr val="000000"/>
              </a:solidFill>
              <a:latin typeface="Calibri" panose="020F0502020204030204"/>
            </a:endParaRPr>
          </a:p>
        </p:txBody>
      </p:sp>
      <p:sp>
        <p:nvSpPr>
          <p:cNvPr id="2" name="Title 1"/>
          <p:cNvSpPr>
            <a:spLocks noGrp="1"/>
          </p:cNvSpPr>
          <p:nvPr>
            <p:ph type="title"/>
          </p:nvPr>
        </p:nvSpPr>
        <p:spPr>
          <a:xfrm>
            <a:off x="5945222" y="479494"/>
            <a:ext cx="4094129" cy="1325563"/>
          </a:xfrm>
        </p:spPr>
        <p:txBody>
          <a:bodyPr>
            <a:normAutofit/>
          </a:bodyPr>
          <a:lstStyle/>
          <a:p>
            <a:pPr>
              <a:lnSpc>
                <a:spcPct val="90000"/>
              </a:lnSpc>
            </a:pPr>
            <a:r>
              <a:rPr lang="en-GB" sz="3700"/>
              <a:t>Recommendations</a:t>
            </a:r>
          </a:p>
        </p:txBody>
      </p:sp>
      <p:sp>
        <p:nvSpPr>
          <p:cNvPr id="29" name="Freeform: Shape 2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E69450B-0F2A-406B-D9C5-75E6E29EDC41}"/>
              </a:ext>
            </a:extLst>
          </p:cNvPr>
          <p:cNvPicPr>
            <a:picLocks noChangeAspect="1"/>
          </p:cNvPicPr>
          <p:nvPr/>
        </p:nvPicPr>
        <p:blipFill>
          <a:blip r:embed="rId2"/>
          <a:stretch>
            <a:fillRect/>
          </a:stretch>
        </p:blipFill>
        <p:spPr>
          <a:xfrm>
            <a:off x="2051386" y="2082842"/>
            <a:ext cx="3583036" cy="252257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p:cNvSpPr>
            <a:spLocks noGrp="1"/>
          </p:cNvSpPr>
          <p:nvPr>
            <p:ph idx="1"/>
          </p:nvPr>
        </p:nvSpPr>
        <p:spPr>
          <a:xfrm>
            <a:off x="5072069" y="1984443"/>
            <a:ext cx="5293650" cy="4192520"/>
          </a:xfrm>
        </p:spPr>
        <p:txBody>
          <a:bodyPr>
            <a:normAutofit/>
          </a:bodyPr>
          <a:lstStyle/>
          <a:p>
            <a:pPr>
              <a:lnSpc>
                <a:spcPct val="90000"/>
              </a:lnSpc>
            </a:pPr>
            <a:endParaRPr lang="en-GB" sz="1200" dirty="0"/>
          </a:p>
          <a:p>
            <a:pPr>
              <a:lnSpc>
                <a:spcPct val="90000"/>
              </a:lnSpc>
            </a:pPr>
            <a:r>
              <a:rPr lang="en-GB" sz="1200" u="sng" dirty="0"/>
              <a:t>Labelling:</a:t>
            </a:r>
          </a:p>
          <a:p>
            <a:pPr>
              <a:lnSpc>
                <a:spcPct val="90000"/>
              </a:lnSpc>
            </a:pPr>
            <a:r>
              <a:rPr lang="en-GB" sz="1200" dirty="0"/>
              <a:t>• </a:t>
            </a:r>
            <a:r>
              <a:rPr lang="en-GB" sz="1200" dirty="0">
                <a:solidFill>
                  <a:srgbClr val="FF0000"/>
                </a:solidFill>
              </a:rPr>
              <a:t>Non-flushable products → 'Do Not Flush' (DNF) symbol + advisory text ('DO NOT FLUSH').</a:t>
            </a:r>
          </a:p>
          <a:p>
            <a:pPr>
              <a:lnSpc>
                <a:spcPct val="90000"/>
              </a:lnSpc>
            </a:pPr>
            <a:r>
              <a:rPr lang="en-GB" sz="1200" dirty="0"/>
              <a:t>• DNF symbol: toilet image + red/black cross, minimum size 6.5 mm (preferably 10 mm or 2% display area).</a:t>
            </a:r>
          </a:p>
          <a:p>
            <a:pPr>
              <a:lnSpc>
                <a:spcPct val="90000"/>
              </a:lnSpc>
            </a:pPr>
            <a:r>
              <a:rPr lang="en-GB" sz="1200" dirty="0"/>
              <a:t>• Labels must be prominent, permanent, visible (front/top of pack &amp; at dispensing point).</a:t>
            </a:r>
          </a:p>
          <a:p>
            <a:pPr>
              <a:lnSpc>
                <a:spcPct val="90000"/>
              </a:lnSpc>
            </a:pPr>
            <a:r>
              <a:rPr lang="en-GB" sz="1200" dirty="0">
                <a:solidFill>
                  <a:srgbClr val="FF0000"/>
                </a:solidFill>
              </a:rPr>
              <a:t>The Technical specification provides a suggested DNF  logo</a:t>
            </a:r>
          </a:p>
          <a:p>
            <a:pPr>
              <a:lnSpc>
                <a:spcPct val="90000"/>
              </a:lnSpc>
            </a:pPr>
            <a:endParaRPr lang="en-GB" sz="1200" dirty="0"/>
          </a:p>
          <a:p>
            <a:pPr>
              <a:lnSpc>
                <a:spcPct val="90000"/>
              </a:lnSpc>
            </a:pPr>
            <a:endParaRPr lang="en-GB" sz="1200" dirty="0"/>
          </a:p>
          <a:p>
            <a:pPr>
              <a:lnSpc>
                <a:spcPct val="90000"/>
              </a:lnSpc>
            </a:pPr>
            <a:r>
              <a:rPr lang="en-GB" sz="1200" dirty="0"/>
              <a:t>Positive labelling:</a:t>
            </a:r>
          </a:p>
          <a:p>
            <a:pPr>
              <a:lnSpc>
                <a:spcPct val="90000"/>
              </a:lnSpc>
            </a:pPr>
            <a:r>
              <a:rPr lang="en-GB" sz="1200" dirty="0"/>
              <a:t>• If product passes all tests, manufacturer </a:t>
            </a:r>
            <a:r>
              <a:rPr lang="en-GB" sz="1200" dirty="0">
                <a:solidFill>
                  <a:srgbClr val="FF0000"/>
                </a:solidFill>
              </a:rPr>
              <a:t>may use </a:t>
            </a:r>
            <a:r>
              <a:rPr lang="en-GB" sz="1200" dirty="0"/>
              <a:t>a suitable 'flushable' symbol. </a:t>
            </a:r>
            <a:r>
              <a:rPr lang="en-GB" sz="1200" b="1" dirty="0">
                <a:solidFill>
                  <a:srgbClr val="FF0000"/>
                </a:solidFill>
              </a:rPr>
              <a:t>There is no  suggested positive label in the Draft TS.</a:t>
            </a:r>
          </a:p>
          <a:p>
            <a:pPr>
              <a:lnSpc>
                <a:spcPct val="90000"/>
              </a:lnSpc>
            </a:pPr>
            <a:endParaRPr lang="en-GB" sz="1200" b="1" dirty="0">
              <a:solidFill>
                <a:srgbClr val="FF0000"/>
              </a:solidFill>
            </a:endParaRPr>
          </a:p>
          <a:p>
            <a:pPr>
              <a:lnSpc>
                <a:spcPct val="90000"/>
              </a:lnSpc>
            </a:pPr>
            <a:r>
              <a:rPr lang="en-GB" sz="1200" dirty="0"/>
              <a:t>• Declare compliance with national/regional standards.</a:t>
            </a:r>
          </a:p>
          <a:p>
            <a:pPr>
              <a:lnSpc>
                <a:spcPct val="90000"/>
              </a:lnSpc>
            </a:pPr>
            <a:endParaRPr lang="en-GB" sz="1200" dirty="0"/>
          </a:p>
          <a:p>
            <a:pPr>
              <a:lnSpc>
                <a:spcPct val="90000"/>
              </a:lnSpc>
            </a:pPr>
            <a:r>
              <a:rPr lang="en-GB" sz="1200" dirty="0"/>
              <a:t>Testing methodologies:</a:t>
            </a:r>
          </a:p>
          <a:p>
            <a:pPr>
              <a:lnSpc>
                <a:spcPct val="90000"/>
              </a:lnSpc>
            </a:pPr>
            <a:r>
              <a:rPr lang="en-GB" sz="1200" dirty="0"/>
              <a:t>• Stand-alone – not to be mixed or interchanged.</a:t>
            </a:r>
          </a:p>
          <a:p>
            <a:pPr>
              <a:lnSpc>
                <a:spcPct val="90000"/>
              </a:lnSpc>
            </a:pPr>
            <a:r>
              <a:rPr lang="en-GB" sz="1200" dirty="0"/>
              <a:t>• Select based on regional wastewater infrastructure.</a:t>
            </a:r>
          </a:p>
        </p:txBody>
      </p:sp>
      <p:sp>
        <p:nvSpPr>
          <p:cNvPr id="4" name="TextBox 3">
            <a:extLst>
              <a:ext uri="{FF2B5EF4-FFF2-40B4-BE49-F238E27FC236}">
                <a16:creationId xmlns:a16="http://schemas.microsoft.com/office/drawing/2014/main" id="{DFCC33D9-DFB3-39A7-F6BA-FED8363D6141}"/>
              </a:ext>
            </a:extLst>
          </p:cNvPr>
          <p:cNvSpPr txBox="1"/>
          <p:nvPr/>
        </p:nvSpPr>
        <p:spPr>
          <a:xfrm>
            <a:off x="2506414" y="4605415"/>
            <a:ext cx="1707887" cy="646331"/>
          </a:xfrm>
          <a:prstGeom prst="rect">
            <a:avLst/>
          </a:prstGeom>
          <a:noFill/>
        </p:spPr>
        <p:txBody>
          <a:bodyPr wrap="square" rtlCol="0">
            <a:spAutoFit/>
          </a:bodyPr>
          <a:lstStyle/>
          <a:p>
            <a:r>
              <a:rPr lang="en-GB" b="1" u="sng" dirty="0">
                <a:solidFill>
                  <a:srgbClr val="FF0000"/>
                </a:solidFill>
              </a:rPr>
              <a:t>DRAFT</a:t>
            </a:r>
            <a:r>
              <a:rPr lang="en-GB" b="1" dirty="0">
                <a:solidFill>
                  <a:srgbClr val="FF0000"/>
                </a:solidFill>
              </a:rPr>
              <a:t> </a:t>
            </a:r>
            <a:r>
              <a:rPr lang="en-GB" dirty="0">
                <a:solidFill>
                  <a:srgbClr val="FF0000"/>
                </a:solidFill>
              </a:rPr>
              <a:t>ISO DNF  SYMBOL</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A965F344-1002-ADBA-273D-AACDC74073E3}"/>
                  </a:ext>
                </a:extLst>
              </p14:cNvPr>
              <p14:cNvContentPartPr/>
              <p14:nvPr/>
            </p14:nvContentPartPr>
            <p14:xfrm>
              <a:off x="4453304" y="4040680"/>
              <a:ext cx="6070680" cy="744120"/>
            </p14:xfrm>
          </p:contentPart>
        </mc:Choice>
        <mc:Fallback xmlns="">
          <p:pic>
            <p:nvPicPr>
              <p:cNvPr id="7" name="Ink 6">
                <a:extLst>
                  <a:ext uri="{FF2B5EF4-FFF2-40B4-BE49-F238E27FC236}">
                    <a16:creationId xmlns:a16="http://schemas.microsoft.com/office/drawing/2014/main" id="{A965F344-1002-ADBA-273D-AACDC74073E3}"/>
                  </a:ext>
                </a:extLst>
              </p:cNvPr>
              <p:cNvPicPr/>
              <p:nvPr/>
            </p:nvPicPr>
            <p:blipFill>
              <a:blip r:embed="rId4"/>
              <a:stretch>
                <a:fillRect/>
              </a:stretch>
            </p:blipFill>
            <p:spPr>
              <a:xfrm>
                <a:off x="4435304" y="4023040"/>
                <a:ext cx="6106320" cy="779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4F0125BB-E003-00FF-F446-AC50736C65DE}"/>
                  </a:ext>
                </a:extLst>
              </p14:cNvPr>
              <p14:cNvContentPartPr/>
              <p14:nvPr/>
            </p14:nvContentPartPr>
            <p14:xfrm>
              <a:off x="6469641" y="4090188"/>
              <a:ext cx="360" cy="360"/>
            </p14:xfrm>
          </p:contentPart>
        </mc:Choice>
        <mc:Fallback xmlns="">
          <p:pic>
            <p:nvPicPr>
              <p:cNvPr id="8" name="Ink 7">
                <a:extLst>
                  <a:ext uri="{FF2B5EF4-FFF2-40B4-BE49-F238E27FC236}">
                    <a16:creationId xmlns:a16="http://schemas.microsoft.com/office/drawing/2014/main" id="{4F0125BB-E003-00FF-F446-AC50736C65DE}"/>
                  </a:ext>
                </a:extLst>
              </p:cNvPr>
              <p:cNvPicPr/>
              <p:nvPr/>
            </p:nvPicPr>
            <p:blipFill>
              <a:blip r:embed="rId6"/>
              <a:stretch>
                <a:fillRect/>
              </a:stretch>
            </p:blipFill>
            <p:spPr>
              <a:xfrm>
                <a:off x="6452001" y="4072548"/>
                <a:ext cx="36000" cy="36000"/>
              </a:xfrm>
              <a:prstGeom prst="rect">
                <a:avLst/>
              </a:prstGeom>
            </p:spPr>
          </p:pic>
        </mc:Fallback>
      </mc:AlternateContent>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A279-1E60-A7AB-E5EB-CA4427A1283A}"/>
              </a:ext>
            </a:extLst>
          </p:cNvPr>
          <p:cNvSpPr>
            <a:spLocks noGrp="1"/>
          </p:cNvSpPr>
          <p:nvPr>
            <p:ph type="title"/>
          </p:nvPr>
        </p:nvSpPr>
        <p:spPr>
          <a:xfrm>
            <a:off x="452284" y="202009"/>
            <a:ext cx="10903974" cy="1143000"/>
          </a:xfrm>
        </p:spPr>
        <p:txBody>
          <a:bodyPr>
            <a:noAutofit/>
          </a:bodyPr>
          <a:lstStyle/>
          <a:p>
            <a:r>
              <a:rPr lang="en-GB" sz="1600" dirty="0">
                <a:solidFill>
                  <a:srgbClr val="FF0000"/>
                </a:solidFill>
              </a:rPr>
              <a:t>Missed opportunity?? </a:t>
            </a:r>
            <a:br>
              <a:rPr lang="en-GB" sz="1600" dirty="0"/>
            </a:br>
            <a:r>
              <a:rPr lang="en-GB" sz="1600" dirty="0"/>
              <a:t>Unified Positive label?</a:t>
            </a:r>
            <a:br>
              <a:rPr lang="en-GB" sz="1600" dirty="0"/>
            </a:br>
            <a:r>
              <a:rPr lang="en-GB" sz="1600" b="1" dirty="0"/>
              <a:t>The lack of a unified  DO NOT FLUSH LOGO </a:t>
            </a:r>
            <a:r>
              <a:rPr lang="en-GB" sz="1600" dirty="0"/>
              <a:t>a lot of which  are now  regionally legally prescribed.</a:t>
            </a:r>
            <a:br>
              <a:rPr lang="en-GB" sz="1600" dirty="0"/>
            </a:br>
            <a:r>
              <a:rPr lang="en-GB" sz="1600" b="1" dirty="0">
                <a:solidFill>
                  <a:srgbClr val="FF0000"/>
                </a:solidFill>
              </a:rPr>
              <a:t>A recipe  for  confused end users/ messaging?  </a:t>
            </a:r>
          </a:p>
        </p:txBody>
      </p:sp>
      <p:pic>
        <p:nvPicPr>
          <p:cNvPr id="5" name="Content Placeholder 4">
            <a:extLst>
              <a:ext uri="{FF2B5EF4-FFF2-40B4-BE49-F238E27FC236}">
                <a16:creationId xmlns:a16="http://schemas.microsoft.com/office/drawing/2014/main" id="{52088FFA-A054-0A95-51AF-A8E50F367262}"/>
              </a:ext>
            </a:extLst>
          </p:cNvPr>
          <p:cNvPicPr>
            <a:picLocks noGrp="1" noChangeAspect="1"/>
          </p:cNvPicPr>
          <p:nvPr>
            <p:ph idx="1"/>
          </p:nvPr>
        </p:nvPicPr>
        <p:blipFill>
          <a:blip r:embed="rId2"/>
          <a:stretch>
            <a:fillRect/>
          </a:stretch>
        </p:blipFill>
        <p:spPr>
          <a:xfrm>
            <a:off x="3948113" y="2615406"/>
            <a:ext cx="4295775" cy="2495550"/>
          </a:xfrm>
        </p:spPr>
      </p:pic>
      <p:pic>
        <p:nvPicPr>
          <p:cNvPr id="7" name="Picture 6" descr="A sign with a toilet and a toilet&#10;&#10;AI-generated content may be incorrect.">
            <a:extLst>
              <a:ext uri="{FF2B5EF4-FFF2-40B4-BE49-F238E27FC236}">
                <a16:creationId xmlns:a16="http://schemas.microsoft.com/office/drawing/2014/main" id="{E2235193-1FD3-7CC6-0775-2F6FE5D7891A}"/>
              </a:ext>
            </a:extLst>
          </p:cNvPr>
          <p:cNvPicPr>
            <a:picLocks noChangeAspect="1"/>
          </p:cNvPicPr>
          <p:nvPr/>
        </p:nvPicPr>
        <p:blipFill>
          <a:blip r:embed="rId3"/>
          <a:stretch>
            <a:fillRect/>
          </a:stretch>
        </p:blipFill>
        <p:spPr>
          <a:xfrm>
            <a:off x="1903278" y="3605820"/>
            <a:ext cx="1009791" cy="1009791"/>
          </a:xfrm>
          <a:prstGeom prst="rect">
            <a:avLst/>
          </a:prstGeom>
        </p:spPr>
      </p:pic>
      <p:pic>
        <p:nvPicPr>
          <p:cNvPr id="9" name="Picture 8" descr="A black and white sign with a person throwing trash into a toilet&#10;&#10;AI-generated content may be incorrect.">
            <a:extLst>
              <a:ext uri="{FF2B5EF4-FFF2-40B4-BE49-F238E27FC236}">
                <a16:creationId xmlns:a16="http://schemas.microsoft.com/office/drawing/2014/main" id="{1A8C1098-DADC-0726-0DDE-7E440BACFC59}"/>
              </a:ext>
            </a:extLst>
          </p:cNvPr>
          <p:cNvPicPr>
            <a:picLocks noChangeAspect="1"/>
          </p:cNvPicPr>
          <p:nvPr/>
        </p:nvPicPr>
        <p:blipFill>
          <a:blip r:embed="rId4"/>
          <a:stretch>
            <a:fillRect/>
          </a:stretch>
        </p:blipFill>
        <p:spPr>
          <a:xfrm>
            <a:off x="9013367" y="1724261"/>
            <a:ext cx="1057275" cy="1066800"/>
          </a:xfrm>
          <a:prstGeom prst="rect">
            <a:avLst/>
          </a:prstGeom>
        </p:spPr>
      </p:pic>
      <p:pic>
        <p:nvPicPr>
          <p:cNvPr id="11" name="Picture 10" descr="A black and white sign with a person throwing trash into a toilet&#10;&#10;AI-generated content may be incorrect.">
            <a:extLst>
              <a:ext uri="{FF2B5EF4-FFF2-40B4-BE49-F238E27FC236}">
                <a16:creationId xmlns:a16="http://schemas.microsoft.com/office/drawing/2014/main" id="{6B058836-6DA4-3224-3CC1-7E047A8CC167}"/>
              </a:ext>
            </a:extLst>
          </p:cNvPr>
          <p:cNvPicPr>
            <a:picLocks noChangeAspect="1"/>
          </p:cNvPicPr>
          <p:nvPr/>
        </p:nvPicPr>
        <p:blipFill>
          <a:blip r:embed="rId5"/>
          <a:stretch>
            <a:fillRect/>
          </a:stretch>
        </p:blipFill>
        <p:spPr>
          <a:xfrm>
            <a:off x="8899066" y="3371615"/>
            <a:ext cx="1285875" cy="1390650"/>
          </a:xfrm>
          <a:prstGeom prst="rect">
            <a:avLst/>
          </a:prstGeom>
        </p:spPr>
      </p:pic>
      <p:pic>
        <p:nvPicPr>
          <p:cNvPr id="12" name="Picture 11">
            <a:extLst>
              <a:ext uri="{FF2B5EF4-FFF2-40B4-BE49-F238E27FC236}">
                <a16:creationId xmlns:a16="http://schemas.microsoft.com/office/drawing/2014/main" id="{2A7B9DC7-9445-A538-16A0-F597AD926E2E}"/>
              </a:ext>
            </a:extLst>
          </p:cNvPr>
          <p:cNvPicPr>
            <a:picLocks noChangeAspect="1"/>
          </p:cNvPicPr>
          <p:nvPr/>
        </p:nvPicPr>
        <p:blipFill>
          <a:blip r:embed="rId6"/>
          <a:stretch>
            <a:fillRect/>
          </a:stretch>
        </p:blipFill>
        <p:spPr>
          <a:xfrm>
            <a:off x="1787715" y="1768036"/>
            <a:ext cx="1390918" cy="979251"/>
          </a:xfrm>
          <a:prstGeom prst="rect">
            <a:avLst/>
          </a:prstGeom>
        </p:spPr>
      </p:pic>
      <p:pic>
        <p:nvPicPr>
          <p:cNvPr id="4" name="Picture 3">
            <a:extLst>
              <a:ext uri="{FF2B5EF4-FFF2-40B4-BE49-F238E27FC236}">
                <a16:creationId xmlns:a16="http://schemas.microsoft.com/office/drawing/2014/main" id="{9F1C5359-55A8-DDE8-38D7-FA03D28C0417}"/>
              </a:ext>
            </a:extLst>
          </p:cNvPr>
          <p:cNvPicPr>
            <a:picLocks noChangeAspect="1"/>
          </p:cNvPicPr>
          <p:nvPr/>
        </p:nvPicPr>
        <p:blipFill>
          <a:blip r:embed="rId7"/>
          <a:stretch>
            <a:fillRect/>
          </a:stretch>
        </p:blipFill>
        <p:spPr>
          <a:xfrm>
            <a:off x="3841984" y="5984931"/>
            <a:ext cx="412124" cy="453957"/>
          </a:xfrm>
          <a:prstGeom prst="rect">
            <a:avLst/>
          </a:prstGeom>
        </p:spPr>
      </p:pic>
      <p:pic>
        <p:nvPicPr>
          <p:cNvPr id="8" name="Picture 7">
            <a:extLst>
              <a:ext uri="{FF2B5EF4-FFF2-40B4-BE49-F238E27FC236}">
                <a16:creationId xmlns:a16="http://schemas.microsoft.com/office/drawing/2014/main" id="{047B6A8F-CAFC-70B3-F8A8-98D4458B1AF5}"/>
              </a:ext>
            </a:extLst>
          </p:cNvPr>
          <p:cNvPicPr>
            <a:picLocks noChangeAspect="1"/>
          </p:cNvPicPr>
          <p:nvPr/>
        </p:nvPicPr>
        <p:blipFill>
          <a:blip r:embed="rId8"/>
          <a:stretch>
            <a:fillRect/>
          </a:stretch>
        </p:blipFill>
        <p:spPr>
          <a:xfrm>
            <a:off x="5271751" y="5816317"/>
            <a:ext cx="824248" cy="791183"/>
          </a:xfrm>
          <a:prstGeom prst="rect">
            <a:avLst/>
          </a:prstGeom>
        </p:spPr>
      </p:pic>
      <p:pic>
        <p:nvPicPr>
          <p:cNvPr id="1026" name="Picture 2">
            <a:extLst>
              <a:ext uri="{FF2B5EF4-FFF2-40B4-BE49-F238E27FC236}">
                <a16:creationId xmlns:a16="http://schemas.microsoft.com/office/drawing/2014/main" id="{572B3FF5-55DA-CD9A-0018-1071A773E0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7892" y="5755792"/>
            <a:ext cx="982413" cy="9122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sign with a person and a toilet&#10;&#10;AI-generated content may be incorrect.">
            <a:extLst>
              <a:ext uri="{FF2B5EF4-FFF2-40B4-BE49-F238E27FC236}">
                <a16:creationId xmlns:a16="http://schemas.microsoft.com/office/drawing/2014/main" id="{1F7DCC91-E933-1429-B4C9-94242BF6B6B8}"/>
              </a:ext>
            </a:extLst>
          </p:cNvPr>
          <p:cNvPicPr>
            <a:picLocks noChangeAspect="1"/>
          </p:cNvPicPr>
          <p:nvPr/>
        </p:nvPicPr>
        <p:blipFill>
          <a:blip r:embed="rId10"/>
          <a:stretch>
            <a:fillRect/>
          </a:stretch>
        </p:blipFill>
        <p:spPr>
          <a:xfrm>
            <a:off x="2001624" y="4867732"/>
            <a:ext cx="813096" cy="732025"/>
          </a:xfrm>
          <a:prstGeom prst="rect">
            <a:avLst/>
          </a:prstGeom>
        </p:spPr>
      </p:pic>
      <p:pic>
        <p:nvPicPr>
          <p:cNvPr id="15" name="Picture 14" descr="A blue and green circle with a person throwing a paper in a toilet&#10;&#10;AI-generated content may be incorrect.">
            <a:extLst>
              <a:ext uri="{FF2B5EF4-FFF2-40B4-BE49-F238E27FC236}">
                <a16:creationId xmlns:a16="http://schemas.microsoft.com/office/drawing/2014/main" id="{DD186814-2426-9FD0-E8C4-12E0E60166DA}"/>
              </a:ext>
            </a:extLst>
          </p:cNvPr>
          <p:cNvPicPr>
            <a:picLocks noChangeAspect="1"/>
          </p:cNvPicPr>
          <p:nvPr/>
        </p:nvPicPr>
        <p:blipFill>
          <a:blip r:embed="rId11"/>
          <a:stretch>
            <a:fillRect/>
          </a:stretch>
        </p:blipFill>
        <p:spPr>
          <a:xfrm>
            <a:off x="8113727" y="5691511"/>
            <a:ext cx="899640" cy="915988"/>
          </a:xfrm>
          <a:prstGeom prst="rect">
            <a:avLst/>
          </a:prstGeom>
        </p:spPr>
      </p:pic>
      <p:pic>
        <p:nvPicPr>
          <p:cNvPr id="1028" name="Picture 4">
            <a:extLst>
              <a:ext uri="{FF2B5EF4-FFF2-40B4-BE49-F238E27FC236}">
                <a16:creationId xmlns:a16="http://schemas.microsoft.com/office/drawing/2014/main" id="{4DE7F5AA-A8ED-0D50-544E-DC2582C297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04998" y="5691511"/>
            <a:ext cx="899640" cy="9159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1D1C09-714C-DA7D-BEB0-F3284E234E12}"/>
              </a:ext>
            </a:extLst>
          </p:cNvPr>
          <p:cNvSpPr txBox="1"/>
          <p:nvPr/>
        </p:nvSpPr>
        <p:spPr>
          <a:xfrm>
            <a:off x="1851558" y="2747287"/>
            <a:ext cx="1457080" cy="430887"/>
          </a:xfrm>
          <a:prstGeom prst="rect">
            <a:avLst/>
          </a:prstGeom>
          <a:noFill/>
        </p:spPr>
        <p:txBody>
          <a:bodyPr wrap="square" rtlCol="0">
            <a:spAutoFit/>
          </a:bodyPr>
          <a:lstStyle/>
          <a:p>
            <a:pPr algn="ctr"/>
            <a:r>
              <a:rPr lang="en-GB" sz="1100" b="1" u="sng" dirty="0">
                <a:solidFill>
                  <a:srgbClr val="FF0000"/>
                </a:solidFill>
              </a:rPr>
              <a:t>DRAFT</a:t>
            </a:r>
            <a:r>
              <a:rPr lang="en-GB" sz="1100" dirty="0">
                <a:solidFill>
                  <a:srgbClr val="FF0000"/>
                </a:solidFill>
              </a:rPr>
              <a:t> DO NOT FLUSH SYMBOL (ISO)</a:t>
            </a:r>
          </a:p>
        </p:txBody>
      </p:sp>
      <p:sp>
        <p:nvSpPr>
          <p:cNvPr id="6" name="TextBox 5">
            <a:extLst>
              <a:ext uri="{FF2B5EF4-FFF2-40B4-BE49-F238E27FC236}">
                <a16:creationId xmlns:a16="http://schemas.microsoft.com/office/drawing/2014/main" id="{1A5F0520-080E-3BE2-8932-6702A1BA78DE}"/>
              </a:ext>
            </a:extLst>
          </p:cNvPr>
          <p:cNvSpPr txBox="1"/>
          <p:nvPr/>
        </p:nvSpPr>
        <p:spPr>
          <a:xfrm>
            <a:off x="1900104" y="5676398"/>
            <a:ext cx="1408534" cy="1015663"/>
          </a:xfrm>
          <a:prstGeom prst="rect">
            <a:avLst/>
          </a:prstGeom>
          <a:noFill/>
        </p:spPr>
        <p:txBody>
          <a:bodyPr wrap="square" rtlCol="0">
            <a:spAutoFit/>
          </a:bodyPr>
          <a:lstStyle/>
          <a:p>
            <a:r>
              <a:rPr lang="en-GB" sz="1200" b="1" u="sng" dirty="0">
                <a:solidFill>
                  <a:srgbClr val="FF0000"/>
                </a:solidFill>
              </a:rPr>
              <a:t>Promotion</a:t>
            </a:r>
            <a:r>
              <a:rPr lang="en-GB" sz="1200" b="1" dirty="0">
                <a:solidFill>
                  <a:srgbClr val="FF0000"/>
                </a:solidFill>
              </a:rPr>
              <a:t> or  </a:t>
            </a:r>
            <a:r>
              <a:rPr lang="en-GB" sz="1200" b="1" u="sng" dirty="0">
                <a:solidFill>
                  <a:srgbClr val="FF0000"/>
                </a:solidFill>
              </a:rPr>
              <a:t>messaging</a:t>
            </a:r>
            <a:r>
              <a:rPr lang="en-GB" sz="1200" b="1" dirty="0">
                <a:solidFill>
                  <a:srgbClr val="FF0000"/>
                </a:solidFill>
              </a:rPr>
              <a:t>  for potential educational purposes  ?</a:t>
            </a:r>
          </a:p>
        </p:txBody>
      </p:sp>
    </p:spTree>
    <p:extLst>
      <p:ext uri="{BB962C8B-B14F-4D97-AF65-F5344CB8AC3E}">
        <p14:creationId xmlns:p14="http://schemas.microsoft.com/office/powerpoint/2010/main" val="1168240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photo-147055961-612x612.jpg"/>
          <p:cNvPicPr>
            <a:picLocks noChangeAspect="1"/>
          </p:cNvPicPr>
          <p:nvPr/>
        </p:nvPicPr>
        <p:blipFill>
          <a:blip r:embed="rId2"/>
          <a:stretch>
            <a:fillRect/>
          </a:stretch>
        </p:blipFill>
        <p:spPr>
          <a:xfrm>
            <a:off x="1524000" y="0"/>
            <a:ext cx="9144000" cy="6858000"/>
          </a:xfrm>
          <a:prstGeom prst="rect">
            <a:avLst/>
          </a:prstGeom>
        </p:spPr>
      </p:pic>
      <p:sp>
        <p:nvSpPr>
          <p:cNvPr id="2" name="Title 1"/>
          <p:cNvSpPr>
            <a:spLocks noGrp="1"/>
          </p:cNvSpPr>
          <p:nvPr>
            <p:ph type="title"/>
          </p:nvPr>
        </p:nvSpPr>
        <p:spPr>
          <a:xfrm>
            <a:off x="1981200" y="274639"/>
            <a:ext cx="8229600" cy="647319"/>
          </a:xfrm>
        </p:spPr>
        <p:txBody>
          <a:bodyPr>
            <a:normAutofit/>
          </a:bodyPr>
          <a:lstStyle/>
          <a:p>
            <a:r>
              <a:rPr sz="2400" b="1" dirty="0">
                <a:solidFill>
                  <a:srgbClr val="FF0000"/>
                </a:solidFill>
              </a:rPr>
              <a:t>ISO N545 Proposal</a:t>
            </a:r>
            <a:r>
              <a:rPr lang="en-GB" sz="2400" b="1" dirty="0">
                <a:solidFill>
                  <a:srgbClr val="FF0000"/>
                </a:solidFill>
              </a:rPr>
              <a:t> for a “STANDARD”</a:t>
            </a:r>
            <a:r>
              <a:rPr sz="2400" b="1" dirty="0">
                <a:solidFill>
                  <a:srgbClr val="FF0000"/>
                </a:solidFill>
              </a:rPr>
              <a:t> vs ISO DTS 18671:2025</a:t>
            </a:r>
          </a:p>
        </p:txBody>
      </p:sp>
      <p:graphicFrame>
        <p:nvGraphicFramePr>
          <p:cNvPr id="3" name="Table 2"/>
          <p:cNvGraphicFramePr>
            <a:graphicFrameLocks noGrp="1"/>
          </p:cNvGraphicFramePr>
          <p:nvPr>
            <p:extLst>
              <p:ext uri="{D42A27DB-BD31-4B8C-83A1-F6EECF244321}">
                <p14:modId xmlns:p14="http://schemas.microsoft.com/office/powerpoint/2010/main" val="3867046748"/>
              </p:ext>
            </p:extLst>
          </p:nvPr>
        </p:nvGraphicFramePr>
        <p:xfrm>
          <a:off x="1592014" y="1371600"/>
          <a:ext cx="8992859" cy="5107576"/>
        </p:xfrm>
        <a:graphic>
          <a:graphicData uri="http://schemas.openxmlformats.org/drawingml/2006/table">
            <a:tbl>
              <a:tblPr firstRow="1" bandRow="1">
                <a:tableStyleId>{5C22544A-7EE6-4342-B048-85BDC9FD1C3A}</a:tableStyleId>
              </a:tblPr>
              <a:tblGrid>
                <a:gridCol w="1367429">
                  <a:extLst>
                    <a:ext uri="{9D8B030D-6E8A-4147-A177-3AD203B41FA5}">
                      <a16:colId xmlns:a16="http://schemas.microsoft.com/office/drawing/2014/main" val="20000"/>
                    </a:ext>
                  </a:extLst>
                </a:gridCol>
                <a:gridCol w="3103967">
                  <a:extLst>
                    <a:ext uri="{9D8B030D-6E8A-4147-A177-3AD203B41FA5}">
                      <a16:colId xmlns:a16="http://schemas.microsoft.com/office/drawing/2014/main" val="20001"/>
                    </a:ext>
                  </a:extLst>
                </a:gridCol>
                <a:gridCol w="2682725">
                  <a:extLst>
                    <a:ext uri="{9D8B030D-6E8A-4147-A177-3AD203B41FA5}">
                      <a16:colId xmlns:a16="http://schemas.microsoft.com/office/drawing/2014/main" val="20002"/>
                    </a:ext>
                  </a:extLst>
                </a:gridCol>
                <a:gridCol w="1838738">
                  <a:extLst>
                    <a:ext uri="{9D8B030D-6E8A-4147-A177-3AD203B41FA5}">
                      <a16:colId xmlns:a16="http://schemas.microsoft.com/office/drawing/2014/main" val="20003"/>
                    </a:ext>
                  </a:extLst>
                </a:gridCol>
              </a:tblGrid>
              <a:tr h="587828">
                <a:tc>
                  <a:txBody>
                    <a:bodyPr/>
                    <a:lstStyle/>
                    <a:p>
                      <a:pPr algn="ctr"/>
                      <a:r>
                        <a:rPr sz="1200" b="1" dirty="0">
                          <a:solidFill>
                            <a:srgbClr val="FFFFFF"/>
                          </a:solidFill>
                        </a:rPr>
                        <a:t>Aspect</a:t>
                      </a:r>
                    </a:p>
                  </a:txBody>
                  <a:tcPr>
                    <a:solidFill>
                      <a:srgbClr val="4F81BD"/>
                    </a:solidFill>
                  </a:tcPr>
                </a:tc>
                <a:tc>
                  <a:txBody>
                    <a:bodyPr/>
                    <a:lstStyle/>
                    <a:p>
                      <a:pPr algn="ctr"/>
                      <a:r>
                        <a:rPr sz="1200" b="1">
                          <a:solidFill>
                            <a:srgbClr val="FFFFFF"/>
                          </a:solidFill>
                        </a:rPr>
                        <a:t>ISO Form 4 Proposal (N545, 2022)</a:t>
                      </a:r>
                    </a:p>
                  </a:txBody>
                  <a:tcPr>
                    <a:solidFill>
                      <a:srgbClr val="4F81BD"/>
                    </a:solidFill>
                  </a:tcPr>
                </a:tc>
                <a:tc>
                  <a:txBody>
                    <a:bodyPr/>
                    <a:lstStyle/>
                    <a:p>
                      <a:pPr algn="ctr"/>
                      <a:r>
                        <a:rPr sz="1200" b="1">
                          <a:solidFill>
                            <a:srgbClr val="FFFFFF"/>
                          </a:solidFill>
                        </a:rPr>
                        <a:t>ISO DTS 18671:2025</a:t>
                      </a:r>
                    </a:p>
                  </a:txBody>
                  <a:tcPr>
                    <a:solidFill>
                      <a:srgbClr val="4F81BD"/>
                    </a:solidFill>
                  </a:tcPr>
                </a:tc>
                <a:tc>
                  <a:txBody>
                    <a:bodyPr/>
                    <a:lstStyle/>
                    <a:p>
                      <a:pPr algn="ctr"/>
                      <a:r>
                        <a:rPr sz="1200" b="1">
                          <a:solidFill>
                            <a:srgbClr val="FFFFFF"/>
                          </a:solidFill>
                        </a:rPr>
                        <a:t>Differences / Gaps</a:t>
                      </a:r>
                    </a:p>
                  </a:txBody>
                  <a:tcPr>
                    <a:solidFill>
                      <a:srgbClr val="4F81BD"/>
                    </a:solidFill>
                  </a:tcPr>
                </a:tc>
                <a:extLst>
                  <a:ext uri="{0D108BD9-81ED-4DB2-BD59-A6C34878D82A}">
                    <a16:rowId xmlns:a16="http://schemas.microsoft.com/office/drawing/2014/main" val="10000"/>
                  </a:ext>
                </a:extLst>
              </a:tr>
              <a:tr h="587828">
                <a:tc>
                  <a:txBody>
                    <a:bodyPr/>
                    <a:lstStyle/>
                    <a:p>
                      <a:pPr algn="ctr"/>
                      <a:r>
                        <a:rPr sz="1200" dirty="0"/>
                        <a:t>Document type</a:t>
                      </a:r>
                    </a:p>
                  </a:txBody>
                  <a:tcPr/>
                </a:tc>
                <a:tc>
                  <a:txBody>
                    <a:bodyPr/>
                    <a:lstStyle/>
                    <a:p>
                      <a:pPr algn="ctr"/>
                      <a:r>
                        <a:rPr sz="1200" dirty="0"/>
                        <a:t>Full International Standard (IS)</a:t>
                      </a:r>
                    </a:p>
                  </a:txBody>
                  <a:tcPr/>
                </a:tc>
                <a:tc>
                  <a:txBody>
                    <a:bodyPr/>
                    <a:lstStyle/>
                    <a:p>
                      <a:pPr algn="ctr"/>
                      <a:r>
                        <a:rPr sz="1200" dirty="0"/>
                        <a:t>Technical Specification (TS)</a:t>
                      </a:r>
                    </a:p>
                  </a:txBody>
                  <a:tcPr/>
                </a:tc>
                <a:tc>
                  <a:txBody>
                    <a:bodyPr/>
                    <a:lstStyle/>
                    <a:p>
                      <a:pPr algn="ctr"/>
                      <a:r>
                        <a:rPr sz="1200" dirty="0">
                          <a:solidFill>
                            <a:srgbClr val="FFFFFF"/>
                          </a:solidFill>
                        </a:rPr>
                        <a:t>IS not achieved – lower-status deliverable</a:t>
                      </a:r>
                    </a:p>
                  </a:txBody>
                  <a:tcPr>
                    <a:solidFill>
                      <a:srgbClr val="C00000"/>
                    </a:solidFill>
                  </a:tcPr>
                </a:tc>
                <a:extLst>
                  <a:ext uri="{0D108BD9-81ED-4DB2-BD59-A6C34878D82A}">
                    <a16:rowId xmlns:a16="http://schemas.microsoft.com/office/drawing/2014/main" val="10001"/>
                  </a:ext>
                </a:extLst>
              </a:tr>
              <a:tr h="587828">
                <a:tc>
                  <a:txBody>
                    <a:bodyPr/>
                    <a:lstStyle/>
                    <a:p>
                      <a:pPr algn="ctr"/>
                      <a:r>
                        <a:rPr sz="1200"/>
                        <a:t>Title / Scope</a:t>
                      </a:r>
                    </a:p>
                  </a:txBody>
                  <a:tcPr/>
                </a:tc>
                <a:tc>
                  <a:txBody>
                    <a:bodyPr/>
                    <a:lstStyle/>
                    <a:p>
                      <a:pPr algn="ctr"/>
                      <a:r>
                        <a:rPr lang="en-GB" sz="1200" dirty="0"/>
                        <a:t>“</a:t>
                      </a:r>
                      <a:r>
                        <a:rPr sz="1200" dirty="0"/>
                        <a:t>Method for determining products </a:t>
                      </a:r>
                      <a:r>
                        <a:rPr sz="1200" dirty="0">
                          <a:solidFill>
                            <a:srgbClr val="FF0000"/>
                          </a:solidFill>
                        </a:rPr>
                        <a:t>suitable </a:t>
                      </a:r>
                      <a:r>
                        <a:rPr sz="1200" dirty="0"/>
                        <a:t>to be</a:t>
                      </a:r>
                      <a:r>
                        <a:rPr sz="1200" dirty="0">
                          <a:solidFill>
                            <a:srgbClr val="FF0000"/>
                          </a:solidFill>
                        </a:rPr>
                        <a:t> flushed </a:t>
                      </a:r>
                      <a:r>
                        <a:rPr sz="1200" dirty="0"/>
                        <a:t>down a </a:t>
                      </a:r>
                      <a:r>
                        <a:rPr sz="1200" dirty="0">
                          <a:solidFill>
                            <a:srgbClr val="FF0000"/>
                          </a:solidFill>
                        </a:rPr>
                        <a:t>domestic toilet </a:t>
                      </a:r>
                      <a:r>
                        <a:rPr sz="1200" dirty="0"/>
                        <a:t>and establishment of appropriate labelling requirements</a:t>
                      </a:r>
                      <a:r>
                        <a:rPr lang="en-GB" sz="1200" dirty="0"/>
                        <a:t>"</a:t>
                      </a:r>
                      <a:r>
                        <a:rPr sz="1200" dirty="0"/>
                        <a:t>. Broad coverage of bathroom products (excl. toilet paper).</a:t>
                      </a:r>
                    </a:p>
                  </a:txBody>
                  <a:tcPr/>
                </a:tc>
                <a:tc>
                  <a:txBody>
                    <a:bodyPr/>
                    <a:lstStyle/>
                    <a:p>
                      <a:pPr algn="ctr"/>
                      <a:r>
                        <a:rPr lang="en-GB" sz="1200" dirty="0"/>
                        <a:t>“</a:t>
                      </a:r>
                      <a:r>
                        <a:rPr sz="1200" dirty="0"/>
                        <a:t>Test methodologies for assessing </a:t>
                      </a:r>
                      <a:r>
                        <a:rPr sz="1200" dirty="0">
                          <a:solidFill>
                            <a:srgbClr val="FF0000"/>
                          </a:solidFill>
                        </a:rPr>
                        <a:t>wet wipes and moist toilet tissue</a:t>
                      </a:r>
                      <a:r>
                        <a:rPr lang="en-GB" sz="1200" dirty="0"/>
                        <a:t> </a:t>
                      </a:r>
                      <a:r>
                        <a:rPr lang="en-GB" sz="1200" dirty="0">
                          <a:solidFill>
                            <a:srgbClr val="FF0000"/>
                          </a:solidFill>
                        </a:rPr>
                        <a:t>compatibility</a:t>
                      </a:r>
                      <a:r>
                        <a:rPr lang="en-GB" sz="1200" dirty="0"/>
                        <a:t> with waste water  collection and treatment systems and appropriate labelling”</a:t>
                      </a:r>
                      <a:r>
                        <a:rPr sz="1200" dirty="0"/>
                        <a:t>. Narrow scope.</a:t>
                      </a:r>
                    </a:p>
                  </a:txBody>
                  <a:tcPr/>
                </a:tc>
                <a:tc>
                  <a:txBody>
                    <a:bodyPr/>
                    <a:lstStyle/>
                    <a:p>
                      <a:pPr algn="ctr"/>
                      <a:r>
                        <a:rPr sz="1200" dirty="0">
                          <a:solidFill>
                            <a:srgbClr val="000000"/>
                          </a:solidFill>
                        </a:rPr>
                        <a:t>Scope narrowed – excludes many bathroom products</a:t>
                      </a:r>
                    </a:p>
                  </a:txBody>
                  <a:tcPr>
                    <a:solidFill>
                      <a:srgbClr val="FFC000"/>
                    </a:solidFill>
                  </a:tcPr>
                </a:tc>
                <a:extLst>
                  <a:ext uri="{0D108BD9-81ED-4DB2-BD59-A6C34878D82A}">
                    <a16:rowId xmlns:a16="http://schemas.microsoft.com/office/drawing/2014/main" val="10002"/>
                  </a:ext>
                </a:extLst>
              </a:tr>
              <a:tr h="587828">
                <a:tc>
                  <a:txBody>
                    <a:bodyPr/>
                    <a:lstStyle/>
                    <a:p>
                      <a:pPr algn="ctr"/>
                      <a:r>
                        <a:rPr sz="1200"/>
                        <a:t>Objective</a:t>
                      </a:r>
                    </a:p>
                  </a:txBody>
                  <a:tcPr/>
                </a:tc>
                <a:tc>
                  <a:txBody>
                    <a:bodyPr/>
                    <a:lstStyle/>
                    <a:p>
                      <a:pPr algn="ctr"/>
                      <a:r>
                        <a:rPr sz="1200" dirty="0"/>
                        <a:t>Define flushability criteria + establish global labelling requirements.</a:t>
                      </a:r>
                    </a:p>
                  </a:txBody>
                  <a:tcPr/>
                </a:tc>
                <a:tc>
                  <a:txBody>
                    <a:bodyPr/>
                    <a:lstStyle/>
                    <a:p>
                      <a:pPr algn="ctr"/>
                      <a:r>
                        <a:rPr sz="1200" dirty="0">
                          <a:solidFill>
                            <a:srgbClr val="FF0000"/>
                          </a:solidFill>
                        </a:rPr>
                        <a:t>Describes existing methodologies; guidance on labelling.</a:t>
                      </a:r>
                    </a:p>
                  </a:txBody>
                  <a:tcPr/>
                </a:tc>
                <a:tc>
                  <a:txBody>
                    <a:bodyPr/>
                    <a:lstStyle/>
                    <a:p>
                      <a:pPr algn="ctr"/>
                      <a:r>
                        <a:rPr sz="1200" dirty="0">
                          <a:solidFill>
                            <a:srgbClr val="FFFFFF"/>
                          </a:solidFill>
                        </a:rPr>
                        <a:t>No </a:t>
                      </a:r>
                      <a:r>
                        <a:rPr sz="1200" dirty="0" err="1">
                          <a:solidFill>
                            <a:srgbClr val="FFFFFF"/>
                          </a:solidFill>
                        </a:rPr>
                        <a:t>harmonised</a:t>
                      </a:r>
                      <a:r>
                        <a:rPr sz="1200" dirty="0">
                          <a:solidFill>
                            <a:srgbClr val="FFFFFF"/>
                          </a:solidFill>
                        </a:rPr>
                        <a:t> methodology; multiple regional methods remain</a:t>
                      </a:r>
                    </a:p>
                  </a:txBody>
                  <a:tcPr>
                    <a:solidFill>
                      <a:srgbClr val="C00000"/>
                    </a:solidFill>
                  </a:tcPr>
                </a:tc>
                <a:extLst>
                  <a:ext uri="{0D108BD9-81ED-4DB2-BD59-A6C34878D82A}">
                    <a16:rowId xmlns:a16="http://schemas.microsoft.com/office/drawing/2014/main" val="10003"/>
                  </a:ext>
                </a:extLst>
              </a:tr>
              <a:tr h="587828">
                <a:tc>
                  <a:txBody>
                    <a:bodyPr/>
                    <a:lstStyle/>
                    <a:p>
                      <a:pPr algn="ctr"/>
                      <a:r>
                        <a:rPr sz="1200"/>
                        <a:t>Testing approach</a:t>
                      </a:r>
                    </a:p>
                  </a:txBody>
                  <a:tcPr/>
                </a:tc>
                <a:tc>
                  <a:txBody>
                    <a:bodyPr/>
                    <a:lstStyle/>
                    <a:p>
                      <a:pPr algn="ctr"/>
                      <a:r>
                        <a:rPr sz="1200" dirty="0"/>
                        <a:t>Unified ISO test suite (</a:t>
                      </a:r>
                      <a:r>
                        <a:rPr sz="1200" dirty="0" err="1"/>
                        <a:t>drainline</a:t>
                      </a:r>
                      <a:r>
                        <a:rPr sz="1200" dirty="0"/>
                        <a:t> clearance, pump, disintegration, settling, biodegradation).</a:t>
                      </a:r>
                    </a:p>
                  </a:txBody>
                  <a:tcPr/>
                </a:tc>
                <a:tc>
                  <a:txBody>
                    <a:bodyPr/>
                    <a:lstStyle/>
                    <a:p>
                      <a:pPr algn="ctr"/>
                      <a:r>
                        <a:rPr sz="1200" dirty="0"/>
                        <a:t>References existing regional methodologies (GD4, UK WIS, AS/NZS, UNE). No single protocol</a:t>
                      </a:r>
                      <a:r>
                        <a:rPr sz="1200" b="1" dirty="0"/>
                        <a:t>.</a:t>
                      </a:r>
                      <a:r>
                        <a:rPr lang="en-GB" sz="1200" b="1" dirty="0"/>
                        <a:t> </a:t>
                      </a:r>
                      <a:r>
                        <a:rPr lang="en-GB" sz="1200" b="1" u="sng" dirty="0">
                          <a:solidFill>
                            <a:srgbClr val="FF0000"/>
                          </a:solidFill>
                        </a:rPr>
                        <a:t>A catalogue</a:t>
                      </a:r>
                      <a:r>
                        <a:rPr lang="en-GB" sz="1200" b="1" dirty="0"/>
                        <a:t>.</a:t>
                      </a:r>
                      <a:endParaRPr sz="1200" b="1" dirty="0"/>
                    </a:p>
                  </a:txBody>
                  <a:tcPr/>
                </a:tc>
                <a:tc>
                  <a:txBody>
                    <a:bodyPr/>
                    <a:lstStyle/>
                    <a:p>
                      <a:pPr algn="ctr"/>
                      <a:r>
                        <a:rPr sz="1200" dirty="0">
                          <a:solidFill>
                            <a:srgbClr val="000000"/>
                          </a:solidFill>
                        </a:rPr>
                        <a:t>Did not consolidate into one global test method</a:t>
                      </a:r>
                    </a:p>
                  </a:txBody>
                  <a:tcPr>
                    <a:solidFill>
                      <a:srgbClr val="FFC000"/>
                    </a:solidFill>
                  </a:tcPr>
                </a:tc>
                <a:extLst>
                  <a:ext uri="{0D108BD9-81ED-4DB2-BD59-A6C34878D82A}">
                    <a16:rowId xmlns:a16="http://schemas.microsoft.com/office/drawing/2014/main" val="10004"/>
                  </a:ext>
                </a:extLst>
              </a:tr>
              <a:tr h="587828">
                <a:tc>
                  <a:txBody>
                    <a:bodyPr/>
                    <a:lstStyle/>
                    <a:p>
                      <a:pPr algn="ctr"/>
                      <a:r>
                        <a:rPr sz="1200"/>
                        <a:t>Labelling</a:t>
                      </a:r>
                    </a:p>
                  </a:txBody>
                  <a:tcPr/>
                </a:tc>
                <a:tc>
                  <a:txBody>
                    <a:bodyPr/>
                    <a:lstStyle/>
                    <a:p>
                      <a:pPr algn="ctr"/>
                      <a:r>
                        <a:rPr sz="1200" dirty="0"/>
                        <a:t> ISO-based labelling (flushable</a:t>
                      </a:r>
                      <a:r>
                        <a:rPr lang="en-GB" sz="1200" dirty="0"/>
                        <a:t>&amp; </a:t>
                      </a:r>
                      <a:r>
                        <a:rPr sz="1200" dirty="0"/>
                        <a:t>non-flushable).</a:t>
                      </a:r>
                    </a:p>
                  </a:txBody>
                  <a:tcPr/>
                </a:tc>
                <a:tc>
                  <a:txBody>
                    <a:bodyPr/>
                    <a:lstStyle/>
                    <a:p>
                      <a:pPr algn="ctr"/>
                      <a:r>
                        <a:rPr sz="1200" dirty="0"/>
                        <a:t>Guidance and examples (Annex A). Relies on local/national rules.</a:t>
                      </a:r>
                      <a:r>
                        <a:rPr lang="en-GB" sz="1200" dirty="0"/>
                        <a:t> </a:t>
                      </a:r>
                      <a:r>
                        <a:rPr lang="en-GB" sz="1200" dirty="0">
                          <a:solidFill>
                            <a:srgbClr val="FF0000"/>
                          </a:solidFill>
                        </a:rPr>
                        <a:t>Only a DNF logo published.</a:t>
                      </a:r>
                      <a:endParaRPr sz="1200" dirty="0">
                        <a:solidFill>
                          <a:srgbClr val="FF0000"/>
                        </a:solidFill>
                      </a:endParaRPr>
                    </a:p>
                  </a:txBody>
                  <a:tcPr/>
                </a:tc>
                <a:tc>
                  <a:txBody>
                    <a:bodyPr/>
                    <a:lstStyle/>
                    <a:p>
                      <a:pPr algn="ctr"/>
                      <a:r>
                        <a:rPr sz="1200" dirty="0">
                          <a:solidFill>
                            <a:srgbClr val="FFFFFF"/>
                          </a:solidFill>
                        </a:rPr>
                        <a:t> </a:t>
                      </a:r>
                      <a:r>
                        <a:rPr lang="en-GB" sz="1200" dirty="0">
                          <a:solidFill>
                            <a:srgbClr val="FFFFFF"/>
                          </a:solidFill>
                        </a:rPr>
                        <a:t>L</a:t>
                      </a:r>
                      <a:r>
                        <a:rPr sz="1200" dirty="0" err="1">
                          <a:solidFill>
                            <a:srgbClr val="FFFFFF"/>
                          </a:solidFill>
                        </a:rPr>
                        <a:t>abelling</a:t>
                      </a:r>
                      <a:r>
                        <a:rPr sz="1200" dirty="0">
                          <a:solidFill>
                            <a:srgbClr val="FFFFFF"/>
                          </a:solidFill>
                        </a:rPr>
                        <a:t> standard – only recommendations</a:t>
                      </a:r>
                    </a:p>
                  </a:txBody>
                  <a:tcPr>
                    <a:solidFill>
                      <a:srgbClr val="C00000"/>
                    </a:solidFill>
                  </a:tcPr>
                </a:tc>
                <a:extLst>
                  <a:ext uri="{0D108BD9-81ED-4DB2-BD59-A6C34878D82A}">
                    <a16:rowId xmlns:a16="http://schemas.microsoft.com/office/drawing/2014/main" val="10005"/>
                  </a:ext>
                </a:extLst>
              </a:tr>
              <a:tr h="587832">
                <a:tc>
                  <a:txBody>
                    <a:bodyPr/>
                    <a:lstStyle/>
                    <a:p>
                      <a:pPr algn="ctr"/>
                      <a:r>
                        <a:rPr sz="1200" dirty="0"/>
                        <a:t>Outcome for stakeholders</a:t>
                      </a:r>
                    </a:p>
                  </a:txBody>
                  <a:tcPr/>
                </a:tc>
                <a:tc>
                  <a:txBody>
                    <a:bodyPr/>
                    <a:lstStyle/>
                    <a:p>
                      <a:pPr algn="ctr"/>
                      <a:r>
                        <a:rPr sz="1200"/>
                        <a:t>Global harmonisation, clarity for manufacturers, utilities, regulators and consumers.</a:t>
                      </a:r>
                    </a:p>
                  </a:txBody>
                  <a:tcPr/>
                </a:tc>
                <a:tc>
                  <a:txBody>
                    <a:bodyPr/>
                    <a:lstStyle/>
                    <a:p>
                      <a:pPr algn="ctr"/>
                      <a:r>
                        <a:rPr sz="1200" dirty="0">
                          <a:solidFill>
                            <a:srgbClr val="FF0000"/>
                          </a:solidFill>
                        </a:rPr>
                        <a:t>Reference framework</a:t>
                      </a:r>
                      <a:r>
                        <a:rPr sz="1200" dirty="0"/>
                        <a:t>; </a:t>
                      </a:r>
                      <a:r>
                        <a:rPr lang="en-GB" sz="1200" dirty="0"/>
                        <a:t>Snapshot of methodologies , </a:t>
                      </a:r>
                      <a:r>
                        <a:rPr lang="en-GB" sz="1200" dirty="0">
                          <a:solidFill>
                            <a:srgbClr val="FF0000"/>
                          </a:solidFill>
                        </a:rPr>
                        <a:t>Academic Interest </a:t>
                      </a:r>
                      <a:r>
                        <a:rPr lang="en-GB" sz="1200" dirty="0"/>
                        <a:t>.R</a:t>
                      </a:r>
                      <a:r>
                        <a:rPr sz="1200" dirty="0" err="1"/>
                        <a:t>egional</a:t>
                      </a:r>
                      <a:r>
                        <a:rPr sz="1200" dirty="0"/>
                        <a:t> choice of methodology.</a:t>
                      </a:r>
                      <a:r>
                        <a:rPr lang="en-GB" sz="1200" dirty="0"/>
                        <a:t> </a:t>
                      </a:r>
                      <a:r>
                        <a:rPr lang="en-GB" sz="1200" b="1" dirty="0">
                          <a:solidFill>
                            <a:srgbClr val="FF0000"/>
                          </a:solidFill>
                        </a:rPr>
                        <a:t>Possible stepping stone  </a:t>
                      </a:r>
                      <a:r>
                        <a:rPr lang="en-GB" sz="1200" dirty="0"/>
                        <a:t>to a standard in the future…</a:t>
                      </a:r>
                      <a:endParaRPr sz="1200" dirty="0"/>
                    </a:p>
                  </a:txBody>
                  <a:tcPr/>
                </a:tc>
                <a:tc>
                  <a:txBody>
                    <a:bodyPr/>
                    <a:lstStyle/>
                    <a:p>
                      <a:pPr algn="ctr"/>
                      <a:r>
                        <a:rPr sz="1200" dirty="0">
                          <a:solidFill>
                            <a:srgbClr val="FFFFFF"/>
                          </a:solidFill>
                        </a:rPr>
                        <a:t>No global </a:t>
                      </a:r>
                      <a:r>
                        <a:rPr sz="1200" dirty="0" err="1">
                          <a:solidFill>
                            <a:srgbClr val="FFFFFF"/>
                          </a:solidFill>
                        </a:rPr>
                        <a:t>harmonisation</a:t>
                      </a:r>
                      <a:r>
                        <a:rPr sz="1200" dirty="0">
                          <a:solidFill>
                            <a:srgbClr val="FFFFFF"/>
                          </a:solidFill>
                        </a:rPr>
                        <a:t>; fragmentation remains</a:t>
                      </a:r>
                    </a:p>
                  </a:txBody>
                  <a:tcPr>
                    <a:solidFill>
                      <a:srgbClr val="C00000"/>
                    </a:solidFill>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5A814CF4-A024-3ACC-B6AB-22B82DB2EC00}"/>
              </a:ext>
            </a:extLst>
          </p:cNvPr>
          <p:cNvSpPr txBox="1"/>
          <p:nvPr/>
        </p:nvSpPr>
        <p:spPr>
          <a:xfrm>
            <a:off x="2476186" y="6479176"/>
            <a:ext cx="7662823" cy="369332"/>
          </a:xfrm>
          <a:prstGeom prst="rect">
            <a:avLst/>
          </a:prstGeom>
          <a:noFill/>
        </p:spPr>
        <p:txBody>
          <a:bodyPr wrap="square" rtlCol="0">
            <a:spAutoFit/>
          </a:bodyPr>
          <a:lstStyle/>
          <a:p>
            <a:pPr algn="ctr"/>
            <a:r>
              <a:rPr lang="en-GB" b="1" dirty="0">
                <a:solidFill>
                  <a:srgbClr val="FF0000"/>
                </a:solidFill>
              </a:rPr>
              <a:t>None the less Technical specification – still a</a:t>
            </a:r>
            <a:r>
              <a:rPr lang="en-GB" b="1" u="sng" dirty="0">
                <a:solidFill>
                  <a:srgbClr val="FF0000"/>
                </a:solidFill>
              </a:rPr>
              <a:t> USEFUL </a:t>
            </a:r>
            <a:r>
              <a:rPr lang="en-GB" b="1" dirty="0">
                <a:solidFill>
                  <a:srgbClr val="FF0000"/>
                </a:solidFill>
              </a:rPr>
              <a:t>document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0284" y="182880"/>
            <a:ext cx="7631448" cy="338554"/>
          </a:xfrm>
          <a:prstGeom prst="rect">
            <a:avLst/>
          </a:prstGeom>
          <a:noFill/>
        </p:spPr>
        <p:txBody>
          <a:bodyPr wrap="none">
            <a:spAutoFit/>
          </a:bodyPr>
          <a:lstStyle/>
          <a:p>
            <a:pPr algn="ctr">
              <a:defRPr sz="2400" b="1"/>
            </a:pPr>
            <a:r>
              <a:rPr lang="en-GB" sz="1600" i="1" dirty="0">
                <a:solidFill>
                  <a:srgbClr val="FF0000"/>
                </a:solidFill>
              </a:rPr>
              <a:t>Approximate</a:t>
            </a:r>
            <a:r>
              <a:rPr lang="en-GB" sz="1600" dirty="0"/>
              <a:t> </a:t>
            </a:r>
            <a:r>
              <a:rPr sz="1600" dirty="0"/>
              <a:t>ISO DTS Submission &amp; Approval Process Timeline</a:t>
            </a:r>
            <a:r>
              <a:rPr lang="en-GB" sz="1600" dirty="0"/>
              <a:t> and</a:t>
            </a:r>
            <a:r>
              <a:rPr lang="en-GB" sz="1600" dirty="0">
                <a:solidFill>
                  <a:srgbClr val="FF0000"/>
                </a:solidFill>
              </a:rPr>
              <a:t> </a:t>
            </a:r>
            <a:r>
              <a:rPr lang="en-GB" sz="1600" i="1" dirty="0">
                <a:solidFill>
                  <a:srgbClr val="FF0000"/>
                </a:solidFill>
              </a:rPr>
              <a:t>potential</a:t>
            </a:r>
            <a:r>
              <a:rPr lang="en-GB" sz="1600" dirty="0">
                <a:solidFill>
                  <a:srgbClr val="FF0000"/>
                </a:solidFill>
              </a:rPr>
              <a:t> </a:t>
            </a:r>
            <a:r>
              <a:rPr lang="en-GB" sz="1600" dirty="0"/>
              <a:t>next stages</a:t>
            </a:r>
            <a:endParaRPr sz="1600" dirty="0"/>
          </a:p>
        </p:txBody>
      </p:sp>
      <p:sp>
        <p:nvSpPr>
          <p:cNvPr id="3" name="Rectangle 2"/>
          <p:cNvSpPr/>
          <p:nvPr/>
        </p:nvSpPr>
        <p:spPr>
          <a:xfrm>
            <a:off x="1981200" y="2743200"/>
            <a:ext cx="8229600" cy="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2727569" y="640080"/>
            <a:ext cx="1609969" cy="1231106"/>
          </a:xfrm>
          <a:prstGeom prst="rect">
            <a:avLst/>
          </a:prstGeom>
          <a:ln>
            <a:solidFill>
              <a:srgbClr val="FFFFFF"/>
            </a:solidFill>
          </a:ln>
          <a:effectLst>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dirty="0"/>
          </a:p>
          <a:p>
            <a:pPr algn="ctr">
              <a:defRPr sz="1200" b="1"/>
            </a:pPr>
            <a:r>
              <a:rPr sz="1200" dirty="0"/>
              <a:t>01 Jul 2025</a:t>
            </a:r>
          </a:p>
          <a:p>
            <a:pPr algn="ctr">
              <a:defRPr sz="1100"/>
            </a:pPr>
            <a:r>
              <a:rPr sz="1100" dirty="0"/>
              <a:t>(</a:t>
            </a:r>
            <a:r>
              <a:rPr sz="1100" dirty="0">
                <a:solidFill>
                  <a:srgbClr val="FF0000"/>
                </a:solidFill>
              </a:rPr>
              <a:t>Delayed</a:t>
            </a:r>
            <a:r>
              <a:rPr sz="1100" dirty="0"/>
              <a:t>) : DTS Submission to ISO (</a:t>
            </a:r>
            <a:r>
              <a:rPr sz="1100" dirty="0">
                <a:highlight>
                  <a:srgbClr val="FFFF00"/>
                </a:highlight>
              </a:rPr>
              <a:t>Awaiting TC145 approval</a:t>
            </a:r>
            <a:r>
              <a:rPr lang="en-GB" sz="1100" dirty="0">
                <a:highlight>
                  <a:srgbClr val="FFFF00"/>
                </a:highlight>
              </a:rPr>
              <a:t> </a:t>
            </a:r>
            <a:r>
              <a:rPr sz="1100" dirty="0">
                <a:highlight>
                  <a:srgbClr val="FFFF00"/>
                </a:highlight>
              </a:rPr>
              <a:t>of DNF logo</a:t>
            </a:r>
            <a:r>
              <a:rPr sz="1100" dirty="0"/>
              <a:t>)</a:t>
            </a:r>
          </a:p>
        </p:txBody>
      </p:sp>
      <p:cxnSp>
        <p:nvCxnSpPr>
          <p:cNvPr id="5" name="Connector 4"/>
          <p:cNvCxnSpPr/>
          <p:nvPr/>
        </p:nvCxnSpPr>
        <p:spPr>
          <a:xfrm flipV="1">
            <a:off x="3352800" y="1828800"/>
            <a:ext cx="0" cy="91440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821723" y="3702942"/>
            <a:ext cx="1438031" cy="1061829"/>
          </a:xfrm>
          <a:prstGeom prst="rect">
            <a:avLst/>
          </a:prstGeom>
          <a:effectLst>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dirty="0"/>
          </a:p>
          <a:p>
            <a:pPr algn="ctr">
              <a:defRPr sz="1200" b="1"/>
            </a:pPr>
            <a:r>
              <a:rPr sz="1200" dirty="0"/>
              <a:t>12 Nov 2025</a:t>
            </a:r>
          </a:p>
          <a:p>
            <a:pPr algn="ctr">
              <a:defRPr sz="1100"/>
            </a:pPr>
            <a:r>
              <a:rPr lang="en-GB" sz="1100" dirty="0">
                <a:solidFill>
                  <a:srgbClr val="FF0000"/>
                </a:solidFill>
              </a:rPr>
              <a:t>Original t</a:t>
            </a:r>
            <a:r>
              <a:rPr sz="1100" dirty="0" err="1">
                <a:solidFill>
                  <a:srgbClr val="FF0000"/>
                </a:solidFill>
              </a:rPr>
              <a:t>arget</a:t>
            </a:r>
            <a:r>
              <a:rPr sz="1100" dirty="0"/>
              <a:t> for </a:t>
            </a:r>
            <a:r>
              <a:rPr sz="1100" dirty="0" err="1"/>
              <a:t>finalisation</a:t>
            </a:r>
            <a:r>
              <a:rPr sz="1100" dirty="0"/>
              <a:t> (timeline may slip slightly)</a:t>
            </a:r>
          </a:p>
        </p:txBody>
      </p:sp>
      <p:cxnSp>
        <p:nvCxnSpPr>
          <p:cNvPr id="7" name="Connector 6"/>
          <p:cNvCxnSpPr/>
          <p:nvPr/>
        </p:nvCxnSpPr>
        <p:spPr>
          <a:xfrm>
            <a:off x="4540738" y="2765871"/>
            <a:ext cx="0" cy="91440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453557" y="645925"/>
            <a:ext cx="1609963" cy="1231106"/>
          </a:xfrm>
          <a:prstGeom prst="rect">
            <a:avLst/>
          </a:prstGeom>
          <a:effectLst>
            <a:outerShdw blurRad="40000" dist="20000" dir="5400000" rotWithShape="0">
              <a:srgbClr val="000000">
                <a:alpha val="38000"/>
              </a:srgbClr>
            </a:outerShdw>
            <a:softEdge rad="50800"/>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dirty="0"/>
          </a:p>
          <a:p>
            <a:pPr algn="ctr">
              <a:defRPr sz="1200" b="1"/>
            </a:pPr>
            <a:r>
              <a:rPr sz="1200" dirty="0"/>
              <a:t>01 Mar 2026</a:t>
            </a:r>
          </a:p>
          <a:p>
            <a:pPr algn="ctr">
              <a:defRPr sz="1100"/>
            </a:pPr>
            <a:r>
              <a:rPr sz="1100" dirty="0">
                <a:solidFill>
                  <a:srgbClr val="FF0000"/>
                </a:solidFill>
              </a:rPr>
              <a:t>After vote </a:t>
            </a:r>
            <a:r>
              <a:rPr sz="1100" dirty="0"/>
              <a:t>(if approved) ISO TC224 WG 10 to meet to discuss future scope of work</a:t>
            </a:r>
          </a:p>
        </p:txBody>
      </p:sp>
      <p:cxnSp>
        <p:nvCxnSpPr>
          <p:cNvPr id="9" name="Connector 8"/>
          <p:cNvCxnSpPr/>
          <p:nvPr/>
        </p:nvCxnSpPr>
        <p:spPr>
          <a:xfrm flipV="1">
            <a:off x="7010400" y="1828800"/>
            <a:ext cx="0" cy="91440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963877" y="3680271"/>
            <a:ext cx="1750646" cy="1738938"/>
          </a:xfrm>
          <a:prstGeom prst="rect">
            <a:avLst/>
          </a:prstGeom>
          <a:effectLst>
            <a:outerShdw blurRad="40000" dist="20000" dir="5400000" rotWithShape="0">
              <a:srgbClr val="000000">
                <a:alpha val="38000"/>
              </a:srgbClr>
            </a:outerShdw>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dirty="0"/>
          </a:p>
          <a:p>
            <a:pPr algn="ctr">
              <a:defRPr sz="1200" b="1"/>
            </a:pPr>
            <a:r>
              <a:rPr sz="1200" dirty="0"/>
              <a:t>01 Sep 2026</a:t>
            </a:r>
          </a:p>
          <a:p>
            <a:pPr algn="ctr">
              <a:defRPr sz="1100"/>
            </a:pPr>
            <a:r>
              <a:rPr sz="1100" dirty="0"/>
              <a:t>ISOTC224WG10 would enter </a:t>
            </a:r>
            <a:r>
              <a:rPr sz="1100" dirty="0">
                <a:solidFill>
                  <a:srgbClr val="FF0000"/>
                </a:solidFill>
              </a:rPr>
              <a:t>"hibernation</a:t>
            </a:r>
            <a:r>
              <a:rPr sz="1100" dirty="0"/>
              <a:t>"  if a scope of a future work package could not be agreed  </a:t>
            </a:r>
            <a:r>
              <a:rPr sz="1100" dirty="0">
                <a:solidFill>
                  <a:srgbClr val="FF0000"/>
                </a:solidFill>
              </a:rPr>
              <a:t>6 months post publication of  the Technical specification</a:t>
            </a:r>
          </a:p>
        </p:txBody>
      </p:sp>
      <p:cxnSp>
        <p:nvCxnSpPr>
          <p:cNvPr id="11" name="Connector 10"/>
          <p:cNvCxnSpPr/>
          <p:nvPr/>
        </p:nvCxnSpPr>
        <p:spPr>
          <a:xfrm>
            <a:off x="8839200" y="2743200"/>
            <a:ext cx="0" cy="91440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CE6D41C-E313-C386-6EE5-6EB9E1F26F34}"/>
              </a:ext>
            </a:extLst>
          </p:cNvPr>
          <p:cNvSpPr txBox="1"/>
          <p:nvPr/>
        </p:nvSpPr>
        <p:spPr>
          <a:xfrm>
            <a:off x="5376985" y="2839930"/>
            <a:ext cx="1438031" cy="769441"/>
          </a:xfrm>
          <a:prstGeom prst="rect">
            <a:avLst/>
          </a:prstGeom>
          <a:effectLst>
            <a:outerShdw blurRad="40000" dist="23000" dir="5400000" rotWithShape="0">
              <a:srgbClr val="000000">
                <a:alpha val="35000"/>
              </a:srgbClr>
            </a:outerShdw>
            <a:softEdge rad="63500"/>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GB" sz="1100" dirty="0">
                <a:solidFill>
                  <a:schemeClr val="tx1"/>
                </a:solidFill>
              </a:rPr>
              <a:t>Post finalisation 6 week comment period(</a:t>
            </a:r>
            <a:r>
              <a:rPr lang="en-GB" sz="1100" dirty="0">
                <a:solidFill>
                  <a:srgbClr val="FF0000"/>
                </a:solidFill>
              </a:rPr>
              <a:t>Editorial only</a:t>
            </a:r>
            <a:r>
              <a:rPr lang="en-GB" sz="1100" dirty="0">
                <a:solidFill>
                  <a:schemeClr val="tx1"/>
                </a:solidFill>
              </a:rPr>
              <a:t>) </a:t>
            </a:r>
            <a:r>
              <a:rPr lang="en-GB" sz="1100" b="1" dirty="0">
                <a:solidFill>
                  <a:srgbClr val="FF0000"/>
                </a:solidFill>
              </a:rPr>
              <a:t>+ Vote </a:t>
            </a:r>
          </a:p>
        </p:txBody>
      </p:sp>
      <p:sp>
        <p:nvSpPr>
          <p:cNvPr id="14" name="TextBox 13">
            <a:extLst>
              <a:ext uri="{FF2B5EF4-FFF2-40B4-BE49-F238E27FC236}">
                <a16:creationId xmlns:a16="http://schemas.microsoft.com/office/drawing/2014/main" id="{1F21AE61-3E90-22C2-C8D9-EFE4F099AC2F}"/>
              </a:ext>
            </a:extLst>
          </p:cNvPr>
          <p:cNvSpPr txBox="1"/>
          <p:nvPr/>
        </p:nvSpPr>
        <p:spPr>
          <a:xfrm>
            <a:off x="6912710" y="1962766"/>
            <a:ext cx="1828797" cy="1754326"/>
          </a:xfrm>
          <a:prstGeom prst="rect">
            <a:avLst/>
          </a:prstGeom>
          <a:noFill/>
        </p:spPr>
        <p:txBody>
          <a:bodyPr wrap="square" rtlCol="0">
            <a:spAutoFit/>
          </a:bodyPr>
          <a:lstStyle/>
          <a:p>
            <a:pPr algn="ctr"/>
            <a:r>
              <a:rPr lang="en-GB" b="1" dirty="0">
                <a:solidFill>
                  <a:srgbClr val="FF0000"/>
                </a:solidFill>
              </a:rPr>
              <a:t>Key 6month period- </a:t>
            </a:r>
            <a:r>
              <a:rPr lang="en-GB" dirty="0">
                <a:solidFill>
                  <a:srgbClr val="FF0000"/>
                </a:solidFill>
              </a:rPr>
              <a:t>you should be having discussions </a:t>
            </a:r>
            <a:r>
              <a:rPr lang="en-GB" b="1" u="sng" dirty="0">
                <a:solidFill>
                  <a:srgbClr val="FF0000"/>
                </a:solidFill>
              </a:rPr>
              <a:t>now</a:t>
            </a:r>
            <a:r>
              <a:rPr lang="en-GB" dirty="0">
                <a:solidFill>
                  <a:srgbClr val="FF0000"/>
                </a:solidFill>
              </a:rPr>
              <a:t> within your trade association</a:t>
            </a:r>
          </a:p>
        </p:txBody>
      </p:sp>
      <p:sp>
        <p:nvSpPr>
          <p:cNvPr id="15" name="TextBox 14">
            <a:extLst>
              <a:ext uri="{FF2B5EF4-FFF2-40B4-BE49-F238E27FC236}">
                <a16:creationId xmlns:a16="http://schemas.microsoft.com/office/drawing/2014/main" id="{B4735862-E21B-0C43-8170-1DADCFE92880}"/>
              </a:ext>
            </a:extLst>
          </p:cNvPr>
          <p:cNvSpPr txBox="1"/>
          <p:nvPr/>
        </p:nvSpPr>
        <p:spPr>
          <a:xfrm>
            <a:off x="1877962" y="5801041"/>
            <a:ext cx="8332839" cy="923330"/>
          </a:xfrm>
          <a:prstGeom prst="rect">
            <a:avLst/>
          </a:prstGeom>
          <a:noFill/>
        </p:spPr>
        <p:txBody>
          <a:bodyPr wrap="square" rtlCol="0">
            <a:spAutoFit/>
          </a:bodyPr>
          <a:lstStyle/>
          <a:p>
            <a:r>
              <a:rPr lang="en-GB" dirty="0"/>
              <a:t>PROCESS  IS  BEHIND  SCHEDULE / ISO, TS18761 is </a:t>
            </a:r>
            <a:r>
              <a:rPr lang="en-GB" b="1" u="sng" dirty="0">
                <a:solidFill>
                  <a:srgbClr val="FF0000"/>
                </a:solidFill>
              </a:rPr>
              <a:t>on hold </a:t>
            </a:r>
            <a:r>
              <a:rPr lang="en-GB" dirty="0"/>
              <a:t>until the vote on the logo from TC 145 is finalised, which is now going to be around “</a:t>
            </a:r>
            <a:r>
              <a:rPr lang="en-GB" i="1" dirty="0"/>
              <a:t>mid February 2026</a:t>
            </a:r>
            <a:r>
              <a:rPr lang="en-GB" dirty="0"/>
              <a:t>”.</a:t>
            </a:r>
          </a:p>
          <a:p>
            <a:r>
              <a:rPr lang="en-GB" dirty="0"/>
              <a:t>(</a:t>
            </a:r>
            <a:r>
              <a:rPr lang="en-GB" dirty="0">
                <a:solidFill>
                  <a:srgbClr val="0070C0"/>
                </a:solidFill>
              </a:rPr>
              <a:t>March 3, 2026- still no news</a:t>
            </a:r>
            <a:r>
              <a:rPr lang="en-GB" dirty="0"/>
              <a:t>)</a:t>
            </a:r>
          </a:p>
        </p:txBody>
      </p:sp>
      <mc:AlternateContent xmlns:mc="http://schemas.openxmlformats.org/markup-compatibility/2006" xmlns:p14="http://schemas.microsoft.com/office/powerpoint/2010/main">
        <mc:Choice Requires="p14">
          <p:contentPart p14:bwMode="auto" r:id="rId2">
            <p14:nvContentPartPr>
              <p14:cNvPr id="16" name="Ink 15">
                <a:extLst>
                  <a:ext uri="{FF2B5EF4-FFF2-40B4-BE49-F238E27FC236}">
                    <a16:creationId xmlns:a16="http://schemas.microsoft.com/office/drawing/2014/main" id="{A0659B16-E2BB-80DB-60D5-1389A8864C16}"/>
                  </a:ext>
                </a:extLst>
              </p14:cNvPr>
              <p14:cNvContentPartPr/>
              <p14:nvPr/>
            </p14:nvContentPartPr>
            <p14:xfrm>
              <a:off x="3805010" y="511068"/>
              <a:ext cx="360" cy="360"/>
            </p14:xfrm>
          </p:contentPart>
        </mc:Choice>
        <mc:Fallback xmlns="">
          <p:pic>
            <p:nvPicPr>
              <p:cNvPr id="16" name="Ink 15">
                <a:extLst>
                  <a:ext uri="{FF2B5EF4-FFF2-40B4-BE49-F238E27FC236}">
                    <a16:creationId xmlns:a16="http://schemas.microsoft.com/office/drawing/2014/main" id="{A0659B16-E2BB-80DB-60D5-1389A8864C16}"/>
                  </a:ext>
                </a:extLst>
              </p:cNvPr>
              <p:cNvPicPr/>
              <p:nvPr/>
            </p:nvPicPr>
            <p:blipFill>
              <a:blip r:embed="rId3"/>
              <a:stretch>
                <a:fillRect/>
              </a:stretch>
            </p:blipFill>
            <p:spPr>
              <a:xfrm>
                <a:off x="3796010" y="5020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9CFB8FC2-E712-B6B2-5770-466D6C4C21CF}"/>
                  </a:ext>
                </a:extLst>
              </p14:cNvPr>
              <p14:cNvContentPartPr/>
              <p14:nvPr/>
            </p14:nvContentPartPr>
            <p14:xfrm>
              <a:off x="2376530" y="526908"/>
              <a:ext cx="2552040" cy="1875600"/>
            </p14:xfrm>
          </p:contentPart>
        </mc:Choice>
        <mc:Fallback xmlns="">
          <p:pic>
            <p:nvPicPr>
              <p:cNvPr id="20" name="Ink 19">
                <a:extLst>
                  <a:ext uri="{FF2B5EF4-FFF2-40B4-BE49-F238E27FC236}">
                    <a16:creationId xmlns:a16="http://schemas.microsoft.com/office/drawing/2014/main" id="{9CFB8FC2-E712-B6B2-5770-466D6C4C21CF}"/>
                  </a:ext>
                </a:extLst>
              </p:cNvPr>
              <p:cNvPicPr/>
              <p:nvPr/>
            </p:nvPicPr>
            <p:blipFill>
              <a:blip r:embed="rId5"/>
              <a:stretch>
                <a:fillRect/>
              </a:stretch>
            </p:blipFill>
            <p:spPr>
              <a:xfrm>
                <a:off x="2367530" y="517908"/>
                <a:ext cx="2569680" cy="1893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1" name="Ink 20">
                <a:extLst>
                  <a:ext uri="{FF2B5EF4-FFF2-40B4-BE49-F238E27FC236}">
                    <a16:creationId xmlns:a16="http://schemas.microsoft.com/office/drawing/2014/main" id="{44A34805-8DC4-9191-DF41-4040E1B4B209}"/>
                  </a:ext>
                </a:extLst>
              </p14:cNvPr>
              <p14:cNvContentPartPr/>
              <p14:nvPr/>
            </p14:nvContentPartPr>
            <p14:xfrm>
              <a:off x="5230610" y="1071228"/>
              <a:ext cx="360" cy="360"/>
            </p14:xfrm>
          </p:contentPart>
        </mc:Choice>
        <mc:Fallback xmlns="">
          <p:pic>
            <p:nvPicPr>
              <p:cNvPr id="21" name="Ink 20">
                <a:extLst>
                  <a:ext uri="{FF2B5EF4-FFF2-40B4-BE49-F238E27FC236}">
                    <a16:creationId xmlns:a16="http://schemas.microsoft.com/office/drawing/2014/main" id="{44A34805-8DC4-9191-DF41-4040E1B4B209}"/>
                  </a:ext>
                </a:extLst>
              </p:cNvPr>
              <p:cNvPicPr/>
              <p:nvPr/>
            </p:nvPicPr>
            <p:blipFill>
              <a:blip r:embed="rId3"/>
              <a:stretch>
                <a:fillRect/>
              </a:stretch>
            </p:blipFill>
            <p:spPr>
              <a:xfrm>
                <a:off x="5221610" y="1062228"/>
                <a:ext cx="18000" cy="18000"/>
              </a:xfrm>
              <a:prstGeom prst="rect">
                <a:avLst/>
              </a:prstGeom>
            </p:spPr>
          </p:pic>
        </mc:Fallback>
      </mc:AlternateContent>
      <p:sp>
        <p:nvSpPr>
          <p:cNvPr id="13" name="TextBox 12">
            <a:extLst>
              <a:ext uri="{FF2B5EF4-FFF2-40B4-BE49-F238E27FC236}">
                <a16:creationId xmlns:a16="http://schemas.microsoft.com/office/drawing/2014/main" id="{1B85C365-9EEB-C0E4-759C-73BD2A251E86}"/>
              </a:ext>
            </a:extLst>
          </p:cNvPr>
          <p:cNvSpPr txBox="1"/>
          <p:nvPr/>
        </p:nvSpPr>
        <p:spPr>
          <a:xfrm>
            <a:off x="405431" y="1071588"/>
            <a:ext cx="1349121" cy="1077218"/>
          </a:xfrm>
          <a:prstGeom prst="rect">
            <a:avLst/>
          </a:prstGeom>
          <a:noFill/>
        </p:spPr>
        <p:txBody>
          <a:bodyPr wrap="square" rtlCol="0">
            <a:spAutoFit/>
          </a:bodyPr>
          <a:lstStyle/>
          <a:p>
            <a:r>
              <a:rPr lang="en-GB" sz="1600" dirty="0"/>
              <a:t>Last  ISO TC224WG 10 Meeting -</a:t>
            </a:r>
            <a:r>
              <a:rPr lang="en-GB" sz="1600" dirty="0">
                <a:solidFill>
                  <a:srgbClr val="FF0000"/>
                </a:solidFill>
              </a:rPr>
              <a:t>25</a:t>
            </a:r>
            <a:r>
              <a:rPr lang="en-GB" sz="1600" baseline="30000" dirty="0">
                <a:solidFill>
                  <a:srgbClr val="FF0000"/>
                </a:solidFill>
              </a:rPr>
              <a:t>th</a:t>
            </a:r>
            <a:r>
              <a:rPr lang="en-GB" sz="1600" dirty="0">
                <a:solidFill>
                  <a:srgbClr val="FF0000"/>
                </a:solidFill>
              </a:rPr>
              <a:t> June 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306F64-5B5D-C0B1-5C7B-F79FC121979E}"/>
              </a:ext>
            </a:extLst>
          </p:cNvPr>
          <p:cNvSpPr>
            <a:spLocks noGrp="1"/>
          </p:cNvSpPr>
          <p:nvPr>
            <p:ph type="title"/>
          </p:nvPr>
        </p:nvSpPr>
        <p:spPr>
          <a:xfrm>
            <a:off x="841248" y="548640"/>
            <a:ext cx="3600860" cy="5431536"/>
          </a:xfrm>
        </p:spPr>
        <p:txBody>
          <a:bodyPr>
            <a:normAutofit/>
          </a:bodyPr>
          <a:lstStyle/>
          <a:p>
            <a:pPr>
              <a:lnSpc>
                <a:spcPct val="90000"/>
              </a:lnSpc>
            </a:pPr>
            <a:r>
              <a:rPr lang="en-GB" sz="5400"/>
              <a:t>What should the wipes industry do next in relation to ISO?</a:t>
            </a:r>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14A242-7663-4AC1-963D-D73389F8230C}"/>
              </a:ext>
            </a:extLst>
          </p:cNvPr>
          <p:cNvSpPr>
            <a:spLocks noGrp="1"/>
          </p:cNvSpPr>
          <p:nvPr>
            <p:ph idx="1"/>
          </p:nvPr>
        </p:nvSpPr>
        <p:spPr>
          <a:xfrm>
            <a:off x="5126418" y="552091"/>
            <a:ext cx="6224335" cy="5431536"/>
          </a:xfrm>
        </p:spPr>
        <p:txBody>
          <a:bodyPr anchor="ctr">
            <a:normAutofit/>
          </a:bodyPr>
          <a:lstStyle/>
          <a:p>
            <a:r>
              <a:rPr lang="en-GB" sz="2200" dirty="0"/>
              <a:t>Continued </a:t>
            </a:r>
            <a:r>
              <a:rPr lang="en-GB" sz="2200" b="1" dirty="0">
                <a:solidFill>
                  <a:srgbClr val="FF0000"/>
                </a:solidFill>
              </a:rPr>
              <a:t>active participation </a:t>
            </a:r>
            <a:r>
              <a:rPr lang="en-GB" sz="2200" dirty="0"/>
              <a:t>in my view  the best strategy.</a:t>
            </a:r>
          </a:p>
          <a:p>
            <a:r>
              <a:rPr lang="en-GB" sz="2200" dirty="0"/>
              <a:t>It may be  that laws are now in-force in certain geographical regions prescribing  covered products with DNF labelling or  that collection studies show minimal retention of “flushable” wiping materials (</a:t>
            </a:r>
            <a:r>
              <a:rPr lang="en-GB" sz="2200" i="1" dirty="0"/>
              <a:t>so why continue?). </a:t>
            </a:r>
            <a:r>
              <a:rPr lang="en-GB" sz="2200" b="1" dirty="0">
                <a:solidFill>
                  <a:srgbClr val="FF0000"/>
                </a:solidFill>
              </a:rPr>
              <a:t>However:</a:t>
            </a:r>
          </a:p>
          <a:p>
            <a:r>
              <a:rPr lang="en-GB" sz="2200" dirty="0"/>
              <a:t>Other geographical regions /markets  are  drafting country specific  standards in relation to flushable products. </a:t>
            </a:r>
            <a:r>
              <a:rPr lang="en-GB" sz="2200" b="1" dirty="0">
                <a:solidFill>
                  <a:srgbClr val="FF0000"/>
                </a:solidFill>
              </a:rPr>
              <a:t>Standards are  proliferating.</a:t>
            </a:r>
          </a:p>
          <a:p>
            <a:r>
              <a:rPr lang="en-GB" sz="2200" dirty="0"/>
              <a:t>With only 3 delegations having representatives  from the  nonwovens / wiping industry  the process  could   continue  without our input !</a:t>
            </a:r>
          </a:p>
        </p:txBody>
      </p:sp>
    </p:spTree>
    <p:extLst>
      <p:ext uri="{BB962C8B-B14F-4D97-AF65-F5344CB8AC3E}">
        <p14:creationId xmlns:p14="http://schemas.microsoft.com/office/powerpoint/2010/main" val="2598286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4F22A-6658-3596-0C6E-E40868C45DD4}"/>
              </a:ext>
            </a:extLst>
          </p:cNvPr>
          <p:cNvSpPr>
            <a:spLocks noGrp="1"/>
          </p:cNvSpPr>
          <p:nvPr>
            <p:ph type="title"/>
          </p:nvPr>
        </p:nvSpPr>
        <p:spPr>
          <a:xfrm>
            <a:off x="686834" y="1153572"/>
            <a:ext cx="3200400" cy="4461163"/>
          </a:xfrm>
        </p:spPr>
        <p:txBody>
          <a:bodyPr>
            <a:normAutofit/>
          </a:bodyPr>
          <a:lstStyle/>
          <a:p>
            <a:pPr>
              <a:lnSpc>
                <a:spcPct val="90000"/>
              </a:lnSpc>
            </a:pPr>
            <a:r>
              <a:rPr lang="en-GB" sz="4100">
                <a:solidFill>
                  <a:srgbClr val="FFFFFF"/>
                </a:solidFill>
              </a:rPr>
              <a:t>How will the Wastewater industry want to proceed with the  ISO process? (speculation)</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982D342-6C26-5363-D1CB-9E5CC31B49AD}"/>
              </a:ext>
            </a:extLst>
          </p:cNvPr>
          <p:cNvSpPr>
            <a:spLocks noGrp="1"/>
          </p:cNvSpPr>
          <p:nvPr>
            <p:ph idx="1"/>
          </p:nvPr>
        </p:nvSpPr>
        <p:spPr>
          <a:xfrm>
            <a:off x="4447308" y="591344"/>
            <a:ext cx="6906491" cy="5585619"/>
          </a:xfrm>
        </p:spPr>
        <p:txBody>
          <a:bodyPr anchor="ctr">
            <a:normAutofit/>
          </a:bodyPr>
          <a:lstStyle/>
          <a:p>
            <a:r>
              <a:rPr lang="en-GB" dirty="0"/>
              <a:t>Some delegations will want to continue.</a:t>
            </a:r>
          </a:p>
          <a:p>
            <a:r>
              <a:rPr lang="en-GB" dirty="0"/>
              <a:t>Some delegations will  aim to develop their own National standards(and maybe  continue with ISO)</a:t>
            </a:r>
          </a:p>
          <a:p>
            <a:r>
              <a:rPr lang="en-GB" dirty="0">
                <a:highlight>
                  <a:srgbClr val="FFFF00"/>
                </a:highlight>
              </a:rPr>
              <a:t>How can you overcome </a:t>
            </a:r>
            <a:r>
              <a:rPr lang="en-GB" i="1" dirty="0">
                <a:highlight>
                  <a:srgbClr val="FFFF00"/>
                </a:highlight>
              </a:rPr>
              <a:t>only pee, poo and paper is  flushable-nothing else</a:t>
            </a:r>
            <a:r>
              <a:rPr lang="en-GB" dirty="0">
                <a:highlight>
                  <a:srgbClr val="FFFF00"/>
                </a:highlight>
              </a:rPr>
              <a:t>?</a:t>
            </a:r>
          </a:p>
        </p:txBody>
      </p:sp>
    </p:spTree>
    <p:extLst>
      <p:ext uri="{BB962C8B-B14F-4D97-AF65-F5344CB8AC3E}">
        <p14:creationId xmlns:p14="http://schemas.microsoft.com/office/powerpoint/2010/main" val="3214424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DC0A0-0C70-51AF-F6CE-7FAE7D30C479}"/>
              </a:ext>
            </a:extLst>
          </p:cNvPr>
          <p:cNvSpPr>
            <a:spLocks noGrp="1"/>
          </p:cNvSpPr>
          <p:nvPr>
            <p:ph type="title"/>
          </p:nvPr>
        </p:nvSpPr>
        <p:spPr>
          <a:xfrm>
            <a:off x="686834" y="1153572"/>
            <a:ext cx="3200400" cy="4461163"/>
          </a:xfrm>
        </p:spPr>
        <p:txBody>
          <a:bodyPr>
            <a:normAutofit/>
          </a:bodyPr>
          <a:lstStyle/>
          <a:p>
            <a:r>
              <a:rPr lang="en-GB">
                <a:solidFill>
                  <a:srgbClr val="FFFFFF"/>
                </a:solidFill>
              </a:rPr>
              <a:t>Possibly try to Harmonise</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4E2FC29-AA87-B92E-A981-F0934577CD7E}"/>
              </a:ext>
            </a:extLst>
          </p:cNvPr>
          <p:cNvSpPr>
            <a:spLocks noGrp="1"/>
          </p:cNvSpPr>
          <p:nvPr>
            <p:ph idx="1"/>
          </p:nvPr>
        </p:nvSpPr>
        <p:spPr>
          <a:xfrm>
            <a:off x="4447308" y="591344"/>
            <a:ext cx="6906491" cy="5585619"/>
          </a:xfrm>
        </p:spPr>
        <p:txBody>
          <a:bodyPr anchor="ctr">
            <a:normAutofit/>
          </a:bodyPr>
          <a:lstStyle/>
          <a:p>
            <a:pPr>
              <a:lnSpc>
                <a:spcPct val="90000"/>
              </a:lnSpc>
            </a:pPr>
            <a:r>
              <a:rPr lang="en-GB" sz="2200" dirty="0">
                <a:solidFill>
                  <a:srgbClr val="FF0000"/>
                </a:solidFill>
              </a:rPr>
              <a:t>Two distinct families  </a:t>
            </a:r>
            <a:r>
              <a:rPr lang="en-GB" sz="2200" dirty="0"/>
              <a:t>of Test Methodology- “GD4 based” and  “UK WIS”</a:t>
            </a:r>
          </a:p>
          <a:p>
            <a:pPr>
              <a:lnSpc>
                <a:spcPct val="90000"/>
              </a:lnSpc>
            </a:pPr>
            <a:r>
              <a:rPr lang="en-GB" sz="2200" dirty="0"/>
              <a:t>It has been mooted in the  past of  blind / round  Robin testing on identical product batches.</a:t>
            </a:r>
            <a:br>
              <a:rPr lang="en-GB" sz="2200" dirty="0"/>
            </a:br>
            <a:r>
              <a:rPr lang="en-GB" sz="2200" dirty="0"/>
              <a:t>Compare results for</a:t>
            </a:r>
            <a:r>
              <a:rPr lang="en-GB" sz="2200" b="1" dirty="0"/>
              <a:t> equivalence</a:t>
            </a:r>
            <a:r>
              <a:rPr lang="en-GB" sz="2200" dirty="0"/>
              <a:t>, complexity, and reproducibility.</a:t>
            </a:r>
            <a:br>
              <a:rPr lang="en-GB" sz="2200" dirty="0"/>
            </a:br>
            <a:r>
              <a:rPr lang="en-GB" sz="2200" dirty="0"/>
              <a:t> To agree on a consistent set of test methodologies.</a:t>
            </a:r>
          </a:p>
          <a:p>
            <a:pPr marL="0" indent="0">
              <a:lnSpc>
                <a:spcPct val="90000"/>
              </a:lnSpc>
              <a:buNone/>
            </a:pPr>
            <a:r>
              <a:rPr lang="en-GB" sz="2200" dirty="0"/>
              <a:t> Or to  define equivalent test methodologies for relevant wastewater system parts.</a:t>
            </a:r>
          </a:p>
          <a:p>
            <a:pPr marL="0" indent="0">
              <a:lnSpc>
                <a:spcPct val="90000"/>
              </a:lnSpc>
              <a:buNone/>
            </a:pPr>
            <a:r>
              <a:rPr lang="en-GB" sz="2200" dirty="0"/>
              <a:t>This  would require cooperation(wastewater &amp; manufacturers)  and  funding for testing.</a:t>
            </a:r>
          </a:p>
          <a:p>
            <a:pPr marL="0" indent="0">
              <a:lnSpc>
                <a:spcPct val="90000"/>
              </a:lnSpc>
              <a:buNone/>
            </a:pPr>
            <a:r>
              <a:rPr lang="en-GB" sz="2200" dirty="0"/>
              <a:t>Bearing in mind  :</a:t>
            </a:r>
          </a:p>
          <a:p>
            <a:pPr marL="0" indent="0">
              <a:lnSpc>
                <a:spcPct val="90000"/>
              </a:lnSpc>
              <a:buNone/>
            </a:pPr>
            <a:r>
              <a:rPr lang="en-GB" sz="2200" dirty="0"/>
              <a:t>Delegations  that  participate  in ISOTC/224/WG10 can still vote No(at the end of the process)</a:t>
            </a:r>
          </a:p>
          <a:p>
            <a:pPr marL="0" indent="0">
              <a:lnSpc>
                <a:spcPct val="90000"/>
              </a:lnSpc>
              <a:buNone/>
            </a:pPr>
            <a:r>
              <a:rPr lang="en-GB" sz="2200" dirty="0"/>
              <a:t>As it stands  ISOTC224/WG10 does  not have the scope  to develop a Normative Standard.</a:t>
            </a:r>
          </a:p>
          <a:p>
            <a:pPr marL="0" indent="0">
              <a:lnSpc>
                <a:spcPct val="90000"/>
              </a:lnSpc>
              <a:buNone/>
            </a:pPr>
            <a:endParaRPr lang="en-GB" sz="2200" dirty="0"/>
          </a:p>
          <a:p>
            <a:pPr>
              <a:lnSpc>
                <a:spcPct val="90000"/>
              </a:lnSpc>
            </a:pPr>
            <a:endParaRPr lang="en-GB" sz="2200" dirty="0"/>
          </a:p>
        </p:txBody>
      </p:sp>
    </p:spTree>
    <p:extLst>
      <p:ext uri="{BB962C8B-B14F-4D97-AF65-F5344CB8AC3E}">
        <p14:creationId xmlns:p14="http://schemas.microsoft.com/office/powerpoint/2010/main" val="3938972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03" y="274638"/>
            <a:ext cx="11012129" cy="745560"/>
          </a:xfrm>
        </p:spPr>
        <p:txBody>
          <a:bodyPr>
            <a:noAutofit/>
          </a:bodyPr>
          <a:lstStyle/>
          <a:p>
            <a:r>
              <a:rPr sz="3200" dirty="0"/>
              <a:t>Timeline of Key Events</a:t>
            </a:r>
            <a:br>
              <a:rPr lang="en-GB" sz="3200" dirty="0"/>
            </a:br>
            <a:r>
              <a:rPr lang="en-GB" sz="3200" dirty="0"/>
              <a:t>It is </a:t>
            </a:r>
            <a:r>
              <a:rPr lang="en-GB" sz="3200" dirty="0">
                <a:solidFill>
                  <a:srgbClr val="FF0000"/>
                </a:solidFill>
              </a:rPr>
              <a:t>a part</a:t>
            </a:r>
            <a:r>
              <a:rPr lang="en-GB" sz="3200" dirty="0"/>
              <a:t> of  my working lifetime in wipes ! </a:t>
            </a:r>
            <a:endParaRPr sz="3200" dirty="0"/>
          </a:p>
        </p:txBody>
      </p:sp>
      <p:sp>
        <p:nvSpPr>
          <p:cNvPr id="3" name="TextBox 2"/>
          <p:cNvSpPr txBox="1"/>
          <p:nvPr/>
        </p:nvSpPr>
        <p:spPr>
          <a:xfrm>
            <a:off x="226142" y="1666324"/>
            <a:ext cx="11670889" cy="3323987"/>
          </a:xfrm>
          <a:prstGeom prst="rect">
            <a:avLst/>
          </a:prstGeom>
          <a:noFill/>
        </p:spPr>
        <p:txBody>
          <a:bodyPr wrap="square">
            <a:spAutoFit/>
          </a:bodyPr>
          <a:lstStyle/>
          <a:p>
            <a:pPr>
              <a:defRPr sz="1400"/>
            </a:pPr>
            <a:r>
              <a:rPr i="1" dirty="0"/>
              <a:t>1995  – </a:t>
            </a:r>
            <a:r>
              <a:rPr lang="en-GB" i="1" dirty="0"/>
              <a:t>In a study by Ashley et al. 2002 with the work undertaken in Scotland from 1995   some thirteen items prone to flushing were identified, wet wipes were not mentioned.</a:t>
            </a:r>
            <a:endParaRPr i="1" dirty="0"/>
          </a:p>
          <a:p>
            <a:pPr>
              <a:defRPr sz="1400"/>
            </a:pPr>
            <a:r>
              <a:rPr dirty="0"/>
              <a:t>2003  – "Protocols to assess the breakdown of flushable consumer products"(peer reviewed)</a:t>
            </a:r>
            <a:r>
              <a:rPr lang="en-GB" dirty="0"/>
              <a:t> WERF.</a:t>
            </a:r>
            <a:endParaRPr dirty="0"/>
          </a:p>
          <a:p>
            <a:pPr>
              <a:defRPr sz="1400"/>
            </a:pPr>
            <a:r>
              <a:rPr dirty="0"/>
              <a:t>2005  – Initiation of development  of GD1</a:t>
            </a:r>
          </a:p>
          <a:p>
            <a:pPr>
              <a:defRPr sz="1400"/>
            </a:pPr>
            <a:r>
              <a:rPr dirty="0"/>
              <a:t>2008 June – Guidance document for assessing the flushability of nonwoven consumer products (GD1)</a:t>
            </a:r>
            <a:r>
              <a:rPr lang="en-GB" dirty="0"/>
              <a:t> EDANA/INDA</a:t>
            </a:r>
            <a:endParaRPr dirty="0"/>
          </a:p>
          <a:p>
            <a:pPr>
              <a:defRPr sz="1400"/>
            </a:pPr>
            <a:r>
              <a:rPr dirty="0"/>
              <a:t>2009 June – Guidance document for assessing the flushability of nonwoven consumer products (GD2)</a:t>
            </a:r>
            <a:r>
              <a:rPr lang="en-GB" dirty="0"/>
              <a:t> INDA/EDANA</a:t>
            </a:r>
            <a:endParaRPr dirty="0"/>
          </a:p>
          <a:p>
            <a:pPr>
              <a:defRPr sz="1400"/>
            </a:pPr>
            <a:r>
              <a:rPr dirty="0">
                <a:highlight>
                  <a:srgbClr val="FFFF00"/>
                </a:highlight>
              </a:rPr>
              <a:t>2011</a:t>
            </a:r>
            <a:r>
              <a:rPr dirty="0"/>
              <a:t> August &amp; October – Assessment of sewer  and  pump clog  blockage</a:t>
            </a:r>
            <a:r>
              <a:rPr lang="en-GB" dirty="0"/>
              <a:t>s UK</a:t>
            </a:r>
            <a:endParaRPr dirty="0"/>
          </a:p>
          <a:p>
            <a:pPr>
              <a:defRPr sz="1400"/>
            </a:pPr>
            <a:r>
              <a:rPr dirty="0"/>
              <a:t>2012 January – "</a:t>
            </a:r>
            <a:r>
              <a:rPr dirty="0">
                <a:solidFill>
                  <a:srgbClr val="FF0000"/>
                </a:solidFill>
              </a:rPr>
              <a:t>Benefits of unified communication.</a:t>
            </a:r>
            <a:r>
              <a:rPr lang="en-GB" dirty="0">
                <a:solidFill>
                  <a:srgbClr val="FF0000"/>
                </a:solidFill>
              </a:rPr>
              <a:t> </a:t>
            </a:r>
            <a:r>
              <a:rPr dirty="0">
                <a:solidFill>
                  <a:srgbClr val="FF0000"/>
                </a:solidFill>
              </a:rPr>
              <a:t>Unified communications between the  water industry  and  the nonwovens industry is only possible if there is agreement on what is meant  by flushable, while we are getting closer to  an agreement we are not there yet</a:t>
            </a:r>
            <a:r>
              <a:rPr dirty="0"/>
              <a:t>."</a:t>
            </a:r>
            <a:r>
              <a:rPr lang="en-GB" dirty="0"/>
              <a:t>(Minutes EDANA/WATER UK Meeting, January)</a:t>
            </a:r>
            <a:endParaRPr dirty="0"/>
          </a:p>
          <a:p>
            <a:pPr>
              <a:defRPr sz="1400"/>
            </a:pPr>
            <a:r>
              <a:rPr dirty="0">
                <a:highlight>
                  <a:srgbClr val="00FFFF"/>
                </a:highlight>
              </a:rPr>
              <a:t>2013 June </a:t>
            </a:r>
            <a:r>
              <a:rPr dirty="0"/>
              <a:t>– GD3 Published (</a:t>
            </a:r>
            <a:r>
              <a:rPr dirty="0">
                <a:solidFill>
                  <a:srgbClr val="FF0000"/>
                </a:solidFill>
              </a:rPr>
              <a:t>NO PEER REVIEW</a:t>
            </a:r>
            <a:r>
              <a:rPr dirty="0"/>
              <a:t>)</a:t>
            </a:r>
            <a:r>
              <a:rPr lang="en-GB" dirty="0"/>
              <a:t> EDANA/INDA</a:t>
            </a:r>
            <a:endParaRPr dirty="0"/>
          </a:p>
          <a:p>
            <a:pPr>
              <a:defRPr sz="1400"/>
            </a:pPr>
            <a:r>
              <a:rPr dirty="0">
                <a:highlight>
                  <a:srgbClr val="FFFF00"/>
                </a:highlight>
              </a:rPr>
              <a:t>2014 April- May</a:t>
            </a:r>
            <a:r>
              <a:rPr dirty="0"/>
              <a:t> – ISO TC 224 WG Starts work on first Iteration Technical Specification</a:t>
            </a:r>
          </a:p>
          <a:p>
            <a:pPr>
              <a:defRPr sz="1400"/>
            </a:pPr>
            <a:r>
              <a:rPr dirty="0">
                <a:highlight>
                  <a:srgbClr val="FFFF00"/>
                </a:highlight>
              </a:rPr>
              <a:t>2016 September</a:t>
            </a:r>
            <a:r>
              <a:rPr dirty="0"/>
              <a:t> – • to cease the project ISO/TS 24524 immediately </a:t>
            </a:r>
          </a:p>
          <a:p>
            <a:pPr>
              <a:defRPr sz="1400"/>
            </a:pPr>
            <a:r>
              <a:rPr dirty="0"/>
              <a:t>2016 November – WG10 to cease work ISO TC 224/WG 10 is suspended pending the outcome of a challenge to TC 224 from ISO TC 6/SC 2 and ISO TC 6/SC 2/WG 27 that TC 224 WG 10’s activities are outside the scope of  TC224</a:t>
            </a:r>
          </a:p>
        </p:txBody>
      </p:sp>
      <p:sp>
        <p:nvSpPr>
          <p:cNvPr id="4" name="TextBox 3">
            <a:extLst>
              <a:ext uri="{FF2B5EF4-FFF2-40B4-BE49-F238E27FC236}">
                <a16:creationId xmlns:a16="http://schemas.microsoft.com/office/drawing/2014/main" id="{5CE79309-EFB8-DB74-34CC-A17E242CE8A5}"/>
              </a:ext>
            </a:extLst>
          </p:cNvPr>
          <p:cNvSpPr txBox="1"/>
          <p:nvPr/>
        </p:nvSpPr>
        <p:spPr>
          <a:xfrm>
            <a:off x="9109627" y="6199145"/>
            <a:ext cx="3173951" cy="538609"/>
          </a:xfrm>
          <a:prstGeom prst="rect">
            <a:avLst/>
          </a:prstGeom>
          <a:noFill/>
        </p:spPr>
        <p:txBody>
          <a:bodyPr wrap="square" rtlCol="0">
            <a:spAutoFit/>
          </a:bodyPr>
          <a:lstStyle/>
          <a:p>
            <a:r>
              <a:rPr lang="en-GB" sz="1100" dirty="0">
                <a:solidFill>
                  <a:srgbClr val="0070C0"/>
                </a:solidFill>
              </a:rPr>
              <a:t>Much larger excel spreadsheet of key events  available</a:t>
            </a:r>
            <a:r>
              <a:rPr lang="en-GB" dirty="0">
                <a:solidFill>
                  <a:srgbClr val="0070C0"/>
                </a:solidFill>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3649F0-7D37-F130-9879-56604B3EF7F4}"/>
              </a:ext>
            </a:extLst>
          </p:cNvPr>
          <p:cNvSpPr>
            <a:spLocks noGrp="1"/>
          </p:cNvSpPr>
          <p:nvPr>
            <p:ph type="title"/>
          </p:nvPr>
        </p:nvSpPr>
        <p:spPr>
          <a:xfrm>
            <a:off x="2127505" y="802956"/>
            <a:ext cx="3574747" cy="1454051"/>
          </a:xfrm>
        </p:spPr>
        <p:txBody>
          <a:bodyPr>
            <a:normAutofit/>
          </a:bodyPr>
          <a:lstStyle/>
          <a:p>
            <a:pPr>
              <a:lnSpc>
                <a:spcPct val="90000"/>
              </a:lnSpc>
            </a:pPr>
            <a:r>
              <a:rPr lang="en-GB" sz="3100" dirty="0">
                <a:solidFill>
                  <a:schemeClr val="tx2"/>
                </a:solidFill>
              </a:rPr>
              <a:t>The  UK(</a:t>
            </a:r>
            <a:r>
              <a:rPr lang="en-GB" sz="3100" i="1" dirty="0">
                <a:solidFill>
                  <a:schemeClr val="tx2"/>
                </a:solidFill>
              </a:rPr>
              <a:t>England, Wales , Scotland</a:t>
            </a:r>
            <a:r>
              <a:rPr lang="en-GB" sz="3100" dirty="0">
                <a:solidFill>
                  <a:schemeClr val="tx2"/>
                </a:solidFill>
              </a:rPr>
              <a:t>)   and DNF  logo.</a:t>
            </a:r>
          </a:p>
        </p:txBody>
      </p:sp>
      <p:sp>
        <p:nvSpPr>
          <p:cNvPr id="3" name="Content Placeholder 2">
            <a:extLst>
              <a:ext uri="{FF2B5EF4-FFF2-40B4-BE49-F238E27FC236}">
                <a16:creationId xmlns:a16="http://schemas.microsoft.com/office/drawing/2014/main" id="{484A7F7C-0B1F-3846-0C00-9236E100A2D8}"/>
              </a:ext>
            </a:extLst>
          </p:cNvPr>
          <p:cNvSpPr>
            <a:spLocks noGrp="1"/>
          </p:cNvSpPr>
          <p:nvPr>
            <p:ph idx="1"/>
          </p:nvPr>
        </p:nvSpPr>
        <p:spPr>
          <a:xfrm>
            <a:off x="2127505" y="2421683"/>
            <a:ext cx="3574461" cy="3353476"/>
          </a:xfrm>
        </p:spPr>
        <p:txBody>
          <a:bodyPr anchor="t">
            <a:normAutofit/>
          </a:bodyPr>
          <a:lstStyle/>
          <a:p>
            <a:pPr>
              <a:lnSpc>
                <a:spcPct val="90000"/>
              </a:lnSpc>
            </a:pPr>
            <a:r>
              <a:rPr lang="en-GB" sz="1200" b="1" dirty="0">
                <a:solidFill>
                  <a:schemeClr val="tx2"/>
                </a:solidFill>
              </a:rPr>
              <a:t>If the TS  is approved </a:t>
            </a:r>
            <a:r>
              <a:rPr lang="en-GB" sz="1200" dirty="0">
                <a:solidFill>
                  <a:schemeClr val="tx2"/>
                </a:solidFill>
              </a:rPr>
              <a:t>a new  Do Not Flush symbol will exist. Specifically  for  the UK market you should be having discussions with your  trade  Association. Should  the UK </a:t>
            </a:r>
            <a:r>
              <a:rPr lang="en-GB" sz="1200" b="1" u="sng" dirty="0">
                <a:solidFill>
                  <a:schemeClr val="tx2"/>
                </a:solidFill>
              </a:rPr>
              <a:t>proactively</a:t>
            </a:r>
            <a:r>
              <a:rPr lang="en-GB" sz="1200" dirty="0">
                <a:solidFill>
                  <a:schemeClr val="tx2"/>
                </a:solidFill>
              </a:rPr>
              <a:t> change  the </a:t>
            </a:r>
            <a:r>
              <a:rPr lang="en-GB" sz="1200" b="1" dirty="0">
                <a:solidFill>
                  <a:schemeClr val="tx2"/>
                </a:solidFill>
              </a:rPr>
              <a:t>voluntary labelling </a:t>
            </a:r>
            <a:r>
              <a:rPr lang="en-GB" sz="1200" dirty="0">
                <a:solidFill>
                  <a:schemeClr val="tx2"/>
                </a:solidFill>
              </a:rPr>
              <a:t>of  non-flushable wipes to the draft  DNF label ?(An internationally agreed ISO Label format).</a:t>
            </a:r>
          </a:p>
          <a:p>
            <a:pPr>
              <a:lnSpc>
                <a:spcPct val="90000"/>
              </a:lnSpc>
            </a:pPr>
            <a:r>
              <a:rPr lang="en-GB" sz="1200" dirty="0">
                <a:solidFill>
                  <a:schemeClr val="tx2"/>
                </a:solidFill>
              </a:rPr>
              <a:t>Talk with retailers/ brand owners.</a:t>
            </a:r>
          </a:p>
          <a:p>
            <a:pPr>
              <a:lnSpc>
                <a:spcPct val="90000"/>
              </a:lnSpc>
            </a:pPr>
            <a:r>
              <a:rPr lang="en-GB" sz="1200" dirty="0">
                <a:solidFill>
                  <a:schemeClr val="tx2"/>
                </a:solidFill>
              </a:rPr>
              <a:t>Talk with appropriate Government bodies.</a:t>
            </a:r>
          </a:p>
          <a:p>
            <a:pPr>
              <a:lnSpc>
                <a:spcPct val="90000"/>
              </a:lnSpc>
            </a:pPr>
            <a:r>
              <a:rPr lang="en-GB" sz="1200" dirty="0">
                <a:solidFill>
                  <a:schemeClr val="tx2"/>
                </a:solidFill>
              </a:rPr>
              <a:t>Talk with Water UK.</a:t>
            </a:r>
          </a:p>
          <a:p>
            <a:pPr>
              <a:lnSpc>
                <a:spcPct val="90000"/>
              </a:lnSpc>
            </a:pPr>
            <a:r>
              <a:rPr lang="en-GB" sz="1200" b="1" dirty="0">
                <a:solidFill>
                  <a:schemeClr val="tx2"/>
                </a:solidFill>
              </a:rPr>
              <a:t>Take  the lead/ get  buy in.</a:t>
            </a:r>
          </a:p>
          <a:p>
            <a:pPr>
              <a:lnSpc>
                <a:spcPct val="90000"/>
              </a:lnSpc>
            </a:pPr>
            <a:r>
              <a:rPr lang="en-GB" sz="1200" dirty="0">
                <a:solidFill>
                  <a:schemeClr val="tx2"/>
                </a:solidFill>
              </a:rPr>
              <a:t>EDANA Code of Practice  update for UK?</a:t>
            </a:r>
          </a:p>
          <a:p>
            <a:pPr>
              <a:lnSpc>
                <a:spcPct val="90000"/>
              </a:lnSpc>
            </a:pPr>
            <a:r>
              <a:rPr lang="en-GB" sz="1200" dirty="0">
                <a:solidFill>
                  <a:schemeClr val="tx2"/>
                </a:solidFill>
              </a:rPr>
              <a:t>Thought process- Proactively consumer wet wipes are </a:t>
            </a:r>
            <a:r>
              <a:rPr lang="en-GB" sz="1200" u="sng" dirty="0">
                <a:solidFill>
                  <a:schemeClr val="tx2"/>
                </a:solidFill>
              </a:rPr>
              <a:t>already</a:t>
            </a:r>
            <a:r>
              <a:rPr lang="en-GB" sz="1200" dirty="0">
                <a:solidFill>
                  <a:schemeClr val="tx2"/>
                </a:solidFill>
              </a:rPr>
              <a:t> Plastic free  ahead of any ban. </a:t>
            </a:r>
            <a:r>
              <a:rPr lang="en-GB" sz="1200" b="1" dirty="0">
                <a:solidFill>
                  <a:schemeClr val="tx2"/>
                </a:solidFill>
              </a:rPr>
              <a:t>Now proactively be seen to  change  the  label</a:t>
            </a:r>
            <a:r>
              <a:rPr lang="en-GB" sz="1200" dirty="0">
                <a:solidFill>
                  <a:schemeClr val="tx2"/>
                </a:solidFill>
              </a:rPr>
              <a:t>.</a:t>
            </a:r>
          </a:p>
        </p:txBody>
      </p:sp>
      <p:grpSp>
        <p:nvGrpSpPr>
          <p:cNvPr id="21" name="Group 20">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7680" y="-16714"/>
            <a:ext cx="4780320" cy="6874714"/>
            <a:chOff x="5818240" y="-1"/>
            <a:chExt cx="6373761" cy="6874714"/>
          </a:xfrm>
        </p:grpSpPr>
        <p:sp>
          <p:nvSpPr>
            <p:cNvPr id="22" name="Freeform: Shape 21">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C899B666-E6A1-7739-9A86-2FF02D9EA5CB}"/>
              </a:ext>
            </a:extLst>
          </p:cNvPr>
          <p:cNvPicPr>
            <a:picLocks noChangeAspect="1"/>
          </p:cNvPicPr>
          <p:nvPr/>
        </p:nvPicPr>
        <p:blipFill>
          <a:blip r:embed="rId2"/>
          <a:stretch>
            <a:fillRect/>
          </a:stretch>
        </p:blipFill>
        <p:spPr>
          <a:xfrm>
            <a:off x="7305294" y="2797173"/>
            <a:ext cx="3106674" cy="2187198"/>
          </a:xfrm>
          <a:prstGeom prst="rect">
            <a:avLst/>
          </a:prstGeom>
        </p:spPr>
      </p:pic>
      <p:sp>
        <p:nvSpPr>
          <p:cNvPr id="6" name="TextBox 5">
            <a:extLst>
              <a:ext uri="{FF2B5EF4-FFF2-40B4-BE49-F238E27FC236}">
                <a16:creationId xmlns:a16="http://schemas.microsoft.com/office/drawing/2014/main" id="{ADE5E04A-F9BB-34C0-3653-65A28A34B9DE}"/>
              </a:ext>
            </a:extLst>
          </p:cNvPr>
          <p:cNvSpPr txBox="1"/>
          <p:nvPr/>
        </p:nvSpPr>
        <p:spPr>
          <a:xfrm>
            <a:off x="7866103" y="4997289"/>
            <a:ext cx="1457080" cy="430887"/>
          </a:xfrm>
          <a:prstGeom prst="rect">
            <a:avLst/>
          </a:prstGeom>
          <a:noFill/>
        </p:spPr>
        <p:txBody>
          <a:bodyPr wrap="square" rtlCol="0">
            <a:spAutoFit/>
          </a:bodyPr>
          <a:lstStyle/>
          <a:p>
            <a:pPr algn="ctr"/>
            <a:r>
              <a:rPr lang="en-GB" sz="1100" b="1" u="sng" dirty="0">
                <a:solidFill>
                  <a:srgbClr val="FF0000"/>
                </a:solidFill>
              </a:rPr>
              <a:t>DRAFT</a:t>
            </a:r>
            <a:r>
              <a:rPr lang="en-GB" sz="1100" dirty="0">
                <a:solidFill>
                  <a:srgbClr val="FF0000"/>
                </a:solidFill>
              </a:rPr>
              <a:t> DO NOT FLUSH SYMBOL (ISO)</a:t>
            </a:r>
          </a:p>
        </p:txBody>
      </p:sp>
      <p:sp>
        <p:nvSpPr>
          <p:cNvPr id="7" name="TextBox 6">
            <a:extLst>
              <a:ext uri="{FF2B5EF4-FFF2-40B4-BE49-F238E27FC236}">
                <a16:creationId xmlns:a16="http://schemas.microsoft.com/office/drawing/2014/main" id="{2A932247-5367-920A-305F-0B5BDFB58920}"/>
              </a:ext>
            </a:extLst>
          </p:cNvPr>
          <p:cNvSpPr txBox="1"/>
          <p:nvPr/>
        </p:nvSpPr>
        <p:spPr>
          <a:xfrm>
            <a:off x="1916965" y="5428176"/>
            <a:ext cx="3970714" cy="1200329"/>
          </a:xfrm>
          <a:prstGeom prst="rect">
            <a:avLst/>
          </a:prstGeom>
          <a:noFill/>
        </p:spPr>
        <p:txBody>
          <a:bodyPr wrap="square" rtlCol="0">
            <a:spAutoFit/>
          </a:bodyPr>
          <a:lstStyle/>
          <a:p>
            <a:r>
              <a:rPr lang="en-GB" sz="1200" dirty="0"/>
              <a:t>Read  the  article in </a:t>
            </a:r>
            <a:r>
              <a:rPr lang="en-GB" sz="1200" b="1" dirty="0"/>
              <a:t>The Grocer </a:t>
            </a:r>
            <a:r>
              <a:rPr lang="en-GB" sz="1200" dirty="0"/>
              <a:t>02/10/2025. “</a:t>
            </a:r>
            <a:r>
              <a:rPr lang="en-GB" sz="1200" b="1" dirty="0"/>
              <a:t>Is the war on wet wipes working or could industry do more</a:t>
            </a:r>
            <a:r>
              <a:rPr lang="en-GB" sz="1200" dirty="0"/>
              <a:t>” especially the piece  by </a:t>
            </a:r>
            <a:r>
              <a:rPr lang="en-GB" sz="1200" dirty="0">
                <a:solidFill>
                  <a:srgbClr val="FF0000"/>
                </a:solidFill>
              </a:rPr>
              <a:t>Russel Holmes </a:t>
            </a:r>
            <a:r>
              <a:rPr lang="en-GB" sz="1200" dirty="0"/>
              <a:t>“</a:t>
            </a:r>
            <a:r>
              <a:rPr lang="en-GB" sz="1200" b="1" dirty="0"/>
              <a:t>Wet wipe packaging compared</a:t>
            </a:r>
            <a:r>
              <a:rPr lang="en-GB" sz="1200" dirty="0"/>
              <a:t>”  see: </a:t>
            </a:r>
            <a:r>
              <a:rPr lang="en-GB" sz="1200" dirty="0">
                <a:hlinkClick r:id="rId3"/>
              </a:rPr>
              <a:t>https://www.thegrocer.co.uk/analysis-and-features/are-retailers-and-suppliers-doing-enough-in-the-war-on-wet-wipes/710200.article</a:t>
            </a:r>
            <a:r>
              <a:rPr lang="en-GB" sz="1200" dirty="0"/>
              <a:t>  </a:t>
            </a:r>
          </a:p>
        </p:txBody>
      </p:sp>
    </p:spTree>
    <p:extLst>
      <p:ext uri="{BB962C8B-B14F-4D97-AF65-F5344CB8AC3E}">
        <p14:creationId xmlns:p14="http://schemas.microsoft.com/office/powerpoint/2010/main" val="2401896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3" y="1914813"/>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4" y="1924950"/>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7196" y="4092816"/>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147699"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B06F03-BBDB-7A58-9922-16F699E9EA54}"/>
              </a:ext>
            </a:extLst>
          </p:cNvPr>
          <p:cNvSpPr>
            <a:spLocks noGrp="1"/>
          </p:cNvSpPr>
          <p:nvPr>
            <p:ph type="title"/>
          </p:nvPr>
        </p:nvSpPr>
        <p:spPr>
          <a:xfrm>
            <a:off x="1963859" y="1683757"/>
            <a:ext cx="2336449" cy="2396359"/>
          </a:xfrm>
        </p:spPr>
        <p:txBody>
          <a:bodyPr anchor="b">
            <a:normAutofit/>
          </a:bodyPr>
          <a:lstStyle/>
          <a:p>
            <a:pPr algn="r"/>
            <a:r>
              <a:rPr lang="en-GB" sz="3200" dirty="0">
                <a:solidFill>
                  <a:srgbClr val="FFFFFF"/>
                </a:solidFill>
              </a:rPr>
              <a:t>NEXT STAGE HAS TO BE  </a:t>
            </a:r>
            <a:r>
              <a:rPr lang="en-GB" sz="3200" dirty="0">
                <a:solidFill>
                  <a:srgbClr val="FF0000"/>
                </a:solidFill>
              </a:rPr>
              <a:t>MORE THAN </a:t>
            </a:r>
            <a:r>
              <a:rPr lang="en-GB" sz="3200" dirty="0">
                <a:solidFill>
                  <a:srgbClr val="FFFFFF"/>
                </a:solidFill>
              </a:rPr>
              <a:t>ISO</a:t>
            </a:r>
          </a:p>
        </p:txBody>
      </p:sp>
      <p:graphicFrame>
        <p:nvGraphicFramePr>
          <p:cNvPr id="18" name="Content Placeholder 2">
            <a:extLst>
              <a:ext uri="{FF2B5EF4-FFF2-40B4-BE49-F238E27FC236}">
                <a16:creationId xmlns:a16="http://schemas.microsoft.com/office/drawing/2014/main" id="{4C83D216-E349-25E9-37C1-7275A35D7751}"/>
              </a:ext>
            </a:extLst>
          </p:cNvPr>
          <p:cNvGraphicFramePr>
            <a:graphicFrameLocks noGrp="1"/>
          </p:cNvGraphicFramePr>
          <p:nvPr>
            <p:ph idx="1"/>
            <p:extLst>
              <p:ext uri="{D42A27DB-BD31-4B8C-83A1-F6EECF244321}">
                <p14:modId xmlns:p14="http://schemas.microsoft.com/office/powerpoint/2010/main" val="2491713887"/>
              </p:ext>
            </p:extLst>
          </p:nvPr>
        </p:nvGraphicFramePr>
        <p:xfrm>
          <a:off x="5202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491AA55B-8A88-AA71-00FE-046838AE8DBD}"/>
              </a:ext>
            </a:extLst>
          </p:cNvPr>
          <p:cNvGrpSpPr/>
          <p:nvPr/>
        </p:nvGrpSpPr>
        <p:grpSpPr>
          <a:xfrm>
            <a:off x="5202781" y="3477400"/>
            <a:ext cx="5000124" cy="1268206"/>
            <a:chOff x="0" y="4089929"/>
            <a:chExt cx="5000124" cy="1268206"/>
          </a:xfrm>
        </p:grpSpPr>
        <p:sp>
          <p:nvSpPr>
            <p:cNvPr id="8" name="Rectangle: Rounded Corners 7">
              <a:extLst>
                <a:ext uri="{FF2B5EF4-FFF2-40B4-BE49-F238E27FC236}">
                  <a16:creationId xmlns:a16="http://schemas.microsoft.com/office/drawing/2014/main" id="{0368A326-990A-D1A3-E483-EA7D7EFCDF22}"/>
                </a:ext>
              </a:extLst>
            </p:cNvPr>
            <p:cNvSpPr/>
            <p:nvPr/>
          </p:nvSpPr>
          <p:spPr>
            <a:xfrm>
              <a:off x="0" y="4089929"/>
              <a:ext cx="5000124" cy="1268206"/>
            </a:xfrm>
            <a:prstGeom prst="roundRect">
              <a:avLst/>
            </a:prstGeom>
            <a:solidFill>
              <a:srgbClr val="FF0000"/>
            </a:solidFill>
          </p:spPr>
          <p:style>
            <a:lnRef idx="0">
              <a:schemeClr val="lt1">
                <a:hueOff val="0"/>
                <a:satOff val="0"/>
                <a:lumOff val="0"/>
                <a:alphaOff val="0"/>
              </a:schemeClr>
            </a:lnRef>
            <a:fillRef idx="3">
              <a:scrgbClr r="0" g="0" b="0"/>
            </a:fillRef>
            <a:effectRef idx="2">
              <a:schemeClr val="accent5">
                <a:hueOff val="-9933876"/>
                <a:satOff val="39811"/>
                <a:lumOff val="8628"/>
                <a:alphaOff val="0"/>
              </a:schemeClr>
            </a:effectRef>
            <a:fontRef idx="minor">
              <a:schemeClr val="lt1"/>
            </a:fontRef>
          </p:style>
          <p:txBody>
            <a:bodyPr/>
            <a:lstStyle/>
            <a:p>
              <a:endParaRPr lang="en-GB"/>
            </a:p>
          </p:txBody>
        </p:sp>
        <p:sp>
          <p:nvSpPr>
            <p:cNvPr id="10" name="Rectangle: Rounded Corners 4">
              <a:extLst>
                <a:ext uri="{FF2B5EF4-FFF2-40B4-BE49-F238E27FC236}">
                  <a16:creationId xmlns:a16="http://schemas.microsoft.com/office/drawing/2014/main" id="{A2A7994D-3259-1880-3842-D14548F9FDFD}"/>
                </a:ext>
              </a:extLst>
            </p:cNvPr>
            <p:cNvSpPr txBox="1"/>
            <p:nvPr/>
          </p:nvSpPr>
          <p:spPr>
            <a:xfrm>
              <a:off x="61909" y="4151838"/>
              <a:ext cx="4876306" cy="1144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defTabSz="800100">
                <a:lnSpc>
                  <a:spcPct val="90000"/>
                </a:lnSpc>
                <a:spcBef>
                  <a:spcPct val="0"/>
                </a:spcBef>
                <a:spcAft>
                  <a:spcPct val="35000"/>
                </a:spcAft>
              </a:pPr>
              <a:endParaRPr lang="en-GB" dirty="0"/>
            </a:p>
          </p:txBody>
        </p:sp>
      </p:grpSp>
      <p:sp>
        <p:nvSpPr>
          <p:cNvPr id="20" name="TextBox 19">
            <a:extLst>
              <a:ext uri="{FF2B5EF4-FFF2-40B4-BE49-F238E27FC236}">
                <a16:creationId xmlns:a16="http://schemas.microsoft.com/office/drawing/2014/main" id="{30444963-E51E-AB38-DEC8-E6E675F7F393}"/>
              </a:ext>
            </a:extLst>
          </p:cNvPr>
          <p:cNvSpPr txBox="1"/>
          <p:nvPr/>
        </p:nvSpPr>
        <p:spPr>
          <a:xfrm>
            <a:off x="5386180" y="3543087"/>
            <a:ext cx="4754820" cy="1154162"/>
          </a:xfrm>
          <a:prstGeom prst="rect">
            <a:avLst/>
          </a:prstGeom>
          <a:solidFill>
            <a:srgbClr val="FF0000"/>
          </a:solidFill>
        </p:spPr>
        <p:txBody>
          <a:bodyPr wrap="square">
            <a:spAutoFit/>
          </a:bodyPr>
          <a:lstStyle/>
          <a:p>
            <a:pPr lvl="0"/>
            <a:r>
              <a:rPr lang="en-GB" dirty="0"/>
              <a:t>WHY:</a:t>
            </a:r>
            <a:r>
              <a:rPr lang="en-GB" sz="1700" dirty="0"/>
              <a:t> From factory gate to high volume retail shelf is  probably  6-8 weeks. We have  been “plastic free” for  some considerable time now. Have blockages gone away?</a:t>
            </a:r>
            <a:endParaRPr lang="en-US" sz="1700" dirty="0"/>
          </a:p>
        </p:txBody>
      </p:sp>
    </p:spTree>
    <p:extLst>
      <p:ext uri="{BB962C8B-B14F-4D97-AF65-F5344CB8AC3E}">
        <p14:creationId xmlns:p14="http://schemas.microsoft.com/office/powerpoint/2010/main" val="1105241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E7696F-4328-EBAB-0185-FCF81679FC30}"/>
              </a:ext>
            </a:extLst>
          </p:cNvPr>
          <p:cNvSpPr>
            <a:spLocks noGrp="1"/>
          </p:cNvSpPr>
          <p:nvPr>
            <p:ph type="title"/>
          </p:nvPr>
        </p:nvSpPr>
        <p:spPr>
          <a:xfrm>
            <a:off x="1997202" y="639520"/>
            <a:ext cx="2571750" cy="1719072"/>
          </a:xfrm>
        </p:spPr>
        <p:txBody>
          <a:bodyPr vert="horz" lIns="91440" tIns="45720" rIns="91440" bIns="45720" rtlCol="0" anchor="b">
            <a:normAutofit/>
          </a:bodyPr>
          <a:lstStyle/>
          <a:p>
            <a:pPr defTabSz="914400">
              <a:lnSpc>
                <a:spcPct val="90000"/>
              </a:lnSpc>
            </a:pPr>
            <a:r>
              <a:rPr lang="en-US" sz="3600" dirty="0"/>
              <a:t>UK Sewerage Undertakers</a:t>
            </a:r>
          </a:p>
        </p:txBody>
      </p:sp>
      <p:sp>
        <p:nvSpPr>
          <p:cNvPr id="19"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6459" y="2573756"/>
            <a:ext cx="2441321" cy="18288"/>
          </a:xfrm>
          <a:custGeom>
            <a:avLst/>
            <a:gdLst>
              <a:gd name="csX0" fmla="*/ 0 w 2441321"/>
              <a:gd name="csY0" fmla="*/ 0 h 18288"/>
              <a:gd name="csX1" fmla="*/ 585917 w 2441321"/>
              <a:gd name="csY1" fmla="*/ 0 h 18288"/>
              <a:gd name="csX2" fmla="*/ 1196247 w 2441321"/>
              <a:gd name="csY2" fmla="*/ 0 h 18288"/>
              <a:gd name="csX3" fmla="*/ 1806578 w 2441321"/>
              <a:gd name="csY3" fmla="*/ 0 h 18288"/>
              <a:gd name="csX4" fmla="*/ 2441321 w 2441321"/>
              <a:gd name="csY4" fmla="*/ 0 h 18288"/>
              <a:gd name="csX5" fmla="*/ 2441321 w 2441321"/>
              <a:gd name="csY5" fmla="*/ 18288 h 18288"/>
              <a:gd name="csX6" fmla="*/ 1830991 w 2441321"/>
              <a:gd name="csY6" fmla="*/ 18288 h 18288"/>
              <a:gd name="csX7" fmla="*/ 1269487 w 2441321"/>
              <a:gd name="csY7" fmla="*/ 18288 h 18288"/>
              <a:gd name="csX8" fmla="*/ 707983 w 2441321"/>
              <a:gd name="csY8" fmla="*/ 18288 h 18288"/>
              <a:gd name="csX9" fmla="*/ 0 w 2441321"/>
              <a:gd name="csY9" fmla="*/ 18288 h 18288"/>
              <a:gd name="csX10" fmla="*/ 0 w 2441321"/>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290159A-9CDB-1E2F-C4A4-0F3A8FCD7777}"/>
              </a:ext>
            </a:extLst>
          </p:cNvPr>
          <p:cNvPicPr>
            <a:picLocks noGrp="1" noChangeAspect="1"/>
          </p:cNvPicPr>
          <p:nvPr>
            <p:ph idx="1"/>
          </p:nvPr>
        </p:nvPicPr>
        <p:blipFill>
          <a:blip r:embed="rId2"/>
          <a:stretch>
            <a:fillRect/>
          </a:stretch>
        </p:blipFill>
        <p:spPr>
          <a:xfrm>
            <a:off x="1997075" y="3063481"/>
            <a:ext cx="2571750" cy="2897976"/>
          </a:xfrm>
        </p:spPr>
      </p:pic>
      <p:pic>
        <p:nvPicPr>
          <p:cNvPr id="5" name="Content Placeholder 4">
            <a:extLst>
              <a:ext uri="{FF2B5EF4-FFF2-40B4-BE49-F238E27FC236}">
                <a16:creationId xmlns:a16="http://schemas.microsoft.com/office/drawing/2014/main" id="{EE8ABB9C-4D92-AA27-754B-02534C0468AC}"/>
              </a:ext>
            </a:extLst>
          </p:cNvPr>
          <p:cNvPicPr>
            <a:picLocks noChangeAspect="1"/>
          </p:cNvPicPr>
          <p:nvPr/>
        </p:nvPicPr>
        <p:blipFill>
          <a:blip r:embed="rId3"/>
          <a:stretch>
            <a:fillRect/>
          </a:stretch>
        </p:blipFill>
        <p:spPr>
          <a:xfrm>
            <a:off x="4798143" y="1733803"/>
            <a:ext cx="5584722" cy="4088270"/>
          </a:xfrm>
          <a:prstGeom prst="rect">
            <a:avLst/>
          </a:prstGeom>
        </p:spPr>
      </p:pic>
      <p:pic>
        <p:nvPicPr>
          <p:cNvPr id="12" name="Picture 11">
            <a:extLst>
              <a:ext uri="{FF2B5EF4-FFF2-40B4-BE49-F238E27FC236}">
                <a16:creationId xmlns:a16="http://schemas.microsoft.com/office/drawing/2014/main" id="{E37E0E51-2CA8-98CD-2D1A-D263E2F20498}"/>
              </a:ext>
            </a:extLst>
          </p:cNvPr>
          <p:cNvPicPr>
            <a:picLocks noChangeAspect="1"/>
          </p:cNvPicPr>
          <p:nvPr/>
        </p:nvPicPr>
        <p:blipFill>
          <a:blip r:embed="rId4"/>
          <a:stretch>
            <a:fillRect/>
          </a:stretch>
        </p:blipFill>
        <p:spPr>
          <a:xfrm>
            <a:off x="7953682" y="134801"/>
            <a:ext cx="2571751" cy="1599003"/>
          </a:xfrm>
          <a:prstGeom prst="rect">
            <a:avLst/>
          </a:prstGeom>
        </p:spPr>
      </p:pic>
      <p:sp>
        <p:nvSpPr>
          <p:cNvPr id="3" name="TextBox 2">
            <a:extLst>
              <a:ext uri="{FF2B5EF4-FFF2-40B4-BE49-F238E27FC236}">
                <a16:creationId xmlns:a16="http://schemas.microsoft.com/office/drawing/2014/main" id="{83AA9051-F927-1FEA-59B8-3FDB7CE0F9AB}"/>
              </a:ext>
            </a:extLst>
          </p:cNvPr>
          <p:cNvSpPr txBox="1"/>
          <p:nvPr/>
        </p:nvSpPr>
        <p:spPr>
          <a:xfrm>
            <a:off x="4919188" y="5822073"/>
            <a:ext cx="6722206" cy="923330"/>
          </a:xfrm>
          <a:prstGeom prst="rect">
            <a:avLst/>
          </a:prstGeom>
          <a:noFill/>
        </p:spPr>
        <p:txBody>
          <a:bodyPr wrap="square" rtlCol="0">
            <a:spAutoFit/>
          </a:bodyPr>
          <a:lstStyle/>
          <a:p>
            <a:r>
              <a:rPr lang="en-GB" b="1" dirty="0"/>
              <a:t>Scotland &amp; Northern Ireland  are Government run Sewerage Undertakers </a:t>
            </a:r>
            <a:r>
              <a:rPr lang="en-GB" b="1" dirty="0">
                <a:solidFill>
                  <a:srgbClr val="00B050"/>
                </a:solidFill>
              </a:rPr>
              <a:t>. </a:t>
            </a:r>
            <a:r>
              <a:rPr lang="en-GB" dirty="0">
                <a:solidFill>
                  <a:srgbClr val="00B050"/>
                </a:solidFill>
              </a:rPr>
              <a:t>Wales </a:t>
            </a:r>
            <a:r>
              <a:rPr lang="en-GB" dirty="0"/>
              <a:t>has a  </a:t>
            </a:r>
            <a:r>
              <a:rPr lang="en-GB" dirty="0">
                <a:solidFill>
                  <a:srgbClr val="00B050"/>
                </a:solidFill>
              </a:rPr>
              <a:t>“Not for Profit Organisation</a:t>
            </a:r>
            <a:r>
              <a:rPr lang="en-GB" dirty="0"/>
              <a:t>”. </a:t>
            </a:r>
            <a:r>
              <a:rPr lang="en-GB" b="1" dirty="0">
                <a:solidFill>
                  <a:srgbClr val="00B0F0"/>
                </a:solidFill>
              </a:rPr>
              <a:t>England</a:t>
            </a:r>
            <a:r>
              <a:rPr lang="en-GB" dirty="0">
                <a:solidFill>
                  <a:srgbClr val="00B0F0"/>
                </a:solidFill>
              </a:rPr>
              <a:t>- All English Sewerage Undertakers  are profit seeking Businesses !</a:t>
            </a:r>
          </a:p>
        </p:txBody>
      </p:sp>
    </p:spTree>
    <p:extLst>
      <p:ext uri="{BB962C8B-B14F-4D97-AF65-F5344CB8AC3E}">
        <p14:creationId xmlns:p14="http://schemas.microsoft.com/office/powerpoint/2010/main" val="1506984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B6F2D-DB6B-4806-94D2-7A913637D269}"/>
              </a:ext>
            </a:extLst>
          </p:cNvPr>
          <p:cNvSpPr>
            <a:spLocks noGrp="1"/>
          </p:cNvSpPr>
          <p:nvPr>
            <p:ph type="title"/>
          </p:nvPr>
        </p:nvSpPr>
        <p:spPr/>
        <p:txBody>
          <a:bodyPr/>
          <a:lstStyle/>
          <a:p>
            <a:r>
              <a:rPr lang="en-GB" dirty="0"/>
              <a:t>Google Alert terms</a:t>
            </a:r>
          </a:p>
        </p:txBody>
      </p:sp>
      <p:graphicFrame>
        <p:nvGraphicFramePr>
          <p:cNvPr id="5" name="Content Placeholder 2">
            <a:extLst>
              <a:ext uri="{FF2B5EF4-FFF2-40B4-BE49-F238E27FC236}">
                <a16:creationId xmlns:a16="http://schemas.microsoft.com/office/drawing/2014/main" id="{A02316D7-F1E0-1F6B-7003-30FEB735C84C}"/>
              </a:ext>
            </a:extLst>
          </p:cNvPr>
          <p:cNvGraphicFramePr>
            <a:graphicFrameLocks noGrp="1"/>
          </p:cNvGraphicFramePr>
          <p:nvPr>
            <p:ph idx="1"/>
            <p:extLst>
              <p:ext uri="{D42A27DB-BD31-4B8C-83A1-F6EECF244321}">
                <p14:modId xmlns:p14="http://schemas.microsoft.com/office/powerpoint/2010/main" val="2471057375"/>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6A073ED-B5C5-4A2A-C850-8F0DA80D7A65}"/>
              </a:ext>
            </a:extLst>
          </p:cNvPr>
          <p:cNvSpPr txBox="1"/>
          <p:nvPr/>
        </p:nvSpPr>
        <p:spPr>
          <a:xfrm>
            <a:off x="6965057" y="5847060"/>
            <a:ext cx="3302420" cy="923330"/>
          </a:xfrm>
          <a:prstGeom prst="rect">
            <a:avLst/>
          </a:prstGeom>
          <a:noFill/>
        </p:spPr>
        <p:txBody>
          <a:bodyPr wrap="square" rtlCol="0">
            <a:spAutoFit/>
          </a:bodyPr>
          <a:lstStyle/>
          <a:p>
            <a:r>
              <a:rPr lang="en-GB" i="1" dirty="0">
                <a:solidFill>
                  <a:srgbClr val="FF0000"/>
                </a:solidFill>
              </a:rPr>
              <a:t>Tip</a:t>
            </a:r>
            <a:r>
              <a:rPr lang="en-GB" i="1" dirty="0"/>
              <a:t>: Set up a separate  G-mail account- You can get a lot of Alerts.</a:t>
            </a:r>
          </a:p>
        </p:txBody>
      </p:sp>
    </p:spTree>
    <p:extLst>
      <p:ext uri="{BB962C8B-B14F-4D97-AF65-F5344CB8AC3E}">
        <p14:creationId xmlns:p14="http://schemas.microsoft.com/office/powerpoint/2010/main" val="3671130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C21E2592-8B7F-6793-B783-8E8DE5A93A03}"/>
              </a:ext>
            </a:extLst>
          </p:cNvPr>
          <p:cNvGraphicFramePr>
            <a:graphicFrameLocks noGrp="1"/>
          </p:cNvGraphicFramePr>
          <p:nvPr>
            <p:extLst>
              <p:ext uri="{D42A27DB-BD31-4B8C-83A1-F6EECF244321}">
                <p14:modId xmlns:p14="http://schemas.microsoft.com/office/powerpoint/2010/main" val="1508006116"/>
              </p:ext>
            </p:extLst>
          </p:nvPr>
        </p:nvGraphicFramePr>
        <p:xfrm>
          <a:off x="2687122" y="4071599"/>
          <a:ext cx="6129495" cy="26105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90FCDEB3-ADA7-0056-3515-E53F8E407E1B}"/>
              </a:ext>
            </a:extLst>
          </p:cNvPr>
          <p:cNvGraphicFramePr>
            <a:graphicFrameLocks noGrp="1"/>
          </p:cNvGraphicFramePr>
          <p:nvPr>
            <p:extLst>
              <p:ext uri="{D42A27DB-BD31-4B8C-83A1-F6EECF244321}">
                <p14:modId xmlns:p14="http://schemas.microsoft.com/office/powerpoint/2010/main" val="2911953280"/>
              </p:ext>
            </p:extLst>
          </p:nvPr>
        </p:nvGraphicFramePr>
        <p:xfrm>
          <a:off x="383458" y="491731"/>
          <a:ext cx="4889894" cy="33346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EBC7922D-95A7-75B2-85D5-18F11DBD6A8D}"/>
              </a:ext>
            </a:extLst>
          </p:cNvPr>
          <p:cNvGraphicFramePr>
            <a:graphicFrameLocks noGrp="1"/>
          </p:cNvGraphicFramePr>
          <p:nvPr>
            <p:extLst>
              <p:ext uri="{D42A27DB-BD31-4B8C-83A1-F6EECF244321}">
                <p14:modId xmlns:p14="http://schemas.microsoft.com/office/powerpoint/2010/main" val="2265393867"/>
              </p:ext>
            </p:extLst>
          </p:nvPr>
        </p:nvGraphicFramePr>
        <p:xfrm>
          <a:off x="5856260" y="390768"/>
          <a:ext cx="5689296" cy="333465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10131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674541E-96CE-298E-D927-CA4CDCE12215}"/>
              </a:ext>
            </a:extLst>
          </p:cNvPr>
          <p:cNvPicPr>
            <a:picLocks noGrp="1" noChangeAspect="1"/>
          </p:cNvPicPr>
          <p:nvPr>
            <p:ph idx="1"/>
          </p:nvPr>
        </p:nvPicPr>
        <p:blipFill>
          <a:blip r:embed="rId2"/>
          <a:stretch>
            <a:fillRect/>
          </a:stretch>
        </p:blipFill>
        <p:spPr>
          <a:xfrm>
            <a:off x="1752599" y="174171"/>
            <a:ext cx="8120743" cy="6683829"/>
          </a:xfrm>
          <a:prstGeom prst="rect">
            <a:avLst/>
          </a:prstGeom>
        </p:spPr>
      </p:pic>
    </p:spTree>
    <p:extLst>
      <p:ext uri="{BB962C8B-B14F-4D97-AF65-F5344CB8AC3E}">
        <p14:creationId xmlns:p14="http://schemas.microsoft.com/office/powerpoint/2010/main" val="2344949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310C70-8D3A-F779-76E8-CD4E66E11409}"/>
              </a:ext>
            </a:extLst>
          </p:cNvPr>
          <p:cNvSpPr>
            <a:spLocks noGrp="1"/>
          </p:cNvSpPr>
          <p:nvPr>
            <p:ph type="title"/>
          </p:nvPr>
        </p:nvSpPr>
        <p:spPr>
          <a:xfrm>
            <a:off x="556532" y="643467"/>
            <a:ext cx="11210925" cy="744836"/>
          </a:xfrm>
        </p:spPr>
        <p:txBody>
          <a:bodyPr>
            <a:normAutofit/>
          </a:bodyPr>
          <a:lstStyle/>
          <a:p>
            <a:r>
              <a:rPr lang="en-GB" sz="3200">
                <a:solidFill>
                  <a:schemeClr val="bg1"/>
                </a:solidFill>
              </a:rPr>
              <a:t>Environment Agency (England) Summary data 2024</a:t>
            </a:r>
          </a:p>
        </p:txBody>
      </p:sp>
      <p:pic>
        <p:nvPicPr>
          <p:cNvPr id="6" name="Picture 5">
            <a:extLst>
              <a:ext uri="{FF2B5EF4-FFF2-40B4-BE49-F238E27FC236}">
                <a16:creationId xmlns:a16="http://schemas.microsoft.com/office/drawing/2014/main" id="{E68889E5-DFED-3769-9860-887DB7F58704}"/>
              </a:ext>
            </a:extLst>
          </p:cNvPr>
          <p:cNvPicPr>
            <a:picLocks noChangeAspect="1"/>
          </p:cNvPicPr>
          <p:nvPr/>
        </p:nvPicPr>
        <p:blipFill>
          <a:blip r:embed="rId2"/>
          <a:stretch>
            <a:fillRect/>
          </a:stretch>
        </p:blipFill>
        <p:spPr>
          <a:xfrm>
            <a:off x="788277" y="1524000"/>
            <a:ext cx="10226564" cy="5118538"/>
          </a:xfrm>
          <a:prstGeom prst="rect">
            <a:avLst/>
          </a:prstGeom>
        </p:spPr>
      </p:pic>
    </p:spTree>
    <p:extLst>
      <p:ext uri="{BB962C8B-B14F-4D97-AF65-F5344CB8AC3E}">
        <p14:creationId xmlns:p14="http://schemas.microsoft.com/office/powerpoint/2010/main" val="1237407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9714E-BF58-FE24-8CDF-646DCADF1A7C}"/>
              </a:ext>
            </a:extLst>
          </p:cNvPr>
          <p:cNvSpPr>
            <a:spLocks noGrp="1"/>
          </p:cNvSpPr>
          <p:nvPr>
            <p:ph type="title"/>
          </p:nvPr>
        </p:nvSpPr>
        <p:spPr>
          <a:xfrm>
            <a:off x="84083" y="274639"/>
            <a:ext cx="11992303" cy="452949"/>
          </a:xfrm>
        </p:spPr>
        <p:txBody>
          <a:bodyPr>
            <a:noAutofit/>
          </a:bodyPr>
          <a:lstStyle/>
          <a:p>
            <a:r>
              <a:rPr lang="en-GB" sz="2400" dirty="0"/>
              <a:t>In the UK </a:t>
            </a:r>
            <a:r>
              <a:rPr lang="en-GB" sz="2400" dirty="0">
                <a:solidFill>
                  <a:srgbClr val="FF0000"/>
                </a:solidFill>
              </a:rPr>
              <a:t>the  dog still has a bone. </a:t>
            </a:r>
            <a:r>
              <a:rPr lang="en-GB" sz="2400" dirty="0"/>
              <a:t>Look at the official minutes of  the two houses of the UK Government. The </a:t>
            </a:r>
            <a:r>
              <a:rPr lang="en-GB" sz="2400" dirty="0">
                <a:solidFill>
                  <a:srgbClr val="FF0000"/>
                </a:solidFill>
              </a:rPr>
              <a:t>House of Commons </a:t>
            </a:r>
            <a:r>
              <a:rPr lang="en-GB" sz="2400" dirty="0"/>
              <a:t>(03/11/2025) (Excerpts)</a:t>
            </a:r>
          </a:p>
        </p:txBody>
      </p:sp>
      <p:sp>
        <p:nvSpPr>
          <p:cNvPr id="4" name="TextBox 3">
            <a:extLst>
              <a:ext uri="{FF2B5EF4-FFF2-40B4-BE49-F238E27FC236}">
                <a16:creationId xmlns:a16="http://schemas.microsoft.com/office/drawing/2014/main" id="{4FA3A53E-9D6F-A6B7-98B9-DE940FAEFC08}"/>
              </a:ext>
            </a:extLst>
          </p:cNvPr>
          <p:cNvSpPr txBox="1"/>
          <p:nvPr/>
        </p:nvSpPr>
        <p:spPr>
          <a:xfrm>
            <a:off x="99848" y="1210034"/>
            <a:ext cx="11992303" cy="646331"/>
          </a:xfrm>
          <a:prstGeom prst="rect">
            <a:avLst/>
          </a:prstGeom>
          <a:noFill/>
        </p:spPr>
        <p:txBody>
          <a:bodyPr wrap="square">
            <a:spAutoFit/>
          </a:bodyPr>
          <a:lstStyle/>
          <a:p>
            <a:r>
              <a:rPr lang="en-GB" dirty="0">
                <a:hlinkClick r:id="rId2">
                  <a:extLst>
                    <a:ext uri="{A12FA001-AC4F-418D-AE19-62706E023703}">
                      <ahyp:hlinkClr xmlns:ahyp="http://schemas.microsoft.com/office/drawing/2018/hyperlinkcolor" val="tx"/>
                    </a:ext>
                  </a:extLst>
                </a:hlinkClick>
              </a:rPr>
              <a:t>Source: </a:t>
            </a:r>
            <a:r>
              <a:rPr lang="en-GB" u="sng" dirty="0">
                <a:solidFill>
                  <a:srgbClr val="0000FF"/>
                </a:solidFill>
                <a:hlinkClick r:id="rId2">
                  <a:extLst>
                    <a:ext uri="{A12FA001-AC4F-418D-AE19-62706E023703}">
                      <ahyp:hlinkClr xmlns:ahyp="http://schemas.microsoft.com/office/drawing/2018/hyperlinkcolor" val="tx"/>
                    </a:ext>
                  </a:extLst>
                </a:hlinkClick>
              </a:rPr>
              <a:t>https://hansard.parliament.uk/commons/2025-11-03/debates/5af90717-6363-47f1-9b3f-4badcfc9346b/DraftEnvironmentalProtection(WetWipesContainingPlastic)(England)Regulations2025</a:t>
            </a:r>
            <a:r>
              <a:rPr lang="en-GB" dirty="0"/>
              <a:t> </a:t>
            </a:r>
          </a:p>
        </p:txBody>
      </p:sp>
      <p:sp>
        <p:nvSpPr>
          <p:cNvPr id="6" name="TextBox 5">
            <a:extLst>
              <a:ext uri="{FF2B5EF4-FFF2-40B4-BE49-F238E27FC236}">
                <a16:creationId xmlns:a16="http://schemas.microsoft.com/office/drawing/2014/main" id="{9A891AEF-E47D-E70C-D00E-F2BEA2A28BE0}"/>
              </a:ext>
            </a:extLst>
          </p:cNvPr>
          <p:cNvSpPr txBox="1"/>
          <p:nvPr/>
        </p:nvSpPr>
        <p:spPr>
          <a:xfrm>
            <a:off x="84083" y="2104103"/>
            <a:ext cx="11992303" cy="4770537"/>
          </a:xfrm>
          <a:prstGeom prst="rect">
            <a:avLst/>
          </a:prstGeom>
          <a:noFill/>
        </p:spPr>
        <p:txBody>
          <a:bodyPr wrap="square">
            <a:spAutoFit/>
          </a:bodyPr>
          <a:lstStyle/>
          <a:p>
            <a:r>
              <a:rPr lang="en-GB" sz="1600" dirty="0">
                <a:solidFill>
                  <a:srgbClr val="4D4D4D"/>
                </a:solidFill>
                <a:latin typeface="National"/>
              </a:rPr>
              <a:t>This action is part of a wider commitment to encourage more sustainable behaviours around the consumption of single-use plastic. Ultimately, we </a:t>
            </a:r>
            <a:r>
              <a:rPr lang="en-GB" sz="1600" dirty="0">
                <a:solidFill>
                  <a:srgbClr val="FF0000"/>
                </a:solidFill>
                <a:latin typeface="National"/>
              </a:rPr>
              <a:t>want to encourage a shift towards reusable and/or plastic-free alternatives</a:t>
            </a:r>
          </a:p>
          <a:p>
            <a:endParaRPr lang="en-GB" sz="1600" dirty="0">
              <a:solidFill>
                <a:srgbClr val="4D4D4D"/>
              </a:solidFill>
              <a:latin typeface="National"/>
            </a:endParaRPr>
          </a:p>
          <a:p>
            <a:r>
              <a:rPr lang="en-GB" sz="1600" dirty="0"/>
              <a:t>I worked with water companies across the UK so that the campaigning on this issue would be less confusing. It was “fine to flush” in some areas and there were different campaigns by different water companies. Now there is a unified effort by all the water companies together to have the same public messaging(Bin The Wipe). </a:t>
            </a:r>
            <a:r>
              <a:rPr lang="en-GB" sz="1600" dirty="0">
                <a:solidFill>
                  <a:srgbClr val="FF0000"/>
                </a:solidFill>
              </a:rPr>
              <a:t>The main message must be: do not flush any wipes. No wipes are fine to flush.</a:t>
            </a:r>
          </a:p>
          <a:p>
            <a:endParaRPr lang="en-GB" sz="1600" dirty="0">
              <a:solidFill>
                <a:srgbClr val="FF0000"/>
              </a:solidFill>
            </a:endParaRPr>
          </a:p>
          <a:p>
            <a:r>
              <a:rPr lang="en-GB" sz="1600" dirty="0"/>
              <a:t> Scotland has plans to bring this measure in soon, and in November 2024 the Northern Ireland Executive notified the World Trade Organisation of their intent to legislate. We look forward to the Northern Ireland Executive introducing their regulations as soon as possible, so that the whole of the United Kingdom is lined up on this issue. </a:t>
            </a:r>
          </a:p>
          <a:p>
            <a:r>
              <a:rPr lang="en-GB" sz="1600" dirty="0"/>
              <a:t>I support the hon. Member for Putney and her </a:t>
            </a:r>
            <a:r>
              <a:rPr lang="en-GB" sz="1600" dirty="0">
                <a:solidFill>
                  <a:srgbClr val="FF0000"/>
                </a:solidFill>
              </a:rPr>
              <a:t>injunction that people should stop flushing wet wipes down toilets</a:t>
            </a:r>
            <a:r>
              <a:rPr lang="en-GB" sz="1600" dirty="0"/>
              <a:t>. Unfortunately, this statutory instrument does not address that. I think the Minister could have taken the opportunity to impress upon the public that they must stop flushing </a:t>
            </a:r>
          </a:p>
          <a:p>
            <a:r>
              <a:rPr lang="en-GB" sz="1600" dirty="0"/>
              <a:t>wet wipes down into the sewage system. They cause incredible blockages, which cost millions of pounds to clear, put our water bills up, and pollute the environment. Even if there are no plastics in them, they will continue to cause that nuisance. We must not let it get into the consumer’s mind</a:t>
            </a:r>
            <a:r>
              <a:rPr lang="en-GB" sz="1600" dirty="0">
                <a:solidFill>
                  <a:srgbClr val="FF0000"/>
                </a:solidFill>
              </a:rPr>
              <a:t>, “Oh, these are plastic-free, so I can flush them down the loo.” I put it to the Minister that that is a great danger.</a:t>
            </a:r>
            <a:r>
              <a:rPr lang="en-GB" sz="1600" dirty="0"/>
              <a:t> </a:t>
            </a:r>
          </a:p>
          <a:p>
            <a:r>
              <a:rPr lang="en-GB" sz="1600" dirty="0"/>
              <a:t>I am extremely pleased to support the draft regulations, but I call on the Government to do more to tackle microplastic pollution in our waterways and </a:t>
            </a:r>
            <a:r>
              <a:rPr lang="en-GB" sz="1600" dirty="0">
                <a:solidFill>
                  <a:srgbClr val="FF0000"/>
                </a:solidFill>
              </a:rPr>
              <a:t>improve labelling to ensure that single-use wet wipes are clearly marked “Do not flush”, </a:t>
            </a:r>
            <a:r>
              <a:rPr lang="en-GB" sz="1600" dirty="0"/>
              <a:t>as so many hon. Members this evening have highlighted.</a:t>
            </a:r>
            <a:endParaRPr lang="en-GB" sz="1600" dirty="0">
              <a:solidFill>
                <a:srgbClr val="FF0000"/>
              </a:solidFill>
            </a:endParaRPr>
          </a:p>
        </p:txBody>
      </p:sp>
    </p:spTree>
    <p:extLst>
      <p:ext uri="{BB962C8B-B14F-4D97-AF65-F5344CB8AC3E}">
        <p14:creationId xmlns:p14="http://schemas.microsoft.com/office/powerpoint/2010/main" val="2622623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AEC2-60F5-431F-F280-1B51686A20B7}"/>
              </a:ext>
            </a:extLst>
          </p:cNvPr>
          <p:cNvSpPr>
            <a:spLocks noGrp="1"/>
          </p:cNvSpPr>
          <p:nvPr>
            <p:ph type="title"/>
          </p:nvPr>
        </p:nvSpPr>
        <p:spPr>
          <a:xfrm>
            <a:off x="147145" y="274639"/>
            <a:ext cx="11897710" cy="590601"/>
          </a:xfrm>
        </p:spPr>
        <p:txBody>
          <a:bodyPr>
            <a:normAutofit/>
          </a:bodyPr>
          <a:lstStyle/>
          <a:p>
            <a:r>
              <a:rPr lang="en-GB" sz="1400" dirty="0"/>
              <a:t>In the</a:t>
            </a:r>
            <a:r>
              <a:rPr lang="en-GB" sz="2000" dirty="0"/>
              <a:t> UK </a:t>
            </a:r>
            <a:r>
              <a:rPr lang="en-GB" sz="1400" dirty="0">
                <a:solidFill>
                  <a:srgbClr val="FF0000"/>
                </a:solidFill>
                <a:highlight>
                  <a:srgbClr val="FFFF00"/>
                </a:highlight>
              </a:rPr>
              <a:t>the  dog still has a bone</a:t>
            </a:r>
            <a:r>
              <a:rPr lang="en-GB" sz="1400" dirty="0">
                <a:solidFill>
                  <a:srgbClr val="FF0000"/>
                </a:solidFill>
              </a:rPr>
              <a:t>. </a:t>
            </a:r>
            <a:r>
              <a:rPr lang="en-GB" sz="1400" dirty="0"/>
              <a:t>Look at the official minutes (HANSARD)of  the two houses of the UK Government. </a:t>
            </a:r>
            <a:r>
              <a:rPr lang="en-GB" sz="1400" dirty="0">
                <a:solidFill>
                  <a:srgbClr val="FF0000"/>
                </a:solidFill>
              </a:rPr>
              <a:t>The House of Lords </a:t>
            </a:r>
            <a:r>
              <a:rPr lang="en-GB" sz="1400" dirty="0"/>
              <a:t>(10/11/2025)(</a:t>
            </a:r>
            <a:r>
              <a:rPr lang="en-GB" sz="1400" dirty="0">
                <a:highlight>
                  <a:srgbClr val="FFFF00"/>
                </a:highlight>
              </a:rPr>
              <a:t>excerpts</a:t>
            </a:r>
            <a:r>
              <a:rPr lang="en-GB" sz="1400" dirty="0"/>
              <a:t>)</a:t>
            </a:r>
          </a:p>
        </p:txBody>
      </p:sp>
      <p:sp>
        <p:nvSpPr>
          <p:cNvPr id="8" name="TextBox 7">
            <a:extLst>
              <a:ext uri="{FF2B5EF4-FFF2-40B4-BE49-F238E27FC236}">
                <a16:creationId xmlns:a16="http://schemas.microsoft.com/office/drawing/2014/main" id="{55E66E62-C5CD-3B45-D52D-53376FD7237B}"/>
              </a:ext>
            </a:extLst>
          </p:cNvPr>
          <p:cNvSpPr txBox="1"/>
          <p:nvPr/>
        </p:nvSpPr>
        <p:spPr>
          <a:xfrm>
            <a:off x="147145" y="841061"/>
            <a:ext cx="11897709" cy="430887"/>
          </a:xfrm>
          <a:prstGeom prst="rect">
            <a:avLst/>
          </a:prstGeom>
          <a:noFill/>
        </p:spPr>
        <p:txBody>
          <a:bodyPr wrap="square">
            <a:spAutoFit/>
          </a:bodyPr>
          <a:lstStyle/>
          <a:p>
            <a:r>
              <a:rPr lang="en-GB" sz="1100" b="1" dirty="0">
                <a:latin typeface="Arial" panose="020B0604020202020204" pitchFamily="34" charset="0"/>
                <a:ea typeface="Aptos" panose="020B0004020202020204" pitchFamily="34" charset="0"/>
                <a:hlinkClick r:id="rId2" tooltip="Protected by Check Point: https://hansard.parliament.uk/Lords/2025-11-10/debates/9A4F2967-D9A2-40D4-9B58-5253BD927504/EnvironmentalProtection(WetWipesContainingPlastic)(England)Regulations2025">
                  <a:extLst>
                    <a:ext uri="{A12FA001-AC4F-418D-AE19-62706E023703}">
                      <ahyp:hlinkClr xmlns:ahyp="http://schemas.microsoft.com/office/drawing/2018/hyperlinkcolor" val="tx"/>
                    </a:ext>
                  </a:extLst>
                </a:hlinkClick>
              </a:rPr>
              <a:t>Source</a:t>
            </a:r>
            <a:r>
              <a:rPr lang="en-GB" sz="1100" dirty="0">
                <a:latin typeface="Arial" panose="020B0604020202020204" pitchFamily="34" charset="0"/>
                <a:ea typeface="Aptos" panose="020B0004020202020204" pitchFamily="34" charset="0"/>
                <a:hlinkClick r:id="rId2" tooltip="Protected by Check Point: https://hansard.parliament.uk/Lords/2025-11-10/debates/9A4F2967-D9A2-40D4-9B58-5253BD927504/EnvironmentalProtection(WetWipesContainingPlastic)(England)Regulations2025">
                  <a:extLst>
                    <a:ext uri="{A12FA001-AC4F-418D-AE19-62706E023703}">
                      <ahyp:hlinkClr xmlns:ahyp="http://schemas.microsoft.com/office/drawing/2018/hyperlinkcolor" val="tx"/>
                    </a:ext>
                  </a:extLst>
                </a:hlinkClick>
              </a:rPr>
              <a:t> :  </a:t>
            </a:r>
            <a:r>
              <a:rPr lang="en-GB" sz="1100" u="sng" dirty="0">
                <a:solidFill>
                  <a:srgbClr val="0000FF"/>
                </a:solidFill>
                <a:latin typeface="Arial" panose="020B0604020202020204" pitchFamily="34" charset="0"/>
                <a:ea typeface="Aptos" panose="020B0004020202020204" pitchFamily="34" charset="0"/>
                <a:hlinkClick r:id="rId2" tooltip="Protected by Check Point: https://hansard.parliament.uk/Lords/2025-11-10/debates/9A4F2967-D9A2-40D4-9B58-5253BD927504/EnvironmentalProtection(WetWipesContainingPlastic)(England)Regulations2025">
                  <a:extLst>
                    <a:ext uri="{A12FA001-AC4F-418D-AE19-62706E023703}">
                      <ahyp:hlinkClr xmlns:ahyp="http://schemas.microsoft.com/office/drawing/2018/hyperlinkcolor" val="tx"/>
                    </a:ext>
                  </a:extLst>
                </a:hlinkClick>
              </a:rPr>
              <a:t>https://hansard.parliament.uk/Lords/2025-11-10/debates/9A4F2967-D9A2-40D4-9B58-5253BD927504/EnvironmentalProtection(WetWipesContainingPlastic)(England)Regulations2025</a:t>
            </a:r>
            <a:endParaRPr lang="en-GB" sz="1100" dirty="0"/>
          </a:p>
        </p:txBody>
      </p:sp>
      <p:sp>
        <p:nvSpPr>
          <p:cNvPr id="10" name="TextBox 9">
            <a:extLst>
              <a:ext uri="{FF2B5EF4-FFF2-40B4-BE49-F238E27FC236}">
                <a16:creationId xmlns:a16="http://schemas.microsoft.com/office/drawing/2014/main" id="{804789E7-2943-5C2A-FD61-889D8E4D2938}"/>
              </a:ext>
            </a:extLst>
          </p:cNvPr>
          <p:cNvSpPr txBox="1"/>
          <p:nvPr/>
        </p:nvSpPr>
        <p:spPr>
          <a:xfrm>
            <a:off x="147145" y="1271948"/>
            <a:ext cx="11803117" cy="5909310"/>
          </a:xfrm>
          <a:prstGeom prst="rect">
            <a:avLst/>
          </a:prstGeom>
          <a:noFill/>
        </p:spPr>
        <p:txBody>
          <a:bodyPr wrap="square">
            <a:spAutoFit/>
          </a:bodyPr>
          <a:lstStyle/>
          <a:p>
            <a:r>
              <a:rPr lang="en-GB" sz="1200" dirty="0">
                <a:solidFill>
                  <a:srgbClr val="4D4D4D"/>
                </a:solidFill>
                <a:latin typeface="National"/>
              </a:rPr>
              <a:t>This is part of a wider commitment to encourage more sustainable behaviour around the consumption of single-use plastic. Ultimately</a:t>
            </a:r>
            <a:r>
              <a:rPr lang="en-GB" sz="1200" dirty="0">
                <a:solidFill>
                  <a:srgbClr val="FF0000"/>
                </a:solidFill>
                <a:latin typeface="National"/>
              </a:rPr>
              <a:t>, we want to encourage a shift towards reusable and/or plastic-free alternatives</a:t>
            </a:r>
            <a:r>
              <a:rPr lang="en-GB" sz="1200" dirty="0">
                <a:solidFill>
                  <a:srgbClr val="4D4D4D"/>
                </a:solidFill>
                <a:latin typeface="National"/>
              </a:rPr>
              <a:t>.</a:t>
            </a:r>
            <a:r>
              <a:rPr lang="en-GB" sz="1200" dirty="0"/>
              <a:t> </a:t>
            </a:r>
          </a:p>
          <a:p>
            <a:r>
              <a:rPr lang="en-GB" sz="1200" dirty="0"/>
              <a:t>However, we will consider banning manufacture once the ban on supply and sale has come into force. </a:t>
            </a:r>
          </a:p>
          <a:p>
            <a:r>
              <a:rPr lang="en-GB" sz="1200" dirty="0"/>
              <a:t>I take this opportunity to state that </a:t>
            </a:r>
            <a:r>
              <a:rPr lang="en-GB" sz="1200" dirty="0">
                <a:solidFill>
                  <a:srgbClr val="FF0000"/>
                </a:solidFill>
              </a:rPr>
              <a:t>wet wipes should be binned</a:t>
            </a:r>
            <a:r>
              <a:rPr lang="en-GB" sz="1200" dirty="0"/>
              <a:t>, </a:t>
            </a:r>
            <a:r>
              <a:rPr lang="en-GB" sz="1200" dirty="0">
                <a:solidFill>
                  <a:srgbClr val="FF0000"/>
                </a:solidFill>
              </a:rPr>
              <a:t>not flushed</a:t>
            </a:r>
            <a:r>
              <a:rPr lang="en-GB" sz="1200" dirty="0"/>
              <a:t>, regardless of whether they are plastic or plastic-free. When wrongly flushed, these products contribute to sewer blockages, which cause environmental harm, including pollution incidents and sewer flooding. The Government are supportive of campaigns that encourage the correct disposal of wet wipes, including Water UK’s Bin the Wipe campaign, and of industry action and innovation in this space</a:t>
            </a:r>
          </a:p>
          <a:p>
            <a:r>
              <a:rPr lang="en-GB" sz="1200" dirty="0"/>
              <a:t>Manufacturers must be called to account and stop labelling wet wipes as flushable or disposable. They must be improved with clear and precise labelling, because misleading labelling makes misleading claims and causes confusion with the general public—ultimately, we see blockages in sewers, flooding and environmental damage triggering storm overflows, as well as harm to marine and animal health. It is imperative that action is taken to reduce the amount of microplastics entering our waterways and destabilising our marine ecosystems. Labelling is non-negotiable. It has to change, with clear labelling saying: “Do not flush”. </a:t>
            </a:r>
          </a:p>
          <a:p>
            <a:r>
              <a:rPr lang="en-GB" sz="1200" dirty="0"/>
              <a:t>I have seen different figures but at least two-thirds—perhaps more—of the wet wipes being sold now do not contain plastic. </a:t>
            </a:r>
            <a:r>
              <a:rPr lang="en-GB" sz="1200" dirty="0">
                <a:solidFill>
                  <a:srgbClr val="FF0000"/>
                </a:solidFill>
              </a:rPr>
              <a:t>This is not going to solve the sewage problem; that is terribly clear.</a:t>
            </a:r>
            <a:r>
              <a:rPr lang="en-GB" sz="1200" dirty="0"/>
              <a:t> </a:t>
            </a:r>
          </a:p>
          <a:p>
            <a:r>
              <a:rPr lang="en-GB" sz="1200" dirty="0"/>
              <a:t>Can the Minister say </a:t>
            </a:r>
            <a:r>
              <a:rPr lang="en-GB" sz="1200" dirty="0">
                <a:solidFill>
                  <a:srgbClr val="FF0000"/>
                </a:solidFill>
              </a:rPr>
              <a:t>what further measures the Government are considering</a:t>
            </a:r>
            <a:r>
              <a:rPr lang="en-GB" sz="1200" dirty="0"/>
              <a:t>? I know that there is </a:t>
            </a:r>
            <a:r>
              <a:rPr lang="en-GB" sz="1200" dirty="0">
                <a:solidFill>
                  <a:srgbClr val="FF0000"/>
                </a:solidFill>
              </a:rPr>
              <a:t>a three-year review </a:t>
            </a:r>
            <a:r>
              <a:rPr lang="en-GB" sz="1200" dirty="0"/>
              <a:t>under this SI, but that is three years more of the kind of damage and human and environmental suffering that I have been talking about The Minister referred to the extended producer responsibility scheme; surely we could include all wet wipes in that now.</a:t>
            </a:r>
          </a:p>
          <a:p>
            <a:endParaRPr lang="en-GB" sz="1200" dirty="0"/>
          </a:p>
          <a:p>
            <a:r>
              <a:rPr lang="en-GB" sz="1200" dirty="0">
                <a:highlight>
                  <a:srgbClr val="FFFF00"/>
                </a:highlight>
              </a:rPr>
              <a:t> I have a specific question. I note that the impact assessment refers to plastic using the UK REACH definition, </a:t>
            </a:r>
            <a:r>
              <a:rPr lang="en-GB" sz="1200" dirty="0">
                <a:solidFill>
                  <a:srgbClr val="FF0000"/>
                </a:solidFill>
                <a:highlight>
                  <a:srgbClr val="FFFF00"/>
                </a:highlight>
              </a:rPr>
              <a:t>but the Marine Conservation Society has a specific question about whether lyocell and viscose are recognised as a form of plastic under that definition. </a:t>
            </a:r>
            <a:r>
              <a:rPr lang="en-GB" sz="1200" dirty="0">
                <a:highlight>
                  <a:srgbClr val="FFFF00"/>
                </a:highlight>
              </a:rPr>
              <a:t>The Marine Conservation Society says very clearly that they should be recognised as such because that is how they behave</a:t>
            </a:r>
          </a:p>
          <a:p>
            <a:endParaRPr lang="en-GB" sz="1200" dirty="0">
              <a:solidFill>
                <a:srgbClr val="FF0000"/>
              </a:solidFill>
              <a:latin typeface="National"/>
            </a:endParaRPr>
          </a:p>
          <a:p>
            <a:r>
              <a:rPr lang="en-GB" sz="1200" dirty="0"/>
              <a:t>A ban on plastic in wet wipes is welcome but, in terms of labelling, is it not time for all wet wipes to be classed as </a:t>
            </a:r>
            <a:r>
              <a:rPr lang="en-GB" sz="1200" dirty="0" err="1"/>
              <a:t>unflushable</a:t>
            </a:r>
            <a:r>
              <a:rPr lang="en-GB" sz="1200" dirty="0"/>
              <a:t> and for that to be said in large lettering on their packages?</a:t>
            </a:r>
          </a:p>
          <a:p>
            <a:r>
              <a:rPr lang="en-GB" sz="1200" dirty="0"/>
              <a:t>Even so-called plastic-free wipes are not a simple solution. Whether they are made from cotton, bamboo or viscose, they remain single-use products with significant environmental footprints and the liquids they contain often include palm oil or chemical preservatives that can damage our rivers.</a:t>
            </a:r>
          </a:p>
          <a:p>
            <a:endParaRPr lang="en-GB" sz="1200" dirty="0"/>
          </a:p>
          <a:p>
            <a:r>
              <a:rPr lang="en-GB" sz="1200" dirty="0"/>
              <a:t>Lady Bennett, also asked about further action and </a:t>
            </a:r>
            <a:r>
              <a:rPr lang="en-GB" sz="1200" dirty="0">
                <a:solidFill>
                  <a:srgbClr val="FF0000"/>
                </a:solidFill>
              </a:rPr>
              <a:t>why we are not going further and banning all wet wipes</a:t>
            </a:r>
            <a:r>
              <a:rPr lang="en-GB" sz="1200" dirty="0"/>
              <a:t>. Once we have implemented this, we will continue to review the evidence to determine whether we need any further action. The noble Baroness also mentioned extended producer responsibility. As she said, the Independent Water Commission recommended that the Government report on whether an extended producer responsibility scheme would be necessary to fund upgrades to water infrastructure. I reassure her that we are currently considering those recommendations and work is under way to investigate the necessity of an EPR scheme for wastewater in the UK. That work is taking place A number of noble Lords </a:t>
            </a:r>
            <a:r>
              <a:rPr lang="en-GB" sz="1200" dirty="0">
                <a:solidFill>
                  <a:srgbClr val="FF0000"/>
                </a:solidFill>
              </a:rPr>
              <a:t>mentioned labelling. Mandatory labelling was not included in the 2023 consultation, and it is therefore not included alongside the ban, but we will consider whether it will be required to prevent wet wipes and other un-</a:t>
            </a:r>
            <a:r>
              <a:rPr lang="en-GB" sz="1200" dirty="0" err="1">
                <a:solidFill>
                  <a:srgbClr val="FF0000"/>
                </a:solidFill>
              </a:rPr>
              <a:t>flushables</a:t>
            </a:r>
            <a:r>
              <a:rPr lang="en-GB" sz="1200" dirty="0">
                <a:solidFill>
                  <a:srgbClr val="FF0000"/>
                </a:solidFill>
              </a:rPr>
              <a:t> being wrongfully flushed. We will also consider whether we </a:t>
            </a:r>
            <a:r>
              <a:rPr lang="en-GB" sz="1200" u="sng" dirty="0">
                <a:solidFill>
                  <a:srgbClr val="FF0000"/>
                </a:solidFill>
              </a:rPr>
              <a:t> </a:t>
            </a:r>
            <a:r>
              <a:rPr lang="en-GB" sz="1200" dirty="0">
                <a:solidFill>
                  <a:srgbClr val="FF0000"/>
                </a:solidFill>
              </a:rPr>
              <a:t>need to include mandatory product labelling or an extended producer responsibility scheme to stop the wrongful flushing of wet wipes.</a:t>
            </a:r>
            <a:endParaRPr lang="en-GB" sz="1200" dirty="0">
              <a:solidFill>
                <a:srgbClr val="FF0000"/>
              </a:solidFill>
              <a:latin typeface="National"/>
            </a:endParaRPr>
          </a:p>
          <a:p>
            <a:endParaRPr lang="en-GB" dirty="0"/>
          </a:p>
        </p:txBody>
      </p:sp>
    </p:spTree>
    <p:extLst>
      <p:ext uri="{BB962C8B-B14F-4D97-AF65-F5344CB8AC3E}">
        <p14:creationId xmlns:p14="http://schemas.microsoft.com/office/powerpoint/2010/main" val="2313958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9124"/>
            <a:ext cx="8229600" cy="732185"/>
          </a:xfrm>
        </p:spPr>
        <p:txBody>
          <a:bodyPr>
            <a:normAutofit/>
          </a:bodyPr>
          <a:lstStyle/>
          <a:p>
            <a:r>
              <a:rPr sz="2000" b="1" dirty="0"/>
              <a:t>UK</a:t>
            </a:r>
            <a:r>
              <a:rPr sz="2000" dirty="0"/>
              <a:t> Environment Secretaries Since 2010</a:t>
            </a:r>
            <a:r>
              <a:rPr lang="en-GB" sz="2000" dirty="0"/>
              <a:t> </a:t>
            </a:r>
            <a:br>
              <a:rPr lang="en-GB" sz="2000" dirty="0"/>
            </a:br>
            <a:r>
              <a:rPr lang="en-GB" sz="2000" dirty="0"/>
              <a:t>(</a:t>
            </a:r>
            <a:r>
              <a:rPr lang="en-GB" sz="2000" i="1" dirty="0"/>
              <a:t>it is a hot seat/ high churn</a:t>
            </a:r>
            <a:r>
              <a:rPr lang="en-GB" sz="2000" dirty="0"/>
              <a:t>)</a:t>
            </a:r>
            <a:endParaRPr sz="2000" dirty="0"/>
          </a:p>
        </p:txBody>
      </p:sp>
      <p:graphicFrame>
        <p:nvGraphicFramePr>
          <p:cNvPr id="3" name="Table 2"/>
          <p:cNvGraphicFramePr>
            <a:graphicFrameLocks noGrp="1"/>
          </p:cNvGraphicFramePr>
          <p:nvPr>
            <p:extLst>
              <p:ext uri="{D42A27DB-BD31-4B8C-83A1-F6EECF244321}">
                <p14:modId xmlns:p14="http://schemas.microsoft.com/office/powerpoint/2010/main" val="3361388073"/>
              </p:ext>
            </p:extLst>
          </p:nvPr>
        </p:nvGraphicFramePr>
        <p:xfrm>
          <a:off x="471948" y="914400"/>
          <a:ext cx="11169445" cy="5300004"/>
        </p:xfrm>
        <a:graphic>
          <a:graphicData uri="http://schemas.openxmlformats.org/drawingml/2006/table">
            <a:tbl>
              <a:tblPr firstRow="1" bandRow="1">
                <a:tableStyleId>{5C22544A-7EE6-4342-B048-85BDC9FD1C3A}</a:tableStyleId>
              </a:tblPr>
              <a:tblGrid>
                <a:gridCol w="1861574">
                  <a:extLst>
                    <a:ext uri="{9D8B030D-6E8A-4147-A177-3AD203B41FA5}">
                      <a16:colId xmlns:a16="http://schemas.microsoft.com/office/drawing/2014/main" val="20000"/>
                    </a:ext>
                  </a:extLst>
                </a:gridCol>
                <a:gridCol w="1163484">
                  <a:extLst>
                    <a:ext uri="{9D8B030D-6E8A-4147-A177-3AD203B41FA5}">
                      <a16:colId xmlns:a16="http://schemas.microsoft.com/office/drawing/2014/main" val="20001"/>
                    </a:ext>
                  </a:extLst>
                </a:gridCol>
                <a:gridCol w="1861574">
                  <a:extLst>
                    <a:ext uri="{9D8B030D-6E8A-4147-A177-3AD203B41FA5}">
                      <a16:colId xmlns:a16="http://schemas.microsoft.com/office/drawing/2014/main" val="20002"/>
                    </a:ext>
                  </a:extLst>
                </a:gridCol>
                <a:gridCol w="1163484">
                  <a:extLst>
                    <a:ext uri="{9D8B030D-6E8A-4147-A177-3AD203B41FA5}">
                      <a16:colId xmlns:a16="http://schemas.microsoft.com/office/drawing/2014/main" val="20003"/>
                    </a:ext>
                  </a:extLst>
                </a:gridCol>
                <a:gridCol w="1628877">
                  <a:extLst>
                    <a:ext uri="{9D8B030D-6E8A-4147-A177-3AD203B41FA5}">
                      <a16:colId xmlns:a16="http://schemas.microsoft.com/office/drawing/2014/main" val="20004"/>
                    </a:ext>
                  </a:extLst>
                </a:gridCol>
                <a:gridCol w="1745226">
                  <a:extLst>
                    <a:ext uri="{9D8B030D-6E8A-4147-A177-3AD203B41FA5}">
                      <a16:colId xmlns:a16="http://schemas.microsoft.com/office/drawing/2014/main" val="20005"/>
                    </a:ext>
                  </a:extLst>
                </a:gridCol>
                <a:gridCol w="1745226">
                  <a:extLst>
                    <a:ext uri="{9D8B030D-6E8A-4147-A177-3AD203B41FA5}">
                      <a16:colId xmlns:a16="http://schemas.microsoft.com/office/drawing/2014/main" val="20006"/>
                    </a:ext>
                  </a:extLst>
                </a:gridCol>
              </a:tblGrid>
              <a:tr h="351692">
                <a:tc>
                  <a:txBody>
                    <a:bodyPr/>
                    <a:lstStyle/>
                    <a:p>
                      <a:pPr algn="ctr"/>
                      <a:r>
                        <a:rPr sz="1100" b="1">
                          <a:solidFill>
                            <a:srgbClr val="7030A0"/>
                          </a:solidFill>
                        </a:rPr>
                        <a:t>Environment Secretary</a:t>
                      </a:r>
                    </a:p>
                  </a:txBody>
                  <a:tcPr>
                    <a:solidFill>
                      <a:srgbClr val="C8C8C8"/>
                    </a:solidFill>
                  </a:tcPr>
                </a:tc>
                <a:tc>
                  <a:txBody>
                    <a:bodyPr/>
                    <a:lstStyle/>
                    <a:p>
                      <a:pPr algn="ctr"/>
                      <a:r>
                        <a:rPr sz="1100" b="1">
                          <a:solidFill>
                            <a:srgbClr val="7030A0"/>
                          </a:solidFill>
                        </a:rPr>
                        <a:t>Party</a:t>
                      </a:r>
                    </a:p>
                  </a:txBody>
                  <a:tcPr>
                    <a:solidFill>
                      <a:srgbClr val="C8C8C8"/>
                    </a:solidFill>
                  </a:tcPr>
                </a:tc>
                <a:tc>
                  <a:txBody>
                    <a:bodyPr/>
                    <a:lstStyle/>
                    <a:p>
                      <a:pPr algn="ctr"/>
                      <a:r>
                        <a:rPr sz="1100" b="1">
                          <a:solidFill>
                            <a:srgbClr val="7030A0"/>
                          </a:solidFill>
                        </a:rPr>
                        <a:t>Tenure</a:t>
                      </a:r>
                    </a:p>
                  </a:txBody>
                  <a:tcPr>
                    <a:solidFill>
                      <a:srgbClr val="C8C8C8"/>
                    </a:solidFill>
                  </a:tcPr>
                </a:tc>
                <a:tc>
                  <a:txBody>
                    <a:bodyPr/>
                    <a:lstStyle/>
                    <a:p>
                      <a:pPr algn="ctr"/>
                      <a:r>
                        <a:rPr sz="1100" b="1">
                          <a:solidFill>
                            <a:srgbClr val="7030A0"/>
                          </a:solidFill>
                        </a:rPr>
                        <a:t>Duration</a:t>
                      </a:r>
                    </a:p>
                  </a:txBody>
                  <a:tcPr>
                    <a:solidFill>
                      <a:srgbClr val="C8C8C8"/>
                    </a:solidFill>
                  </a:tcPr>
                </a:tc>
                <a:tc>
                  <a:txBody>
                    <a:bodyPr/>
                    <a:lstStyle/>
                    <a:p>
                      <a:pPr algn="ctr"/>
                      <a:r>
                        <a:rPr sz="1100" b="1">
                          <a:solidFill>
                            <a:srgbClr val="7030A0"/>
                          </a:solidFill>
                        </a:rPr>
                        <a:t>Prime Minister(s)</a:t>
                      </a:r>
                    </a:p>
                  </a:txBody>
                  <a:tcPr>
                    <a:solidFill>
                      <a:srgbClr val="C8C8C8"/>
                    </a:solidFill>
                  </a:tcPr>
                </a:tc>
                <a:tc>
                  <a:txBody>
                    <a:bodyPr/>
                    <a:lstStyle/>
                    <a:p>
                      <a:pPr algn="ctr"/>
                      <a:r>
                        <a:rPr sz="1100" b="1" dirty="0">
                          <a:solidFill>
                            <a:srgbClr val="7030A0"/>
                          </a:solidFill>
                          <a:highlight>
                            <a:srgbClr val="FFFF00"/>
                          </a:highlight>
                        </a:rPr>
                        <a:t>Fine-2-Flush</a:t>
                      </a:r>
                    </a:p>
                  </a:txBody>
                  <a:tcPr>
                    <a:solidFill>
                      <a:srgbClr val="C8C8C8"/>
                    </a:solidFill>
                  </a:tcPr>
                </a:tc>
                <a:tc>
                  <a:txBody>
                    <a:bodyPr/>
                    <a:lstStyle/>
                    <a:p>
                      <a:pPr algn="ctr"/>
                      <a:r>
                        <a:rPr sz="1100" b="1" dirty="0">
                          <a:solidFill>
                            <a:srgbClr val="7030A0"/>
                          </a:solidFill>
                        </a:rPr>
                        <a:t>Covid Pandemic UK</a:t>
                      </a:r>
                    </a:p>
                  </a:txBody>
                  <a:tcPr>
                    <a:solidFill>
                      <a:srgbClr val="C8C8C8"/>
                    </a:solidFill>
                  </a:tcPr>
                </a:tc>
                <a:extLst>
                  <a:ext uri="{0D108BD9-81ED-4DB2-BD59-A6C34878D82A}">
                    <a16:rowId xmlns:a16="http://schemas.microsoft.com/office/drawing/2014/main" val="10000"/>
                  </a:ext>
                </a:extLst>
              </a:tr>
              <a:tr h="351692">
                <a:tc>
                  <a:txBody>
                    <a:bodyPr/>
                    <a:lstStyle/>
                    <a:p>
                      <a:pPr algn="ctr"/>
                      <a:r>
                        <a:rPr sz="1100"/>
                        <a:t>Caroline Spelman</a:t>
                      </a:r>
                    </a:p>
                  </a:txBody>
                  <a:tcPr>
                    <a:solidFill>
                      <a:srgbClr val="F5F5F5"/>
                    </a:solidFill>
                  </a:tcPr>
                </a:tc>
                <a:tc>
                  <a:txBody>
                    <a:bodyPr/>
                    <a:lstStyle/>
                    <a:p>
                      <a:pPr algn="ctr"/>
                      <a:r>
                        <a:rPr sz="1100" b="1" dirty="0">
                          <a:solidFill>
                            <a:srgbClr val="0070C0"/>
                          </a:solidFill>
                        </a:rPr>
                        <a:t>Conservative</a:t>
                      </a:r>
                    </a:p>
                  </a:txBody>
                  <a:tcPr>
                    <a:solidFill>
                      <a:srgbClr val="F5F5F5"/>
                    </a:solidFill>
                  </a:tcPr>
                </a:tc>
                <a:tc>
                  <a:txBody>
                    <a:bodyPr/>
                    <a:lstStyle/>
                    <a:p>
                      <a:pPr algn="ctr"/>
                      <a:r>
                        <a:rPr sz="1100"/>
                        <a:t>12 May 2010  - 4 Sep 2012</a:t>
                      </a:r>
                    </a:p>
                  </a:txBody>
                  <a:tcPr>
                    <a:solidFill>
                      <a:srgbClr val="F5F5F5"/>
                    </a:solidFill>
                  </a:tcPr>
                </a:tc>
                <a:tc>
                  <a:txBody>
                    <a:bodyPr/>
                    <a:lstStyle/>
                    <a:p>
                      <a:pPr algn="ctr"/>
                      <a:r>
                        <a:rPr sz="1100"/>
                        <a:t>2y 3m 23d</a:t>
                      </a:r>
                    </a:p>
                  </a:txBody>
                  <a:tcPr>
                    <a:solidFill>
                      <a:srgbClr val="F5F5F5"/>
                    </a:solidFill>
                  </a:tcPr>
                </a:tc>
                <a:tc>
                  <a:txBody>
                    <a:bodyPr/>
                    <a:lstStyle/>
                    <a:p>
                      <a:pPr algn="ctr"/>
                      <a:r>
                        <a:rPr sz="1100"/>
                        <a:t>David Cameron</a:t>
                      </a:r>
                    </a:p>
                  </a:txBody>
                  <a:tcPr>
                    <a:solidFill>
                      <a:srgbClr val="F5F5F5"/>
                    </a:solidFill>
                  </a:tcPr>
                </a:tc>
                <a:tc>
                  <a:txBody>
                    <a:bodyPr/>
                    <a:lstStyle/>
                    <a:p>
                      <a:pPr algn="ctr"/>
                      <a:endParaRPr sz="1100"/>
                    </a:p>
                  </a:txBody>
                  <a:tcPr>
                    <a:solidFill>
                      <a:srgbClr val="F5F5F5"/>
                    </a:solidFill>
                  </a:tcPr>
                </a:tc>
                <a:tc>
                  <a:txBody>
                    <a:bodyPr/>
                    <a:lstStyle/>
                    <a:p>
                      <a:pPr algn="ctr"/>
                      <a:endParaRPr sz="1100" dirty="0"/>
                    </a:p>
                  </a:txBody>
                  <a:tcPr>
                    <a:solidFill>
                      <a:srgbClr val="F5F5F5"/>
                    </a:solidFill>
                  </a:tcPr>
                </a:tc>
                <a:extLst>
                  <a:ext uri="{0D108BD9-81ED-4DB2-BD59-A6C34878D82A}">
                    <a16:rowId xmlns:a16="http://schemas.microsoft.com/office/drawing/2014/main" val="10001"/>
                  </a:ext>
                </a:extLst>
              </a:tr>
              <a:tr h="351692">
                <a:tc>
                  <a:txBody>
                    <a:bodyPr/>
                    <a:lstStyle/>
                    <a:p>
                      <a:pPr algn="ctr"/>
                      <a:r>
                        <a:rPr sz="1100"/>
                        <a:t>Owen Paterson</a:t>
                      </a:r>
                    </a:p>
                  </a:txBody>
                  <a:tcPr/>
                </a:tc>
                <a:tc>
                  <a:txBody>
                    <a:bodyPr/>
                    <a:lstStyle/>
                    <a:p>
                      <a:pPr algn="ctr"/>
                      <a:r>
                        <a:rPr sz="1100" b="1" dirty="0">
                          <a:solidFill>
                            <a:srgbClr val="0070C0"/>
                          </a:solidFill>
                        </a:rPr>
                        <a:t>Conservative</a:t>
                      </a:r>
                    </a:p>
                  </a:txBody>
                  <a:tcPr/>
                </a:tc>
                <a:tc>
                  <a:txBody>
                    <a:bodyPr/>
                    <a:lstStyle/>
                    <a:p>
                      <a:pPr algn="ctr"/>
                      <a:r>
                        <a:rPr sz="1100"/>
                        <a:t>4 Sep 2012 -  14 Jul 2014</a:t>
                      </a:r>
                    </a:p>
                  </a:txBody>
                  <a:tcPr/>
                </a:tc>
                <a:tc>
                  <a:txBody>
                    <a:bodyPr/>
                    <a:lstStyle/>
                    <a:p>
                      <a:pPr algn="ctr"/>
                      <a:r>
                        <a:rPr sz="1100"/>
                        <a:t>1y 10m 10d</a:t>
                      </a:r>
                    </a:p>
                  </a:txBody>
                  <a:tcPr/>
                </a:tc>
                <a:tc>
                  <a:txBody>
                    <a:bodyPr/>
                    <a:lstStyle/>
                    <a:p>
                      <a:pPr algn="ctr"/>
                      <a:r>
                        <a:rPr sz="1100"/>
                        <a:t>David Cameron</a:t>
                      </a:r>
                    </a:p>
                  </a:txBody>
                  <a:tcPr/>
                </a:tc>
                <a:tc>
                  <a:txBody>
                    <a:bodyPr/>
                    <a:lstStyle/>
                    <a:p>
                      <a:pPr algn="ctr"/>
                      <a:endParaRPr sz="1100"/>
                    </a:p>
                  </a:txBody>
                  <a:tcPr/>
                </a:tc>
                <a:tc>
                  <a:txBody>
                    <a:bodyPr/>
                    <a:lstStyle/>
                    <a:p>
                      <a:pPr algn="ctr"/>
                      <a:endParaRPr sz="1100"/>
                    </a:p>
                  </a:txBody>
                  <a:tcPr/>
                </a:tc>
                <a:extLst>
                  <a:ext uri="{0D108BD9-81ED-4DB2-BD59-A6C34878D82A}">
                    <a16:rowId xmlns:a16="http://schemas.microsoft.com/office/drawing/2014/main" val="10002"/>
                  </a:ext>
                </a:extLst>
              </a:tr>
              <a:tr h="351692">
                <a:tc>
                  <a:txBody>
                    <a:bodyPr/>
                    <a:lstStyle/>
                    <a:p>
                      <a:pPr algn="ctr"/>
                      <a:r>
                        <a:rPr sz="1100"/>
                        <a:t>Liz Truss</a:t>
                      </a:r>
                    </a:p>
                  </a:txBody>
                  <a:tcPr>
                    <a:solidFill>
                      <a:srgbClr val="F5F5F5"/>
                    </a:solidFill>
                  </a:tcPr>
                </a:tc>
                <a:tc>
                  <a:txBody>
                    <a:bodyPr/>
                    <a:lstStyle/>
                    <a:p>
                      <a:pPr algn="ctr"/>
                      <a:r>
                        <a:rPr sz="1100" b="1" dirty="0">
                          <a:solidFill>
                            <a:srgbClr val="0070C0"/>
                          </a:solidFill>
                        </a:rPr>
                        <a:t>Conservative</a:t>
                      </a:r>
                    </a:p>
                  </a:txBody>
                  <a:tcPr>
                    <a:solidFill>
                      <a:srgbClr val="F5F5F5"/>
                    </a:solidFill>
                  </a:tcPr>
                </a:tc>
                <a:tc>
                  <a:txBody>
                    <a:bodyPr/>
                    <a:lstStyle/>
                    <a:p>
                      <a:pPr algn="ctr"/>
                      <a:r>
                        <a:rPr sz="1100"/>
                        <a:t>15 Jul 2014 - 14 Jul 2016</a:t>
                      </a:r>
                    </a:p>
                  </a:txBody>
                  <a:tcPr>
                    <a:solidFill>
                      <a:srgbClr val="F5F5F5"/>
                    </a:solidFill>
                  </a:tcPr>
                </a:tc>
                <a:tc>
                  <a:txBody>
                    <a:bodyPr/>
                    <a:lstStyle/>
                    <a:p>
                      <a:pPr algn="ctr"/>
                      <a:r>
                        <a:rPr sz="1100"/>
                        <a:t>1y 11m 29d</a:t>
                      </a:r>
                    </a:p>
                  </a:txBody>
                  <a:tcPr>
                    <a:solidFill>
                      <a:srgbClr val="F5F5F5"/>
                    </a:solidFill>
                  </a:tcPr>
                </a:tc>
                <a:tc>
                  <a:txBody>
                    <a:bodyPr/>
                    <a:lstStyle/>
                    <a:p>
                      <a:pPr algn="ctr"/>
                      <a:r>
                        <a:rPr sz="1100"/>
                        <a:t>David Cameron</a:t>
                      </a:r>
                    </a:p>
                  </a:txBody>
                  <a:tcPr>
                    <a:solidFill>
                      <a:srgbClr val="F5F5F5"/>
                    </a:solidFill>
                  </a:tcPr>
                </a:tc>
                <a:tc>
                  <a:txBody>
                    <a:bodyPr/>
                    <a:lstStyle/>
                    <a:p>
                      <a:pPr algn="ctr"/>
                      <a:endParaRPr sz="1100"/>
                    </a:p>
                  </a:txBody>
                  <a:tcPr>
                    <a:solidFill>
                      <a:srgbClr val="F5F5F5"/>
                    </a:solidFill>
                  </a:tcPr>
                </a:tc>
                <a:tc>
                  <a:txBody>
                    <a:bodyPr/>
                    <a:lstStyle/>
                    <a:p>
                      <a:pPr algn="ctr"/>
                      <a:endParaRPr sz="1100"/>
                    </a:p>
                  </a:txBody>
                  <a:tcPr>
                    <a:solidFill>
                      <a:srgbClr val="F5F5F5"/>
                    </a:solidFill>
                  </a:tcPr>
                </a:tc>
                <a:extLst>
                  <a:ext uri="{0D108BD9-81ED-4DB2-BD59-A6C34878D82A}">
                    <a16:rowId xmlns:a16="http://schemas.microsoft.com/office/drawing/2014/main" val="10003"/>
                  </a:ext>
                </a:extLst>
              </a:tr>
              <a:tr h="351692">
                <a:tc>
                  <a:txBody>
                    <a:bodyPr/>
                    <a:lstStyle/>
                    <a:p>
                      <a:pPr algn="ctr"/>
                      <a:r>
                        <a:rPr sz="1100"/>
                        <a:t>Andrea Leadsom</a:t>
                      </a:r>
                    </a:p>
                  </a:txBody>
                  <a:tcPr/>
                </a:tc>
                <a:tc>
                  <a:txBody>
                    <a:bodyPr/>
                    <a:lstStyle/>
                    <a:p>
                      <a:pPr algn="ctr"/>
                      <a:r>
                        <a:rPr sz="1100" b="1" dirty="0">
                          <a:solidFill>
                            <a:srgbClr val="0070C0"/>
                          </a:solidFill>
                        </a:rPr>
                        <a:t>Conservative</a:t>
                      </a:r>
                    </a:p>
                  </a:txBody>
                  <a:tcPr/>
                </a:tc>
                <a:tc>
                  <a:txBody>
                    <a:bodyPr/>
                    <a:lstStyle/>
                    <a:p>
                      <a:pPr algn="ctr"/>
                      <a:r>
                        <a:rPr sz="1100"/>
                        <a:t>14 Jul 2016 - 11 Jun 2017</a:t>
                      </a:r>
                    </a:p>
                  </a:txBody>
                  <a:tcPr/>
                </a:tc>
                <a:tc>
                  <a:txBody>
                    <a:bodyPr/>
                    <a:lstStyle/>
                    <a:p>
                      <a:pPr algn="ctr"/>
                      <a:r>
                        <a:rPr sz="1100"/>
                        <a:t>10m 28d</a:t>
                      </a:r>
                    </a:p>
                  </a:txBody>
                  <a:tcPr/>
                </a:tc>
                <a:tc>
                  <a:txBody>
                    <a:bodyPr/>
                    <a:lstStyle/>
                    <a:p>
                      <a:pPr algn="ctr"/>
                      <a:r>
                        <a:rPr sz="1100"/>
                        <a:t>Theresa May</a:t>
                      </a:r>
                    </a:p>
                  </a:txBody>
                  <a:tcPr/>
                </a:tc>
                <a:tc>
                  <a:txBody>
                    <a:bodyPr/>
                    <a:lstStyle/>
                    <a:p>
                      <a:pPr algn="ctr"/>
                      <a:endParaRPr sz="1100"/>
                    </a:p>
                  </a:txBody>
                  <a:tcPr/>
                </a:tc>
                <a:tc>
                  <a:txBody>
                    <a:bodyPr/>
                    <a:lstStyle/>
                    <a:p>
                      <a:pPr algn="ctr"/>
                      <a:endParaRPr sz="1100"/>
                    </a:p>
                  </a:txBody>
                  <a:tcPr/>
                </a:tc>
                <a:extLst>
                  <a:ext uri="{0D108BD9-81ED-4DB2-BD59-A6C34878D82A}">
                    <a16:rowId xmlns:a16="http://schemas.microsoft.com/office/drawing/2014/main" val="10004"/>
                  </a:ext>
                </a:extLst>
              </a:tr>
              <a:tr h="351692">
                <a:tc>
                  <a:txBody>
                    <a:bodyPr/>
                    <a:lstStyle/>
                    <a:p>
                      <a:pPr algn="ctr"/>
                      <a:r>
                        <a:rPr sz="1100"/>
                        <a:t>Michael Gove</a:t>
                      </a:r>
                    </a:p>
                  </a:txBody>
                  <a:tcPr>
                    <a:solidFill>
                      <a:srgbClr val="F5F5F5"/>
                    </a:solidFill>
                  </a:tcPr>
                </a:tc>
                <a:tc>
                  <a:txBody>
                    <a:bodyPr/>
                    <a:lstStyle/>
                    <a:p>
                      <a:pPr algn="ctr"/>
                      <a:r>
                        <a:rPr sz="1100" b="1" dirty="0">
                          <a:solidFill>
                            <a:srgbClr val="0070C0"/>
                          </a:solidFill>
                        </a:rPr>
                        <a:t>Conservative</a:t>
                      </a:r>
                    </a:p>
                  </a:txBody>
                  <a:tcPr>
                    <a:solidFill>
                      <a:srgbClr val="F5F5F5"/>
                    </a:solidFill>
                  </a:tcPr>
                </a:tc>
                <a:tc>
                  <a:txBody>
                    <a:bodyPr/>
                    <a:lstStyle/>
                    <a:p>
                      <a:pPr algn="ctr"/>
                      <a:r>
                        <a:rPr sz="1100"/>
                        <a:t>11 Jun 2017 - 24 Jul 2019</a:t>
                      </a:r>
                    </a:p>
                  </a:txBody>
                  <a:tcPr>
                    <a:solidFill>
                      <a:srgbClr val="F5F5F5"/>
                    </a:solidFill>
                  </a:tcPr>
                </a:tc>
                <a:tc>
                  <a:txBody>
                    <a:bodyPr/>
                    <a:lstStyle/>
                    <a:p>
                      <a:pPr algn="ctr"/>
                      <a:r>
                        <a:rPr sz="1100"/>
                        <a:t>2y 1m 13d</a:t>
                      </a:r>
                    </a:p>
                  </a:txBody>
                  <a:tcPr>
                    <a:solidFill>
                      <a:srgbClr val="F5F5F5"/>
                    </a:solidFill>
                  </a:tcPr>
                </a:tc>
                <a:tc>
                  <a:txBody>
                    <a:bodyPr/>
                    <a:lstStyle/>
                    <a:p>
                      <a:pPr algn="ctr"/>
                      <a:r>
                        <a:rPr sz="1100"/>
                        <a:t>Theresa May</a:t>
                      </a:r>
                    </a:p>
                  </a:txBody>
                  <a:tcPr>
                    <a:solidFill>
                      <a:srgbClr val="F5F5F5"/>
                    </a:solidFill>
                  </a:tcPr>
                </a:tc>
                <a:tc>
                  <a:txBody>
                    <a:bodyPr/>
                    <a:lstStyle/>
                    <a:p>
                      <a:pPr algn="ctr"/>
                      <a:r>
                        <a:rPr sz="1100" dirty="0">
                          <a:highlight>
                            <a:srgbClr val="FFFF00"/>
                          </a:highlight>
                        </a:rPr>
                        <a:t>Launch January 2019</a:t>
                      </a:r>
                    </a:p>
                  </a:txBody>
                  <a:tcPr>
                    <a:solidFill>
                      <a:srgbClr val="F5F5F5"/>
                    </a:solidFill>
                  </a:tcPr>
                </a:tc>
                <a:tc>
                  <a:txBody>
                    <a:bodyPr/>
                    <a:lstStyle/>
                    <a:p>
                      <a:pPr algn="ctr"/>
                      <a:endParaRPr sz="1100"/>
                    </a:p>
                  </a:txBody>
                  <a:tcPr>
                    <a:solidFill>
                      <a:srgbClr val="F5F5F5"/>
                    </a:solidFill>
                  </a:tcPr>
                </a:tc>
                <a:extLst>
                  <a:ext uri="{0D108BD9-81ED-4DB2-BD59-A6C34878D82A}">
                    <a16:rowId xmlns:a16="http://schemas.microsoft.com/office/drawing/2014/main" val="10005"/>
                  </a:ext>
                </a:extLst>
              </a:tr>
              <a:tr h="351692">
                <a:tc>
                  <a:txBody>
                    <a:bodyPr/>
                    <a:lstStyle/>
                    <a:p>
                      <a:pPr algn="ctr"/>
                      <a:r>
                        <a:rPr sz="1100"/>
                        <a:t>Theresa Villiers</a:t>
                      </a:r>
                    </a:p>
                  </a:txBody>
                  <a:tcPr/>
                </a:tc>
                <a:tc>
                  <a:txBody>
                    <a:bodyPr/>
                    <a:lstStyle/>
                    <a:p>
                      <a:pPr algn="ctr"/>
                      <a:r>
                        <a:rPr sz="1100" b="1" dirty="0">
                          <a:solidFill>
                            <a:srgbClr val="0070C0"/>
                          </a:solidFill>
                        </a:rPr>
                        <a:t>Conservative</a:t>
                      </a:r>
                    </a:p>
                  </a:txBody>
                  <a:tcPr/>
                </a:tc>
                <a:tc>
                  <a:txBody>
                    <a:bodyPr/>
                    <a:lstStyle/>
                    <a:p>
                      <a:pPr algn="ctr"/>
                      <a:r>
                        <a:rPr sz="1100"/>
                        <a:t>24 Jul 2019 - 13 Feb 2020</a:t>
                      </a:r>
                    </a:p>
                  </a:txBody>
                  <a:tcPr/>
                </a:tc>
                <a:tc>
                  <a:txBody>
                    <a:bodyPr/>
                    <a:lstStyle/>
                    <a:p>
                      <a:pPr algn="ctr"/>
                      <a:r>
                        <a:rPr sz="1100"/>
                        <a:t>6m 20d</a:t>
                      </a:r>
                    </a:p>
                  </a:txBody>
                  <a:tcPr/>
                </a:tc>
                <a:tc>
                  <a:txBody>
                    <a:bodyPr/>
                    <a:lstStyle/>
                    <a:p>
                      <a:pPr algn="ctr"/>
                      <a:r>
                        <a:rPr sz="1100"/>
                        <a:t>Boris Johnson</a:t>
                      </a:r>
                    </a:p>
                  </a:txBody>
                  <a:tcPr/>
                </a:tc>
                <a:tc>
                  <a:txBody>
                    <a:bodyPr/>
                    <a:lstStyle/>
                    <a:p>
                      <a:pPr algn="ctr"/>
                      <a:r>
                        <a:rPr lang="en-GB" sz="1100" dirty="0"/>
                        <a:t>Northumbria Water initiates “</a:t>
                      </a:r>
                      <a:r>
                        <a:rPr lang="en-GB" sz="1100" dirty="0">
                          <a:solidFill>
                            <a:srgbClr val="FF0000"/>
                          </a:solidFill>
                        </a:rPr>
                        <a:t>Bin the wipe campaign</a:t>
                      </a:r>
                      <a:r>
                        <a:rPr lang="en-GB" sz="1100" dirty="0"/>
                        <a:t>”</a:t>
                      </a:r>
                      <a:endParaRPr sz="1100" dirty="0"/>
                    </a:p>
                  </a:txBody>
                  <a:tcPr/>
                </a:tc>
                <a:tc>
                  <a:txBody>
                    <a:bodyPr/>
                    <a:lstStyle/>
                    <a:p>
                      <a:pPr algn="ctr"/>
                      <a:r>
                        <a:rPr sz="1100"/>
                        <a:t>First instance January 2020</a:t>
                      </a:r>
                    </a:p>
                  </a:txBody>
                  <a:tcPr/>
                </a:tc>
                <a:extLst>
                  <a:ext uri="{0D108BD9-81ED-4DB2-BD59-A6C34878D82A}">
                    <a16:rowId xmlns:a16="http://schemas.microsoft.com/office/drawing/2014/main" val="10006"/>
                  </a:ext>
                </a:extLst>
              </a:tr>
              <a:tr h="351692">
                <a:tc>
                  <a:txBody>
                    <a:bodyPr/>
                    <a:lstStyle/>
                    <a:p>
                      <a:pPr algn="ctr"/>
                      <a:r>
                        <a:rPr sz="1100"/>
                        <a:t>George Eustice</a:t>
                      </a:r>
                    </a:p>
                  </a:txBody>
                  <a:tcPr>
                    <a:solidFill>
                      <a:srgbClr val="F5F5F5"/>
                    </a:solidFill>
                  </a:tcPr>
                </a:tc>
                <a:tc>
                  <a:txBody>
                    <a:bodyPr/>
                    <a:lstStyle/>
                    <a:p>
                      <a:pPr algn="ctr"/>
                      <a:r>
                        <a:rPr sz="1100" b="1" dirty="0">
                          <a:solidFill>
                            <a:srgbClr val="0070C0"/>
                          </a:solidFill>
                        </a:rPr>
                        <a:t>Conservative</a:t>
                      </a:r>
                    </a:p>
                  </a:txBody>
                  <a:tcPr>
                    <a:solidFill>
                      <a:srgbClr val="F5F5F5"/>
                    </a:solidFill>
                  </a:tcPr>
                </a:tc>
                <a:tc>
                  <a:txBody>
                    <a:bodyPr/>
                    <a:lstStyle/>
                    <a:p>
                      <a:pPr algn="ctr"/>
                      <a:r>
                        <a:rPr sz="1100"/>
                        <a:t>13 Feb 2020- 6 Sep 2022</a:t>
                      </a:r>
                    </a:p>
                  </a:txBody>
                  <a:tcPr>
                    <a:solidFill>
                      <a:srgbClr val="F5F5F5"/>
                    </a:solidFill>
                  </a:tcPr>
                </a:tc>
                <a:tc>
                  <a:txBody>
                    <a:bodyPr/>
                    <a:lstStyle/>
                    <a:p>
                      <a:pPr algn="ctr"/>
                      <a:r>
                        <a:rPr sz="1100"/>
                        <a:t>2y 6m 24d</a:t>
                      </a:r>
                    </a:p>
                  </a:txBody>
                  <a:tcPr>
                    <a:solidFill>
                      <a:srgbClr val="F5F5F5"/>
                    </a:solidFill>
                  </a:tcPr>
                </a:tc>
                <a:tc>
                  <a:txBody>
                    <a:bodyPr/>
                    <a:lstStyle/>
                    <a:p>
                      <a:pPr algn="ctr"/>
                      <a:r>
                        <a:rPr sz="1100"/>
                        <a:t>Boris Johnson</a:t>
                      </a:r>
                    </a:p>
                  </a:txBody>
                  <a:tcPr>
                    <a:solidFill>
                      <a:srgbClr val="F5F5F5"/>
                    </a:solidFill>
                  </a:tcPr>
                </a:tc>
                <a:tc>
                  <a:txBody>
                    <a:bodyPr/>
                    <a:lstStyle/>
                    <a:p>
                      <a:pPr algn="ctr"/>
                      <a:endParaRPr sz="1100" dirty="0"/>
                    </a:p>
                  </a:txBody>
                  <a:tcPr>
                    <a:solidFill>
                      <a:srgbClr val="F5F5F5"/>
                    </a:solidFill>
                  </a:tcPr>
                </a:tc>
                <a:tc>
                  <a:txBody>
                    <a:bodyPr/>
                    <a:lstStyle/>
                    <a:p>
                      <a:pPr algn="ctr"/>
                      <a:r>
                        <a:rPr sz="1100"/>
                        <a:t>Domestic restictions lifted  February ,2022</a:t>
                      </a:r>
                    </a:p>
                  </a:txBody>
                  <a:tcPr>
                    <a:solidFill>
                      <a:srgbClr val="F5F5F5"/>
                    </a:solidFill>
                  </a:tcPr>
                </a:tc>
                <a:extLst>
                  <a:ext uri="{0D108BD9-81ED-4DB2-BD59-A6C34878D82A}">
                    <a16:rowId xmlns:a16="http://schemas.microsoft.com/office/drawing/2014/main" val="10007"/>
                  </a:ext>
                </a:extLst>
              </a:tr>
              <a:tr h="351692">
                <a:tc>
                  <a:txBody>
                    <a:bodyPr/>
                    <a:lstStyle/>
                    <a:p>
                      <a:pPr algn="ctr"/>
                      <a:r>
                        <a:rPr sz="1100"/>
                        <a:t>Ranil Jayawardena</a:t>
                      </a:r>
                    </a:p>
                  </a:txBody>
                  <a:tcPr/>
                </a:tc>
                <a:tc>
                  <a:txBody>
                    <a:bodyPr/>
                    <a:lstStyle/>
                    <a:p>
                      <a:pPr algn="ctr"/>
                      <a:r>
                        <a:rPr sz="1100" b="1" dirty="0">
                          <a:solidFill>
                            <a:srgbClr val="0070C0"/>
                          </a:solidFill>
                        </a:rPr>
                        <a:t>Conservative</a:t>
                      </a:r>
                    </a:p>
                  </a:txBody>
                  <a:tcPr/>
                </a:tc>
                <a:tc>
                  <a:txBody>
                    <a:bodyPr/>
                    <a:lstStyle/>
                    <a:p>
                      <a:pPr algn="ctr"/>
                      <a:r>
                        <a:rPr sz="1100"/>
                        <a:t>6 Sep 2022 -25 Oct 2022</a:t>
                      </a:r>
                    </a:p>
                  </a:txBody>
                  <a:tcPr/>
                </a:tc>
                <a:tc>
                  <a:txBody>
                    <a:bodyPr/>
                    <a:lstStyle/>
                    <a:p>
                      <a:pPr algn="ctr"/>
                      <a:r>
                        <a:rPr sz="1100"/>
                        <a:t>1m 19d</a:t>
                      </a:r>
                    </a:p>
                  </a:txBody>
                  <a:tcPr/>
                </a:tc>
                <a:tc>
                  <a:txBody>
                    <a:bodyPr/>
                    <a:lstStyle/>
                    <a:p>
                      <a:pPr algn="ctr"/>
                      <a:r>
                        <a:rPr sz="1100" dirty="0"/>
                        <a:t>Liz Truss</a:t>
                      </a:r>
                    </a:p>
                  </a:txBody>
                  <a:tcPr/>
                </a:tc>
                <a:tc>
                  <a:txBody>
                    <a:bodyPr/>
                    <a:lstStyle/>
                    <a:p>
                      <a:pPr algn="ctr"/>
                      <a:endParaRPr sz="1100"/>
                    </a:p>
                  </a:txBody>
                  <a:tcPr/>
                </a:tc>
                <a:tc>
                  <a:txBody>
                    <a:bodyPr/>
                    <a:lstStyle/>
                    <a:p>
                      <a:pPr algn="ctr"/>
                      <a:endParaRPr sz="1100"/>
                    </a:p>
                  </a:txBody>
                  <a:tcPr/>
                </a:tc>
                <a:extLst>
                  <a:ext uri="{0D108BD9-81ED-4DB2-BD59-A6C34878D82A}">
                    <a16:rowId xmlns:a16="http://schemas.microsoft.com/office/drawing/2014/main" val="10008"/>
                  </a:ext>
                </a:extLst>
              </a:tr>
              <a:tr h="351692">
                <a:tc>
                  <a:txBody>
                    <a:bodyPr/>
                    <a:lstStyle/>
                    <a:p>
                      <a:pPr algn="ctr"/>
                      <a:r>
                        <a:rPr sz="1100" b="0" dirty="0">
                          <a:solidFill>
                            <a:srgbClr val="00B0F0"/>
                          </a:solidFill>
                        </a:rPr>
                        <a:t>Thérése Coffey</a:t>
                      </a:r>
                    </a:p>
                  </a:txBody>
                  <a:tcPr>
                    <a:solidFill>
                      <a:srgbClr val="F5F5F5"/>
                    </a:solidFill>
                  </a:tcPr>
                </a:tc>
                <a:tc>
                  <a:txBody>
                    <a:bodyPr/>
                    <a:lstStyle/>
                    <a:p>
                      <a:pPr algn="ctr"/>
                      <a:r>
                        <a:rPr sz="1100" b="1" dirty="0">
                          <a:solidFill>
                            <a:srgbClr val="0070C0"/>
                          </a:solidFill>
                        </a:rPr>
                        <a:t>Conservative</a:t>
                      </a:r>
                    </a:p>
                  </a:txBody>
                  <a:tcPr>
                    <a:solidFill>
                      <a:srgbClr val="F5F5F5"/>
                    </a:solidFill>
                  </a:tcPr>
                </a:tc>
                <a:tc>
                  <a:txBody>
                    <a:bodyPr/>
                    <a:lstStyle/>
                    <a:p>
                      <a:pPr algn="ctr"/>
                      <a:r>
                        <a:rPr sz="1100"/>
                        <a:t>25 Oct 2022 -13 Nov 2023</a:t>
                      </a:r>
                    </a:p>
                  </a:txBody>
                  <a:tcPr>
                    <a:solidFill>
                      <a:srgbClr val="F5F5F5"/>
                    </a:solidFill>
                  </a:tcPr>
                </a:tc>
                <a:tc>
                  <a:txBody>
                    <a:bodyPr/>
                    <a:lstStyle/>
                    <a:p>
                      <a:pPr algn="ctr"/>
                      <a:r>
                        <a:rPr sz="1100"/>
                        <a:t>1y 19d</a:t>
                      </a:r>
                    </a:p>
                  </a:txBody>
                  <a:tcPr>
                    <a:solidFill>
                      <a:srgbClr val="F5F5F5"/>
                    </a:solidFill>
                  </a:tcPr>
                </a:tc>
                <a:tc>
                  <a:txBody>
                    <a:bodyPr/>
                    <a:lstStyle/>
                    <a:p>
                      <a:pPr algn="ctr"/>
                      <a:r>
                        <a:rPr sz="1100"/>
                        <a:t>Rishi Sunak</a:t>
                      </a:r>
                    </a:p>
                  </a:txBody>
                  <a:tcPr>
                    <a:solidFill>
                      <a:srgbClr val="F5F5F5"/>
                    </a:solidFill>
                  </a:tcPr>
                </a:tc>
                <a:tc>
                  <a:txBody>
                    <a:bodyPr/>
                    <a:lstStyle/>
                    <a:p>
                      <a:pPr algn="ctr"/>
                      <a:r>
                        <a:rPr lang="en-GB" sz="1100" dirty="0"/>
                        <a:t>February,2023</a:t>
                      </a:r>
                      <a:r>
                        <a:rPr lang="en-GB" sz="1100" dirty="0">
                          <a:solidFill>
                            <a:srgbClr val="FF0000"/>
                          </a:solidFill>
                        </a:rPr>
                        <a:t> Bin the wipe UK national  campaign</a:t>
                      </a:r>
                      <a:r>
                        <a:rPr lang="en-GB" sz="1100" dirty="0"/>
                        <a:t> launched by Water UK</a:t>
                      </a:r>
                      <a:endParaRPr sz="1100" dirty="0"/>
                    </a:p>
                  </a:txBody>
                  <a:tcPr>
                    <a:solidFill>
                      <a:srgbClr val="F5F5F5"/>
                    </a:solidFill>
                  </a:tcPr>
                </a:tc>
                <a:tc>
                  <a:txBody>
                    <a:bodyPr/>
                    <a:lstStyle/>
                    <a:p>
                      <a:pPr algn="ctr"/>
                      <a:endParaRPr sz="1100" dirty="0"/>
                    </a:p>
                  </a:txBody>
                  <a:tcPr>
                    <a:solidFill>
                      <a:srgbClr val="F5F5F5"/>
                    </a:solidFill>
                  </a:tcPr>
                </a:tc>
                <a:extLst>
                  <a:ext uri="{0D108BD9-81ED-4DB2-BD59-A6C34878D82A}">
                    <a16:rowId xmlns:a16="http://schemas.microsoft.com/office/drawing/2014/main" val="10009"/>
                  </a:ext>
                </a:extLst>
              </a:tr>
              <a:tr h="351692">
                <a:tc>
                  <a:txBody>
                    <a:bodyPr/>
                    <a:lstStyle/>
                    <a:p>
                      <a:pPr algn="ctr"/>
                      <a:r>
                        <a:rPr sz="1100"/>
                        <a:t>Steve Barclay</a:t>
                      </a:r>
                    </a:p>
                  </a:txBody>
                  <a:tcPr/>
                </a:tc>
                <a:tc>
                  <a:txBody>
                    <a:bodyPr/>
                    <a:lstStyle/>
                    <a:p>
                      <a:pPr algn="ctr"/>
                      <a:r>
                        <a:rPr sz="1100" b="1" dirty="0">
                          <a:solidFill>
                            <a:srgbClr val="0070C0"/>
                          </a:solidFill>
                        </a:rPr>
                        <a:t>Conservative</a:t>
                      </a:r>
                    </a:p>
                  </a:txBody>
                  <a:tcPr/>
                </a:tc>
                <a:tc>
                  <a:txBody>
                    <a:bodyPr/>
                    <a:lstStyle/>
                    <a:p>
                      <a:pPr algn="ctr"/>
                      <a:r>
                        <a:rPr sz="1100"/>
                        <a:t>13 Nov 2023 - 5 Jul 2024</a:t>
                      </a:r>
                    </a:p>
                  </a:txBody>
                  <a:tcPr/>
                </a:tc>
                <a:tc>
                  <a:txBody>
                    <a:bodyPr/>
                    <a:lstStyle/>
                    <a:p>
                      <a:pPr algn="ctr"/>
                      <a:r>
                        <a:rPr sz="1100"/>
                        <a:t>7m 22d</a:t>
                      </a:r>
                    </a:p>
                  </a:txBody>
                  <a:tcPr/>
                </a:tc>
                <a:tc>
                  <a:txBody>
                    <a:bodyPr/>
                    <a:lstStyle/>
                    <a:p>
                      <a:pPr algn="ctr"/>
                      <a:r>
                        <a:rPr sz="1100"/>
                        <a:t>Rishi Sunak</a:t>
                      </a:r>
                    </a:p>
                  </a:txBody>
                  <a:tcPr/>
                </a:tc>
                <a:tc>
                  <a:txBody>
                    <a:bodyPr/>
                    <a:lstStyle/>
                    <a:p>
                      <a:pPr algn="ctr"/>
                      <a:r>
                        <a:rPr sz="1100" dirty="0">
                          <a:highlight>
                            <a:srgbClr val="FFFF00"/>
                          </a:highlight>
                        </a:rPr>
                        <a:t>Ends March 2024</a:t>
                      </a:r>
                    </a:p>
                  </a:txBody>
                  <a:tcPr/>
                </a:tc>
                <a:tc>
                  <a:txBody>
                    <a:bodyPr/>
                    <a:lstStyle/>
                    <a:p>
                      <a:pPr algn="ctr"/>
                      <a:endParaRPr sz="1100" dirty="0"/>
                    </a:p>
                  </a:txBody>
                  <a:tcPr/>
                </a:tc>
                <a:extLst>
                  <a:ext uri="{0D108BD9-81ED-4DB2-BD59-A6C34878D82A}">
                    <a16:rowId xmlns:a16="http://schemas.microsoft.com/office/drawing/2014/main" val="10010"/>
                  </a:ext>
                </a:extLst>
              </a:tr>
              <a:tr h="351692">
                <a:tc>
                  <a:txBody>
                    <a:bodyPr/>
                    <a:lstStyle/>
                    <a:p>
                      <a:pPr algn="ctr"/>
                      <a:r>
                        <a:rPr sz="1100"/>
                        <a:t>Steve Reed</a:t>
                      </a:r>
                    </a:p>
                  </a:txBody>
                  <a:tcPr>
                    <a:solidFill>
                      <a:srgbClr val="F5F5F5"/>
                    </a:solidFill>
                  </a:tcPr>
                </a:tc>
                <a:tc>
                  <a:txBody>
                    <a:bodyPr/>
                    <a:lstStyle/>
                    <a:p>
                      <a:pPr algn="ctr"/>
                      <a:r>
                        <a:rPr sz="1100" dirty="0" err="1">
                          <a:solidFill>
                            <a:srgbClr val="FF0000"/>
                          </a:solidFill>
                        </a:rPr>
                        <a:t>Labour</a:t>
                      </a:r>
                      <a:endParaRPr sz="1100" dirty="0">
                        <a:solidFill>
                          <a:srgbClr val="FF0000"/>
                        </a:solidFill>
                      </a:endParaRPr>
                    </a:p>
                  </a:txBody>
                  <a:tcPr>
                    <a:solidFill>
                      <a:srgbClr val="F5F5F5"/>
                    </a:solidFill>
                  </a:tcPr>
                </a:tc>
                <a:tc>
                  <a:txBody>
                    <a:bodyPr/>
                    <a:lstStyle/>
                    <a:p>
                      <a:pPr algn="ctr"/>
                      <a:r>
                        <a:rPr sz="1100"/>
                        <a:t>5 Jul 2024 - 5 Sep 2025</a:t>
                      </a:r>
                    </a:p>
                  </a:txBody>
                  <a:tcPr>
                    <a:solidFill>
                      <a:srgbClr val="F5F5F5"/>
                    </a:solidFill>
                  </a:tcPr>
                </a:tc>
                <a:tc>
                  <a:txBody>
                    <a:bodyPr/>
                    <a:lstStyle/>
                    <a:p>
                      <a:pPr algn="ctr"/>
                      <a:r>
                        <a:rPr sz="1100"/>
                        <a:t>1y 2m 0d</a:t>
                      </a:r>
                    </a:p>
                  </a:txBody>
                  <a:tcPr>
                    <a:solidFill>
                      <a:srgbClr val="F5F5F5"/>
                    </a:solidFill>
                  </a:tcPr>
                </a:tc>
                <a:tc>
                  <a:txBody>
                    <a:bodyPr/>
                    <a:lstStyle/>
                    <a:p>
                      <a:pPr algn="ctr"/>
                      <a:r>
                        <a:rPr sz="1100"/>
                        <a:t>Keir Starmer</a:t>
                      </a:r>
                    </a:p>
                  </a:txBody>
                  <a:tcPr>
                    <a:solidFill>
                      <a:srgbClr val="F5F5F5"/>
                    </a:solidFill>
                  </a:tcPr>
                </a:tc>
                <a:tc>
                  <a:txBody>
                    <a:bodyPr/>
                    <a:lstStyle/>
                    <a:p>
                      <a:pPr algn="ctr"/>
                      <a:endParaRPr sz="1100"/>
                    </a:p>
                  </a:txBody>
                  <a:tcPr>
                    <a:solidFill>
                      <a:srgbClr val="F5F5F5"/>
                    </a:solidFill>
                  </a:tcPr>
                </a:tc>
                <a:tc>
                  <a:txBody>
                    <a:bodyPr/>
                    <a:lstStyle/>
                    <a:p>
                      <a:pPr algn="ctr"/>
                      <a:endParaRPr sz="1100"/>
                    </a:p>
                  </a:txBody>
                  <a:tcPr>
                    <a:solidFill>
                      <a:srgbClr val="F5F5F5"/>
                    </a:solidFill>
                  </a:tcPr>
                </a:tc>
                <a:extLst>
                  <a:ext uri="{0D108BD9-81ED-4DB2-BD59-A6C34878D82A}">
                    <a16:rowId xmlns:a16="http://schemas.microsoft.com/office/drawing/2014/main" val="10011"/>
                  </a:ext>
                </a:extLst>
              </a:tr>
              <a:tr h="351696">
                <a:tc>
                  <a:txBody>
                    <a:bodyPr/>
                    <a:lstStyle/>
                    <a:p>
                      <a:pPr algn="ctr"/>
                      <a:r>
                        <a:rPr sz="1100"/>
                        <a:t>Emma Reynolds (incumbent)</a:t>
                      </a:r>
                    </a:p>
                  </a:txBody>
                  <a:tcPr/>
                </a:tc>
                <a:tc>
                  <a:txBody>
                    <a:bodyPr/>
                    <a:lstStyle/>
                    <a:p>
                      <a:pPr algn="ctr"/>
                      <a:r>
                        <a:rPr sz="1100" dirty="0" err="1">
                          <a:solidFill>
                            <a:srgbClr val="FF0000"/>
                          </a:solidFill>
                        </a:rPr>
                        <a:t>Labour</a:t>
                      </a:r>
                      <a:endParaRPr sz="1100" dirty="0">
                        <a:solidFill>
                          <a:srgbClr val="FF0000"/>
                        </a:solidFill>
                      </a:endParaRPr>
                    </a:p>
                  </a:txBody>
                  <a:tcPr/>
                </a:tc>
                <a:tc>
                  <a:txBody>
                    <a:bodyPr/>
                    <a:lstStyle/>
                    <a:p>
                      <a:pPr algn="ctr"/>
                      <a:r>
                        <a:rPr sz="1100"/>
                        <a:t>5 Sep 2025 - present</a:t>
                      </a:r>
                    </a:p>
                  </a:txBody>
                  <a:tcPr/>
                </a:tc>
                <a:tc>
                  <a:txBody>
                    <a:bodyPr/>
                    <a:lstStyle/>
                    <a:p>
                      <a:pPr algn="ctr"/>
                      <a:endParaRPr sz="1100"/>
                    </a:p>
                  </a:txBody>
                  <a:tcPr/>
                </a:tc>
                <a:tc>
                  <a:txBody>
                    <a:bodyPr/>
                    <a:lstStyle/>
                    <a:p>
                      <a:pPr algn="ctr"/>
                      <a:r>
                        <a:rPr sz="1100" dirty="0"/>
                        <a:t>Keir Starmer</a:t>
                      </a:r>
                    </a:p>
                  </a:txBody>
                  <a:tcPr/>
                </a:tc>
                <a:tc>
                  <a:txBody>
                    <a:bodyPr/>
                    <a:lstStyle/>
                    <a:p>
                      <a:pPr algn="ctr"/>
                      <a:endParaRPr sz="1100" dirty="0"/>
                    </a:p>
                  </a:txBody>
                  <a:tcPr/>
                </a:tc>
                <a:tc>
                  <a:txBody>
                    <a:bodyPr/>
                    <a:lstStyle/>
                    <a:p>
                      <a:pPr algn="ctr"/>
                      <a:endParaRPr sz="1100" dirty="0"/>
                    </a:p>
                  </a:txBody>
                  <a:tcPr/>
                </a:tc>
                <a:extLst>
                  <a:ext uri="{0D108BD9-81ED-4DB2-BD59-A6C34878D82A}">
                    <a16:rowId xmlns:a16="http://schemas.microsoft.com/office/drawing/2014/main" val="10012"/>
                  </a:ext>
                </a:extLst>
              </a:tr>
            </a:tbl>
          </a:graphicData>
        </a:graphic>
      </p:graphicFrame>
      <p:sp>
        <p:nvSpPr>
          <p:cNvPr id="4" name="TextBox 3"/>
          <p:cNvSpPr txBox="1"/>
          <p:nvPr/>
        </p:nvSpPr>
        <p:spPr>
          <a:xfrm>
            <a:off x="471947" y="5972114"/>
            <a:ext cx="11375923" cy="923330"/>
          </a:xfrm>
          <a:prstGeom prst="rect">
            <a:avLst/>
          </a:prstGeom>
          <a:noFill/>
        </p:spPr>
        <p:txBody>
          <a:bodyPr wrap="square">
            <a:spAutoFit/>
          </a:bodyPr>
          <a:lstStyle/>
          <a:p>
            <a:endParaRPr dirty="0"/>
          </a:p>
          <a:p>
            <a:pPr algn="l">
              <a:defRPr sz="800" i="1"/>
            </a:pPr>
            <a:r>
              <a:rPr sz="1200" dirty="0"/>
              <a:t>(a) Fine-2-Flush certification 5 years, 2 months  </a:t>
            </a:r>
            <a:r>
              <a:rPr lang="en-GB" sz="1200" dirty="0"/>
              <a:t> </a:t>
            </a:r>
            <a:r>
              <a:rPr sz="1200" dirty="0"/>
              <a:t> (b) UK Covid-19 restrictions 2 years, 1 month</a:t>
            </a:r>
            <a:r>
              <a:rPr lang="en-GB" sz="1200" dirty="0"/>
              <a:t>- </a:t>
            </a:r>
          </a:p>
          <a:p>
            <a:pPr algn="l">
              <a:defRPr sz="800" i="1"/>
            </a:pPr>
            <a:r>
              <a:rPr lang="en-GB" sz="1200" dirty="0"/>
              <a:t>Additionally  the Environment is a “devolved matter”  across  the constituent  parts of  the UK ( Welsh Government, Scottish Government, </a:t>
            </a:r>
            <a:r>
              <a:rPr lang="en-GB" sz="1200" dirty="0">
                <a:solidFill>
                  <a:srgbClr val="FF0000"/>
                </a:solidFill>
              </a:rPr>
              <a:t>Very high turnover  of UK Environment  secretaries</a:t>
            </a:r>
            <a:endParaRPr sz="1200"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90B28-D4CA-6D11-8C0E-3EC40A01D847}"/>
              </a:ext>
            </a:extLst>
          </p:cNvPr>
          <p:cNvSpPr>
            <a:spLocks noGrp="1"/>
          </p:cNvSpPr>
          <p:nvPr>
            <p:ph type="title"/>
          </p:nvPr>
        </p:nvSpPr>
        <p:spPr/>
        <p:txBody>
          <a:bodyPr/>
          <a:lstStyle/>
          <a:p>
            <a:r>
              <a:rPr lang="en-GB" dirty="0"/>
              <a:t>Timeline of Key events contd.</a:t>
            </a:r>
          </a:p>
        </p:txBody>
      </p:sp>
      <p:sp>
        <p:nvSpPr>
          <p:cNvPr id="4" name="TextBox 3">
            <a:extLst>
              <a:ext uri="{FF2B5EF4-FFF2-40B4-BE49-F238E27FC236}">
                <a16:creationId xmlns:a16="http://schemas.microsoft.com/office/drawing/2014/main" id="{E18E450A-97F9-7473-9532-EA3A5AB9B92E}"/>
              </a:ext>
            </a:extLst>
          </p:cNvPr>
          <p:cNvSpPr txBox="1"/>
          <p:nvPr/>
        </p:nvSpPr>
        <p:spPr>
          <a:xfrm>
            <a:off x="452284" y="1233665"/>
            <a:ext cx="11130116" cy="4616648"/>
          </a:xfrm>
          <a:prstGeom prst="rect">
            <a:avLst/>
          </a:prstGeom>
          <a:noFill/>
        </p:spPr>
        <p:txBody>
          <a:bodyPr wrap="square">
            <a:spAutoFit/>
          </a:bodyPr>
          <a:lstStyle/>
          <a:p>
            <a:pPr>
              <a:defRPr sz="1400"/>
            </a:pPr>
            <a:r>
              <a:rPr lang="en-GB" sz="1400" dirty="0">
                <a:highlight>
                  <a:srgbClr val="FFFF00"/>
                </a:highlight>
              </a:rPr>
              <a:t>2017 April  </a:t>
            </a:r>
            <a:r>
              <a:rPr lang="en-GB" sz="1400" dirty="0"/>
              <a:t>– The results of the CIB (ISO TC 224 N911) dated 2017-02-27 proposing the change of product for WG 10 from a Technical Specification to a </a:t>
            </a:r>
            <a:r>
              <a:rPr lang="en-GB" sz="1400" dirty="0">
                <a:highlight>
                  <a:srgbClr val="FFFF00"/>
                </a:highlight>
              </a:rPr>
              <a:t>Technical Report</a:t>
            </a:r>
          </a:p>
          <a:p>
            <a:pPr>
              <a:defRPr sz="1400"/>
            </a:pPr>
            <a:r>
              <a:rPr lang="en-GB" sz="1400" dirty="0"/>
              <a:t>2017 March-October – Wipes in Sewer Audit UK(co-funded 12 </a:t>
            </a:r>
            <a:r>
              <a:rPr lang="en-GB" sz="1400" dirty="0" err="1"/>
              <a:t>Water&amp;Sewerage</a:t>
            </a:r>
            <a:r>
              <a:rPr lang="en-GB" sz="1400" dirty="0"/>
              <a:t> companies in the UK, EDANA members, EDANA and DEFRA)- Looked at Waste water treatment plant, Small sewer pipe clogs  and  pump clogs</a:t>
            </a:r>
          </a:p>
          <a:p>
            <a:pPr>
              <a:defRPr sz="1400"/>
            </a:pPr>
            <a:r>
              <a:rPr lang="en-GB" sz="1400" dirty="0"/>
              <a:t>2017 December – Results of Wipes in Sewer Audit (UK) gain media attention "Wet wipes make up 93 % of matter causing UK Sewer blockages"</a:t>
            </a:r>
          </a:p>
          <a:p>
            <a:pPr>
              <a:defRPr sz="1400"/>
            </a:pPr>
            <a:r>
              <a:rPr lang="en-GB" sz="1400" dirty="0"/>
              <a:t>2018  – GD4 Published</a:t>
            </a:r>
          </a:p>
          <a:p>
            <a:pPr>
              <a:defRPr sz="1400"/>
            </a:pPr>
            <a:r>
              <a:rPr lang="en-GB" sz="1400" dirty="0">
                <a:highlight>
                  <a:srgbClr val="FFFF00"/>
                </a:highlight>
              </a:rPr>
              <a:t>2019 February</a:t>
            </a:r>
            <a:r>
              <a:rPr lang="en-GB" sz="1400" dirty="0"/>
              <a:t> – </a:t>
            </a:r>
            <a:r>
              <a:rPr lang="en-GB" sz="1400" dirty="0">
                <a:highlight>
                  <a:srgbClr val="FFFF00"/>
                </a:highlight>
              </a:rPr>
              <a:t>PD ISO/TR24524:2019 Published</a:t>
            </a:r>
          </a:p>
          <a:p>
            <a:pPr>
              <a:defRPr sz="1400"/>
            </a:pPr>
            <a:r>
              <a:rPr lang="en-GB" sz="1400" dirty="0">
                <a:highlight>
                  <a:srgbClr val="00FF00"/>
                </a:highlight>
              </a:rPr>
              <a:t>2019 June </a:t>
            </a:r>
            <a:r>
              <a:rPr lang="en-GB" sz="1400" dirty="0"/>
              <a:t>– Directive 2019/904 - The Single use Plastics Directive </a:t>
            </a:r>
          </a:p>
          <a:p>
            <a:pPr>
              <a:defRPr sz="1400"/>
            </a:pPr>
            <a:r>
              <a:rPr lang="en-GB" sz="1400" dirty="0"/>
              <a:t>2021 June – Commission guidelines on single-use plastic products in accordance with Directive (EU) 2019/904 </a:t>
            </a:r>
          </a:p>
          <a:p>
            <a:pPr>
              <a:defRPr sz="1400"/>
            </a:pPr>
            <a:r>
              <a:rPr lang="en-GB" sz="1400" dirty="0"/>
              <a:t>2022 March – Code of Practice Communicating disposal pathways for single use  nonwoven wet wipes to protect wastewater  systems (Third Edition)</a:t>
            </a:r>
          </a:p>
          <a:p>
            <a:pPr>
              <a:defRPr sz="1400"/>
            </a:pPr>
            <a:r>
              <a:rPr lang="en-GB" sz="1400" dirty="0">
                <a:highlight>
                  <a:srgbClr val="FFFF00"/>
                </a:highlight>
              </a:rPr>
              <a:t>2022 July </a:t>
            </a:r>
            <a:r>
              <a:rPr lang="en-GB" sz="1400" dirty="0"/>
              <a:t>– NWIP Reactivation of WG10  with Dr. Greg Ryan as  Convenor. "Method for determining products suitable to be flushed down a domestic toilet and establishment of appropriate  labelling requirements"</a:t>
            </a:r>
          </a:p>
          <a:p>
            <a:pPr>
              <a:defRPr sz="1400"/>
            </a:pPr>
            <a:r>
              <a:rPr lang="en-GB" sz="1400" dirty="0"/>
              <a:t>2022 July – California  AB 818 Solid </a:t>
            </a:r>
            <a:r>
              <a:rPr lang="en-GB" sz="1400" dirty="0" err="1"/>
              <a:t>waste:Premoistened</a:t>
            </a:r>
            <a:r>
              <a:rPr lang="en-GB" sz="1400" dirty="0"/>
              <a:t> nonwoven disposable  wipes- Came into Force</a:t>
            </a:r>
          </a:p>
          <a:p>
            <a:pPr>
              <a:defRPr sz="1400"/>
            </a:pPr>
            <a:r>
              <a:rPr lang="en-GB" sz="1400" dirty="0"/>
              <a:t>2023 October  – California  Collection study</a:t>
            </a:r>
          </a:p>
          <a:p>
            <a:pPr>
              <a:defRPr sz="1400"/>
            </a:pPr>
            <a:r>
              <a:rPr lang="en-GB" sz="1400" dirty="0">
                <a:highlight>
                  <a:srgbClr val="FFFF00"/>
                </a:highlight>
              </a:rPr>
              <a:t>2024 October </a:t>
            </a:r>
            <a:r>
              <a:rPr lang="en-GB" sz="1400" dirty="0"/>
              <a:t> – </a:t>
            </a:r>
            <a:r>
              <a:rPr lang="en-GB" sz="1400" dirty="0">
                <a:solidFill>
                  <a:srgbClr val="FF0000"/>
                </a:solidFill>
              </a:rPr>
              <a:t>NO VOTE AGAINST  DIS</a:t>
            </a:r>
          </a:p>
          <a:p>
            <a:pPr>
              <a:defRPr sz="1400"/>
            </a:pPr>
            <a:r>
              <a:rPr lang="en-GB" sz="1400" dirty="0"/>
              <a:t>2025 June – Publication of The Environmental Protection (Single Use Plastic Products) (Wet Wipes)</a:t>
            </a:r>
            <a:r>
              <a:rPr lang="en-GB" sz="1400" dirty="0">
                <a:solidFill>
                  <a:srgbClr val="FF0000"/>
                </a:solidFill>
              </a:rPr>
              <a:t> Wales </a:t>
            </a:r>
            <a:r>
              <a:rPr lang="en-GB" sz="1400" dirty="0"/>
              <a:t>Regulations 2025</a:t>
            </a:r>
          </a:p>
          <a:p>
            <a:pPr>
              <a:defRPr sz="1400"/>
            </a:pPr>
            <a:r>
              <a:rPr lang="en-GB" sz="1400" dirty="0"/>
              <a:t>2025 July – Independent Water Commission report published in the UK. “The Cunliffe review” </a:t>
            </a:r>
          </a:p>
          <a:p>
            <a:pPr>
              <a:defRPr sz="1400"/>
            </a:pPr>
            <a:r>
              <a:rPr lang="en-GB" sz="1400" dirty="0"/>
              <a:t>2025 Sept – USA WIPPES ACT:- A Senate version of the bill, </a:t>
            </a:r>
            <a:r>
              <a:rPr lang="en-GB" sz="1400" b="1" dirty="0"/>
              <a:t>S. 1092</a:t>
            </a:r>
            <a:r>
              <a:rPr lang="en-GB" sz="1400" dirty="0"/>
              <a:t>, was introduced and referred to the Senate Commerce Committee. It was </a:t>
            </a:r>
            <a:r>
              <a:rPr lang="en-GB" sz="1400" b="1" dirty="0"/>
              <a:t>reported out of committee and placed on the Senate legislative calendar.</a:t>
            </a:r>
            <a:endParaRPr lang="en-GB" sz="1400" dirty="0"/>
          </a:p>
          <a:p>
            <a:pPr>
              <a:defRPr sz="1400"/>
            </a:pPr>
            <a:r>
              <a:rPr lang="en-GB" sz="1400" dirty="0">
                <a:solidFill>
                  <a:srgbClr val="FF0000"/>
                </a:solidFill>
              </a:rPr>
              <a:t>2025-November. </a:t>
            </a:r>
            <a:r>
              <a:rPr lang="en-GB" sz="1400" dirty="0"/>
              <a:t>Environmental Protection (Wet Wipes containing plastic) (</a:t>
            </a:r>
            <a:r>
              <a:rPr lang="en-GB" sz="1400" dirty="0">
                <a:solidFill>
                  <a:srgbClr val="FF0000"/>
                </a:solidFill>
              </a:rPr>
              <a:t>England</a:t>
            </a:r>
            <a:r>
              <a:rPr lang="en-GB" sz="1400" dirty="0"/>
              <a:t>) Regulations.2025 (</a:t>
            </a:r>
            <a:r>
              <a:rPr lang="en-GB" sz="1400" dirty="0">
                <a:solidFill>
                  <a:srgbClr val="FF0000"/>
                </a:solidFill>
              </a:rPr>
              <a:t>Into force Spring 2027</a:t>
            </a:r>
            <a:r>
              <a:rPr lang="en-GB" sz="1400" dirty="0"/>
              <a:t>)</a:t>
            </a:r>
          </a:p>
          <a:p>
            <a:pPr>
              <a:defRPr sz="1400"/>
            </a:pPr>
            <a:r>
              <a:rPr lang="en-GB" sz="1400" b="1" dirty="0"/>
              <a:t>2026-February</a:t>
            </a:r>
            <a:r>
              <a:rPr lang="en-GB" sz="1400" dirty="0"/>
              <a:t>. Environmental Protection(Wet wipes containing plastic)(</a:t>
            </a:r>
            <a:r>
              <a:rPr lang="en-GB" sz="1400" dirty="0">
                <a:solidFill>
                  <a:srgbClr val="FF0000"/>
                </a:solidFill>
              </a:rPr>
              <a:t>Scotland</a:t>
            </a:r>
            <a:r>
              <a:rPr lang="en-GB" sz="1400" dirty="0"/>
              <a:t>)Regulations 2026(Into force 11August,2027).</a:t>
            </a:r>
          </a:p>
        </p:txBody>
      </p:sp>
    </p:spTree>
    <p:extLst>
      <p:ext uri="{BB962C8B-B14F-4D97-AF65-F5344CB8AC3E}">
        <p14:creationId xmlns:p14="http://schemas.microsoft.com/office/powerpoint/2010/main" val="2685822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97762" y="640080"/>
            <a:ext cx="6251110" cy="3566160"/>
          </a:xfrm>
        </p:spPr>
        <p:txBody>
          <a:bodyPr vert="horz" lIns="91440" tIns="45720" rIns="91440" bIns="45720" rtlCol="0" anchor="b">
            <a:normAutofit/>
          </a:bodyPr>
          <a:lstStyle/>
          <a:p>
            <a:pPr algn="l" defTabSz="914400">
              <a:lnSpc>
                <a:spcPct val="90000"/>
              </a:lnSpc>
            </a:pPr>
            <a:r>
              <a:rPr lang="en-US" sz="5400" dirty="0">
                <a:highlight>
                  <a:srgbClr val="FFFF00"/>
                </a:highlight>
              </a:rPr>
              <a:t>Independent</a:t>
            </a:r>
            <a:r>
              <a:rPr lang="en-US" sz="5400" dirty="0"/>
              <a:t> Water Commission</a:t>
            </a:r>
          </a:p>
        </p:txBody>
      </p:sp>
      <p:sp>
        <p:nvSpPr>
          <p:cNvPr id="3" name="Subtitle 2"/>
          <p:cNvSpPr>
            <a:spLocks noGrp="1"/>
          </p:cNvSpPr>
          <p:nvPr>
            <p:ph type="subTitle" idx="1"/>
          </p:nvPr>
        </p:nvSpPr>
        <p:spPr>
          <a:xfrm>
            <a:off x="5297760" y="4636008"/>
            <a:ext cx="6251111" cy="1572768"/>
          </a:xfrm>
        </p:spPr>
        <p:txBody>
          <a:bodyPr vert="horz" lIns="91440" tIns="45720" rIns="91440" bIns="45720" rtlCol="0">
            <a:normAutofit/>
          </a:bodyPr>
          <a:lstStyle/>
          <a:p>
            <a:pPr algn="l" defTabSz="914400">
              <a:lnSpc>
                <a:spcPct val="90000"/>
              </a:lnSpc>
              <a:spcBef>
                <a:spcPts val="1000"/>
              </a:spcBef>
            </a:pPr>
            <a:r>
              <a:rPr lang="en-US" sz="2400" dirty="0">
                <a:solidFill>
                  <a:schemeClr val="tx1"/>
                </a:solidFill>
              </a:rPr>
              <a:t>Key Findings – Final Report</a:t>
            </a:r>
          </a:p>
          <a:p>
            <a:pPr algn="l" defTabSz="914400">
              <a:lnSpc>
                <a:spcPct val="90000"/>
              </a:lnSpc>
              <a:spcBef>
                <a:spcPts val="1000"/>
              </a:spcBef>
            </a:pPr>
            <a:r>
              <a:rPr lang="en-US" sz="2400" dirty="0">
                <a:solidFill>
                  <a:schemeClr val="tx1"/>
                </a:solidFill>
              </a:rPr>
              <a:t> (21 July 2025)</a:t>
            </a:r>
          </a:p>
        </p:txBody>
      </p:sp>
      <p:pic>
        <p:nvPicPr>
          <p:cNvPr id="7" name="Picture 6" descr="A cover of a book&#10;&#10;AI-generated content may be incorrect.">
            <a:extLst>
              <a:ext uri="{FF2B5EF4-FFF2-40B4-BE49-F238E27FC236}">
                <a16:creationId xmlns:a16="http://schemas.microsoft.com/office/drawing/2014/main" id="{5092D302-68BD-C9CA-7210-AFEF45E3AC15}"/>
              </a:ext>
            </a:extLst>
          </p:cNvPr>
          <p:cNvPicPr>
            <a:picLocks noChangeAspect="1"/>
          </p:cNvPicPr>
          <p:nvPr/>
        </p:nvPicPr>
        <p:blipFill>
          <a:blip r:embed="rId2"/>
          <a:srcRect l="1565" r="6039"/>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E427A33-C284-5B1D-11B2-70754F8167F8}"/>
              </a:ext>
            </a:extLst>
          </p:cNvPr>
          <p:cNvSpPr txBox="1"/>
          <p:nvPr/>
        </p:nvSpPr>
        <p:spPr>
          <a:xfrm>
            <a:off x="5202937" y="6153914"/>
            <a:ext cx="4657344" cy="685799"/>
          </a:xfrm>
          <a:prstGeom prst="rect">
            <a:avLst/>
          </a:prstGeom>
          <a:solidFill>
            <a:srgbClr val="000000">
              <a:alpha val="50000"/>
            </a:srgbClr>
          </a:solidFill>
          <a:ln>
            <a:noFill/>
          </a:ln>
        </p:spPr>
        <p:txBody>
          <a:bodyPr wrap="square" rtlCol="0">
            <a:noAutofit/>
          </a:bodyPr>
          <a:lstStyle/>
          <a:p>
            <a:pPr algn="ctr">
              <a:spcAft>
                <a:spcPts val="600"/>
              </a:spcAft>
            </a:pPr>
            <a:r>
              <a:rPr lang="en-GB" sz="1300" dirty="0">
                <a:solidFill>
                  <a:schemeClr val="bg1"/>
                </a:solidFill>
                <a:hlinkClick r:id="rId3">
                  <a:extLst>
                    <a:ext uri="{A12FA001-AC4F-418D-AE19-62706E023703}">
                      <ahyp:hlinkClr xmlns:ahyp="http://schemas.microsoft.com/office/drawing/2018/hyperlinkcolor" val="tx"/>
                    </a:ext>
                  </a:extLst>
                </a:hlinkClick>
              </a:rPr>
              <a:t>https://www.gov.uk/government/publications/independent-water-commission-review-of-the-water-sector</a:t>
            </a:r>
            <a:r>
              <a:rPr lang="en-GB" sz="1300" dirty="0">
                <a:solidFill>
                  <a:schemeClr val="bg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pPr>
              <a:lnSpc>
                <a:spcPct val="90000"/>
              </a:lnSpc>
            </a:pPr>
            <a:r>
              <a:rPr lang="en-GB" sz="3100" dirty="0">
                <a:solidFill>
                  <a:srgbClr val="FFFFFF"/>
                </a:solidFill>
              </a:rPr>
              <a:t>Key Findings of the Independent Water Commission. </a:t>
            </a:r>
            <a:r>
              <a:rPr lang="en-GB" sz="3100" b="1" dirty="0">
                <a:solidFill>
                  <a:srgbClr val="FF0000"/>
                </a:solidFill>
              </a:rPr>
              <a:t>88 recommendations </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pPr>
              <a:lnSpc>
                <a:spcPct val="90000"/>
              </a:lnSpc>
            </a:pPr>
            <a:r>
              <a:rPr lang="en-GB" sz="1800"/>
              <a:t>1. </a:t>
            </a:r>
            <a:r>
              <a:rPr lang="en-GB" sz="1800">
                <a:highlight>
                  <a:srgbClr val="FFFF00"/>
                </a:highlight>
              </a:rPr>
              <a:t>Fragmented Responsibilities:</a:t>
            </a:r>
          </a:p>
          <a:p>
            <a:pPr>
              <a:lnSpc>
                <a:spcPct val="90000"/>
              </a:lnSpc>
            </a:pPr>
            <a:r>
              <a:rPr lang="en-GB" sz="1800"/>
              <a:t>   - Multiple organisations manage drainage and wastewater, causing inefficiency.</a:t>
            </a:r>
          </a:p>
          <a:p>
            <a:pPr>
              <a:lnSpc>
                <a:spcPct val="90000"/>
              </a:lnSpc>
            </a:pPr>
            <a:endParaRPr lang="en-GB" sz="1800"/>
          </a:p>
          <a:p>
            <a:pPr>
              <a:lnSpc>
                <a:spcPct val="90000"/>
              </a:lnSpc>
            </a:pPr>
            <a:r>
              <a:rPr lang="en-GB" sz="1800"/>
              <a:t>2. </a:t>
            </a:r>
            <a:r>
              <a:rPr lang="en-GB" sz="1800">
                <a:highlight>
                  <a:srgbClr val="FFFF00"/>
                </a:highlight>
              </a:rPr>
              <a:t>Aging and Inadequate Infrastructure:</a:t>
            </a:r>
          </a:p>
          <a:p>
            <a:pPr>
              <a:lnSpc>
                <a:spcPct val="90000"/>
              </a:lnSpc>
            </a:pPr>
            <a:r>
              <a:rPr lang="en-GB" sz="1800"/>
              <a:t>   - Existing systems are outdated and vulnerable to overload.</a:t>
            </a:r>
          </a:p>
          <a:p>
            <a:pPr>
              <a:lnSpc>
                <a:spcPct val="90000"/>
              </a:lnSpc>
            </a:pPr>
            <a:endParaRPr lang="en-GB" sz="1800"/>
          </a:p>
          <a:p>
            <a:pPr>
              <a:lnSpc>
                <a:spcPct val="90000"/>
              </a:lnSpc>
            </a:pPr>
            <a:r>
              <a:rPr lang="en-GB" sz="1800"/>
              <a:t>3. </a:t>
            </a:r>
            <a:r>
              <a:rPr lang="en-GB" sz="1800">
                <a:highlight>
                  <a:srgbClr val="FFFF00"/>
                </a:highlight>
              </a:rPr>
              <a:t>Storm Overflows and Pollution</a:t>
            </a:r>
            <a:r>
              <a:rPr lang="en-GB" sz="1800"/>
              <a:t>:</a:t>
            </a:r>
          </a:p>
          <a:p>
            <a:pPr>
              <a:lnSpc>
                <a:spcPct val="90000"/>
              </a:lnSpc>
            </a:pPr>
            <a:r>
              <a:rPr lang="en-GB" sz="1800"/>
              <a:t>   - Over 100,000 overflow incidents in 2023 raised public concern.</a:t>
            </a:r>
          </a:p>
          <a:p>
            <a:pPr>
              <a:lnSpc>
                <a:spcPct val="90000"/>
              </a:lnSpc>
            </a:pPr>
            <a:endParaRPr lang="en-GB" sz="1800"/>
          </a:p>
          <a:p>
            <a:pPr>
              <a:lnSpc>
                <a:spcPct val="90000"/>
              </a:lnSpc>
            </a:pPr>
            <a:r>
              <a:rPr lang="en-GB" sz="1800"/>
              <a:t>4. </a:t>
            </a:r>
            <a:r>
              <a:rPr lang="en-GB" sz="1800">
                <a:highlight>
                  <a:srgbClr val="FFFF00"/>
                </a:highlight>
              </a:rPr>
              <a:t>Poor Public Confidence</a:t>
            </a:r>
            <a:r>
              <a:rPr lang="en-GB" sz="1800"/>
              <a:t>:</a:t>
            </a:r>
          </a:p>
          <a:p>
            <a:pPr>
              <a:lnSpc>
                <a:spcPct val="90000"/>
              </a:lnSpc>
            </a:pPr>
            <a:r>
              <a:rPr lang="en-GB" sz="1800"/>
              <a:t>   - Distrust in governance, regulation, and corporate performance.</a:t>
            </a:r>
          </a:p>
          <a:p>
            <a:pPr>
              <a:lnSpc>
                <a:spcPct val="90000"/>
              </a:lnSpc>
            </a:pPr>
            <a:endParaRPr lang="en-GB" sz="1800"/>
          </a:p>
          <a:p>
            <a:pPr>
              <a:lnSpc>
                <a:spcPct val="90000"/>
              </a:lnSpc>
            </a:pPr>
            <a:r>
              <a:rPr lang="en-GB" sz="1800"/>
              <a:t>5. Climate Change and Urbanisation:</a:t>
            </a:r>
          </a:p>
          <a:p>
            <a:pPr>
              <a:lnSpc>
                <a:spcPct val="90000"/>
              </a:lnSpc>
            </a:pPr>
            <a:r>
              <a:rPr lang="en-GB" sz="1800"/>
              <a:t>   - Growing environmental pressures worsen system stress.</a:t>
            </a:r>
          </a:p>
          <a:p>
            <a:pPr>
              <a:lnSpc>
                <a:spcPct val="90000"/>
              </a:lnSpc>
            </a:pPr>
            <a:endParaRPr lang="en-GB" sz="1800"/>
          </a:p>
          <a:p>
            <a:pPr>
              <a:lnSpc>
                <a:spcPct val="90000"/>
              </a:lnSpc>
            </a:pPr>
            <a:r>
              <a:rPr lang="en-GB" sz="1800"/>
              <a:t>6. Missed Opportunities for Nature-Based Solutions:</a:t>
            </a:r>
          </a:p>
          <a:p>
            <a:pPr>
              <a:lnSpc>
                <a:spcPct val="90000"/>
              </a:lnSpc>
            </a:pPr>
            <a:r>
              <a:rPr lang="en-GB" sz="1800"/>
              <a:t>   - </a:t>
            </a:r>
            <a:r>
              <a:rPr lang="en-GB" sz="1800" err="1"/>
              <a:t>SuDS</a:t>
            </a:r>
            <a:r>
              <a:rPr lang="en-GB" sz="1800"/>
              <a:t> and green infrastructure underused despite benefits.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74706E2-45C2-44A0-2E3C-9D5DAA5989C1}"/>
              </a:ext>
            </a:extLst>
          </p:cNvPr>
          <p:cNvSpPr>
            <a:spLocks noGrp="1"/>
          </p:cNvSpPr>
          <p:nvPr>
            <p:ph type="title"/>
          </p:nvPr>
        </p:nvSpPr>
        <p:spPr>
          <a:xfrm>
            <a:off x="838200" y="365125"/>
            <a:ext cx="10515600" cy="1325563"/>
          </a:xfrm>
        </p:spPr>
        <p:txBody>
          <a:bodyPr>
            <a:normAutofit/>
          </a:bodyPr>
          <a:lstStyle/>
          <a:p>
            <a:r>
              <a:rPr lang="en-GB" dirty="0"/>
              <a:t>IWC specifically on Wet wipes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98655D2-D33F-B1F5-6B3B-F3DEE6FBE30A}"/>
              </a:ext>
            </a:extLst>
          </p:cNvPr>
          <p:cNvSpPr>
            <a:spLocks noGrp="1"/>
          </p:cNvSpPr>
          <p:nvPr>
            <p:ph idx="1"/>
          </p:nvPr>
        </p:nvSpPr>
        <p:spPr>
          <a:xfrm>
            <a:off x="838200" y="1825625"/>
            <a:ext cx="10515600" cy="4351338"/>
          </a:xfrm>
        </p:spPr>
        <p:txBody>
          <a:bodyPr>
            <a:normAutofit fontScale="92500" lnSpcReduction="10000"/>
          </a:bodyPr>
          <a:lstStyle/>
          <a:p>
            <a:pPr>
              <a:lnSpc>
                <a:spcPct val="90000"/>
              </a:lnSpc>
            </a:pPr>
            <a:r>
              <a:rPr lang="en-GB" sz="1800" b="1" dirty="0"/>
              <a:t>Special Focus: Wet Wipes</a:t>
            </a:r>
            <a:endParaRPr lang="en-GB" sz="1800" dirty="0"/>
          </a:p>
          <a:p>
            <a:pPr>
              <a:lnSpc>
                <a:spcPct val="90000"/>
              </a:lnSpc>
            </a:pPr>
            <a:r>
              <a:rPr lang="en-GB" sz="1800" dirty="0"/>
              <a:t>The Commission specifically addressed the environmental impact of </a:t>
            </a:r>
            <a:r>
              <a:rPr lang="en-GB" sz="1800" b="1" dirty="0"/>
              <a:t>wet wipes</a:t>
            </a:r>
            <a:r>
              <a:rPr lang="en-GB" sz="1800" dirty="0"/>
              <a:t> as part of its work on wastewater, drainage, and pollution reduction.</a:t>
            </a:r>
          </a:p>
          <a:p>
            <a:pPr>
              <a:lnSpc>
                <a:spcPct val="90000"/>
              </a:lnSpc>
            </a:pPr>
            <a:r>
              <a:rPr lang="en-GB" sz="1800" b="1" dirty="0"/>
              <a:t>Key Points:</a:t>
            </a:r>
            <a:endParaRPr lang="en-GB" sz="1800" dirty="0"/>
          </a:p>
          <a:p>
            <a:pPr lvl="0">
              <a:lnSpc>
                <a:spcPct val="90000"/>
              </a:lnSpc>
            </a:pPr>
            <a:r>
              <a:rPr lang="en-GB" sz="1800" dirty="0"/>
              <a:t>Wet wipes, many of which contain plastics, are a significant cause of sewer blockages, contribute to “fatbergs,” and release microplastics into waterways.</a:t>
            </a:r>
          </a:p>
          <a:p>
            <a:pPr lvl="0">
              <a:lnSpc>
                <a:spcPct val="90000"/>
              </a:lnSpc>
            </a:pPr>
            <a:r>
              <a:rPr lang="en-GB" sz="1800" dirty="0"/>
              <a:t>They enter sewers either through incorrect disposal (flushing) or as litter that washes into drains and watercourses.</a:t>
            </a:r>
          </a:p>
          <a:p>
            <a:pPr lvl="0">
              <a:lnSpc>
                <a:spcPct val="90000"/>
              </a:lnSpc>
            </a:pPr>
            <a:r>
              <a:rPr lang="en-GB" sz="1800" dirty="0"/>
              <a:t>The Commission cited </a:t>
            </a:r>
            <a:r>
              <a:rPr lang="en-GB" sz="1800" b="1" dirty="0"/>
              <a:t>evidence </a:t>
            </a:r>
            <a:r>
              <a:rPr lang="en-GB" sz="1800" dirty="0"/>
              <a:t>from water companies, environmental groups, and local authorities showing that wet wipes are among the most common single-use items found in river and coastal clean-ups.</a:t>
            </a:r>
          </a:p>
          <a:p>
            <a:pPr>
              <a:lnSpc>
                <a:spcPct val="90000"/>
              </a:lnSpc>
            </a:pPr>
            <a:r>
              <a:rPr lang="en-GB" sz="1800" b="1" u="sng" dirty="0"/>
              <a:t>Recommendations on Wet Wipes</a:t>
            </a:r>
            <a:r>
              <a:rPr lang="en-GB" sz="1800" b="1" dirty="0"/>
              <a:t>:</a:t>
            </a:r>
            <a:endParaRPr lang="en-GB" sz="1800" dirty="0"/>
          </a:p>
          <a:p>
            <a:pPr lvl="0">
              <a:lnSpc>
                <a:spcPct val="90000"/>
              </a:lnSpc>
            </a:pPr>
            <a:r>
              <a:rPr lang="en-GB" sz="1800" b="1" dirty="0"/>
              <a:t>Bans on Plastics in Wet Wipes</a:t>
            </a:r>
            <a:r>
              <a:rPr lang="en-GB" sz="1800" dirty="0"/>
              <a:t> – Endorse proposed UK-wide legislation to ban the sale of wet wipes containing plastic fibres.(</a:t>
            </a:r>
            <a:r>
              <a:rPr lang="en-GB" sz="1800" i="1" dirty="0"/>
              <a:t>Legislation in force  in Wales December,2026, Draft English Legislation laid before the house  on 16</a:t>
            </a:r>
            <a:r>
              <a:rPr lang="en-GB" sz="1800" i="1" baseline="30000" dirty="0"/>
              <a:t>th</a:t>
            </a:r>
            <a:r>
              <a:rPr lang="en-GB" sz="1800" i="1" dirty="0"/>
              <a:t> September,2025,Probably in Force England April 2027).</a:t>
            </a:r>
            <a:endParaRPr lang="en-GB" sz="1800" dirty="0"/>
          </a:p>
          <a:p>
            <a:pPr lvl="0">
              <a:lnSpc>
                <a:spcPct val="90000"/>
              </a:lnSpc>
            </a:pPr>
            <a:r>
              <a:rPr lang="en-GB" sz="1800" b="1" dirty="0">
                <a:highlight>
                  <a:srgbClr val="FFFF00"/>
                </a:highlight>
              </a:rPr>
              <a:t>Public Education Campaigns</a:t>
            </a:r>
            <a:r>
              <a:rPr lang="en-GB" sz="1800" dirty="0">
                <a:highlight>
                  <a:srgbClr val="FFFF00"/>
                </a:highlight>
              </a:rPr>
              <a:t> – Run sustained campaigns, coordinated with water companies, to change disposal behaviour and reduce sewer blockages.</a:t>
            </a:r>
          </a:p>
          <a:p>
            <a:pPr lvl="0">
              <a:lnSpc>
                <a:spcPct val="90000"/>
              </a:lnSpc>
            </a:pPr>
            <a:r>
              <a:rPr lang="en-GB" sz="1800" b="1" dirty="0">
                <a:highlight>
                  <a:srgbClr val="FFFF00"/>
                </a:highlight>
              </a:rPr>
              <a:t>Monitoring &amp; Enforcement</a:t>
            </a:r>
            <a:r>
              <a:rPr lang="en-GB" sz="1800" dirty="0">
                <a:highlight>
                  <a:srgbClr val="FFFF00"/>
                </a:highlight>
              </a:rPr>
              <a:t> – Require water companies and local authorities to track wet wipe-related blockages and environmental pollution, reporting annually to regulators.</a:t>
            </a:r>
          </a:p>
          <a:p>
            <a:pPr>
              <a:lnSpc>
                <a:spcPct val="90000"/>
              </a:lnSpc>
            </a:pPr>
            <a:endParaRPr lang="en-GB" sz="1500" dirty="0"/>
          </a:p>
        </p:txBody>
      </p:sp>
    </p:spTree>
    <p:extLst>
      <p:ext uri="{BB962C8B-B14F-4D97-AF65-F5344CB8AC3E}">
        <p14:creationId xmlns:p14="http://schemas.microsoft.com/office/powerpoint/2010/main" val="104387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0D1F156-D3E7-0CD8-ED1A-436F1B7B0DAB}"/>
              </a:ext>
            </a:extLst>
          </p:cNvPr>
          <p:cNvSpPr>
            <a:spLocks noGrp="1"/>
          </p:cNvSpPr>
          <p:nvPr>
            <p:ph type="title"/>
          </p:nvPr>
        </p:nvSpPr>
        <p:spPr>
          <a:xfrm>
            <a:off x="838200" y="365125"/>
            <a:ext cx="10515600" cy="1325563"/>
          </a:xfrm>
        </p:spPr>
        <p:txBody>
          <a:bodyPr>
            <a:normAutofit/>
          </a:bodyPr>
          <a:lstStyle/>
          <a:p>
            <a:r>
              <a:rPr lang="en-GB" dirty="0"/>
              <a:t>Direct </a:t>
            </a:r>
            <a:r>
              <a:rPr lang="en-GB" dirty="0">
                <a:solidFill>
                  <a:srgbClr val="00B0F0"/>
                </a:solidFill>
              </a:rPr>
              <a:t>Quotations</a:t>
            </a:r>
            <a:r>
              <a:rPr lang="en-GB" dirty="0"/>
              <a:t> from IWC final report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1DFA503-9216-B0E7-7580-D71A2E83023C}"/>
              </a:ext>
            </a:extLst>
          </p:cNvPr>
          <p:cNvSpPr>
            <a:spLocks noGrp="1"/>
          </p:cNvSpPr>
          <p:nvPr>
            <p:ph idx="1"/>
          </p:nvPr>
        </p:nvSpPr>
        <p:spPr>
          <a:xfrm>
            <a:off x="838200" y="1825625"/>
            <a:ext cx="10515600" cy="4351338"/>
          </a:xfrm>
        </p:spPr>
        <p:txBody>
          <a:bodyPr>
            <a:normAutofit/>
          </a:bodyPr>
          <a:lstStyle/>
          <a:p>
            <a:pPr marL="0" indent="0">
              <a:lnSpc>
                <a:spcPct val="90000"/>
              </a:lnSpc>
              <a:buNone/>
            </a:pPr>
            <a:endParaRPr lang="en-GB" sz="1800" b="1" dirty="0"/>
          </a:p>
          <a:p>
            <a:pPr marL="0" indent="0">
              <a:lnSpc>
                <a:spcPct val="90000"/>
              </a:lnSpc>
              <a:buNone/>
            </a:pPr>
            <a:r>
              <a:rPr lang="en-GB" sz="1800" b="1" dirty="0"/>
              <a:t>Concerns about the legislative framework for managing drainage and wastewater</a:t>
            </a:r>
            <a:endParaRPr lang="en-GB" sz="1800" dirty="0"/>
          </a:p>
          <a:p>
            <a:pPr>
              <a:lnSpc>
                <a:spcPct val="90000"/>
              </a:lnSpc>
            </a:pPr>
            <a:r>
              <a:rPr lang="en-GB" sz="1800" b="1" dirty="0"/>
              <a:t>Paragraph: 209</a:t>
            </a:r>
            <a:r>
              <a:rPr lang="en-GB" sz="1800" dirty="0"/>
              <a:t>. pp109 of main commission report. </a:t>
            </a:r>
          </a:p>
          <a:p>
            <a:pPr>
              <a:lnSpc>
                <a:spcPct val="90000"/>
              </a:lnSpc>
            </a:pPr>
            <a:r>
              <a:rPr lang="en-GB" sz="1800" i="1" dirty="0"/>
              <a:t>“</a:t>
            </a:r>
            <a:r>
              <a:rPr lang="en-GB" sz="1800" i="1" dirty="0">
                <a:solidFill>
                  <a:srgbClr val="00B0F0"/>
                </a:solidFill>
              </a:rPr>
              <a:t>Consumer activity such as the flushing of wet wipes, sanitary products and pouring fats, oils and greases down the sink also adds significant pressures to sewerage capacity. </a:t>
            </a:r>
            <a:r>
              <a:rPr lang="en-GB" sz="1800" i="1" dirty="0">
                <a:solidFill>
                  <a:srgbClr val="00B0F0"/>
                </a:solidFill>
                <a:highlight>
                  <a:srgbClr val="FFFF00"/>
                </a:highlight>
              </a:rPr>
              <a:t>EA data shows 40% of all pollution incidents in England in 2019-20 were caused by blockages and 60% of these were caused by wet wipes</a:t>
            </a:r>
            <a:r>
              <a:rPr lang="en-GB" sz="1800" i="1" dirty="0">
                <a:highlight>
                  <a:srgbClr val="FFFF00"/>
                </a:highlight>
              </a:rPr>
              <a:t>”(</a:t>
            </a:r>
            <a:r>
              <a:rPr lang="en-GB" sz="1800" dirty="0"/>
              <a:t>Environment Agency(2021)).</a:t>
            </a:r>
          </a:p>
          <a:p>
            <a:pPr marL="0" indent="0">
              <a:lnSpc>
                <a:spcPct val="90000"/>
              </a:lnSpc>
              <a:buNone/>
            </a:pPr>
            <a:r>
              <a:rPr lang="en-GB" sz="1800" dirty="0"/>
              <a:t> </a:t>
            </a:r>
          </a:p>
          <a:p>
            <a:pPr marL="0" indent="0">
              <a:lnSpc>
                <a:spcPct val="90000"/>
              </a:lnSpc>
              <a:buNone/>
            </a:pPr>
            <a:r>
              <a:rPr lang="en-GB" sz="1800" b="1" dirty="0"/>
              <a:t>Recommendation 9:  pp 446.</a:t>
            </a:r>
            <a:endParaRPr lang="en-GB" sz="1800" dirty="0"/>
          </a:p>
          <a:p>
            <a:pPr>
              <a:lnSpc>
                <a:spcPct val="90000"/>
              </a:lnSpc>
            </a:pPr>
            <a:r>
              <a:rPr lang="en-GB" sz="1800" i="1" dirty="0"/>
              <a:t>“</a:t>
            </a:r>
            <a:r>
              <a:rPr lang="en-GB" sz="1800" i="1" dirty="0">
                <a:solidFill>
                  <a:srgbClr val="00B0F0"/>
                </a:solidFill>
              </a:rPr>
              <a:t>The UK and Welsh governments should update and reform the(Urban Waste Water Treatment Regulation)  UWWTR 1994 to deliver better outcomes and a more sustainable approach to drainage and wastewater management. </a:t>
            </a:r>
            <a:r>
              <a:rPr lang="en-GB" sz="1800" b="1" i="1" dirty="0">
                <a:solidFill>
                  <a:srgbClr val="00B0F0"/>
                </a:solidFill>
              </a:rPr>
              <a:t>This should involve reporting on whether an Extended Producer Responsibility scheme is needed for the water sector to fund necessary improvements</a:t>
            </a:r>
            <a:r>
              <a:rPr lang="en-GB" sz="1800" b="1" i="1" dirty="0"/>
              <a:t>”. </a:t>
            </a:r>
            <a:endParaRPr lang="en-GB" sz="1800" dirty="0"/>
          </a:p>
          <a:p>
            <a:pPr>
              <a:lnSpc>
                <a:spcPct val="90000"/>
              </a:lnSpc>
            </a:pPr>
            <a:r>
              <a:rPr lang="en-GB" sz="1800" b="1" dirty="0"/>
              <a:t>Delivery approach via a Bill and Primary legislation.</a:t>
            </a:r>
            <a:endParaRPr lang="en-GB" sz="1800" dirty="0"/>
          </a:p>
          <a:p>
            <a:pPr marL="0" indent="0">
              <a:lnSpc>
                <a:spcPct val="90000"/>
              </a:lnSpc>
              <a:buNone/>
            </a:pPr>
            <a:r>
              <a:rPr lang="en-GB" sz="1800" dirty="0"/>
              <a:t> </a:t>
            </a:r>
          </a:p>
          <a:p>
            <a:pPr>
              <a:lnSpc>
                <a:spcPct val="90000"/>
              </a:lnSpc>
            </a:pPr>
            <a:endParaRPr lang="en-GB" sz="1800" b="1" dirty="0"/>
          </a:p>
          <a:p>
            <a:pPr>
              <a:lnSpc>
                <a:spcPct val="90000"/>
              </a:lnSpc>
            </a:pPr>
            <a:endParaRPr lang="en-GB" sz="1800" dirty="0"/>
          </a:p>
        </p:txBody>
      </p:sp>
    </p:spTree>
    <p:extLst>
      <p:ext uri="{BB962C8B-B14F-4D97-AF65-F5344CB8AC3E}">
        <p14:creationId xmlns:p14="http://schemas.microsoft.com/office/powerpoint/2010/main" val="3719942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FC6BC6B-BCBA-6593-56F4-B9686253CB56}"/>
              </a:ext>
            </a:extLst>
          </p:cNvPr>
          <p:cNvSpPr>
            <a:spLocks noGrp="1"/>
          </p:cNvSpPr>
          <p:nvPr>
            <p:ph type="title"/>
          </p:nvPr>
        </p:nvSpPr>
        <p:spPr>
          <a:xfrm>
            <a:off x="838200" y="365125"/>
            <a:ext cx="10515600" cy="1325563"/>
          </a:xfrm>
        </p:spPr>
        <p:txBody>
          <a:bodyPr>
            <a:normAutofit/>
          </a:bodyPr>
          <a:lstStyle/>
          <a:p>
            <a:pPr>
              <a:lnSpc>
                <a:spcPct val="90000"/>
              </a:lnSpc>
            </a:pPr>
            <a:r>
              <a:rPr lang="en-GB" dirty="0"/>
              <a:t>Direct Excerpts from IWC final report-</a:t>
            </a:r>
            <a:br>
              <a:rPr lang="en-GB" dirty="0"/>
            </a:br>
            <a:r>
              <a:rPr lang="en-GB" dirty="0"/>
              <a:t>“</a:t>
            </a:r>
            <a:r>
              <a:rPr lang="en-GB" b="1">
                <a:highlight>
                  <a:srgbClr val="FFFF00"/>
                </a:highlight>
              </a:rPr>
              <a:t>Pre-Pipe solutions</a:t>
            </a:r>
            <a:r>
              <a:rPr lang="en-GB" dirty="0"/>
              <a:t>”</a:t>
            </a:r>
            <a:endParaRPr lang="en-GB"/>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17329A1-597E-1C7C-839C-D95657E20837}"/>
              </a:ext>
            </a:extLst>
          </p:cNvPr>
          <p:cNvSpPr>
            <a:spLocks noGrp="1"/>
          </p:cNvSpPr>
          <p:nvPr>
            <p:ph idx="1"/>
          </p:nvPr>
        </p:nvSpPr>
        <p:spPr>
          <a:xfrm>
            <a:off x="555709" y="1825625"/>
            <a:ext cx="11436593" cy="4351338"/>
          </a:xfrm>
        </p:spPr>
        <p:txBody>
          <a:bodyPr>
            <a:normAutofit lnSpcReduction="10000"/>
          </a:bodyPr>
          <a:lstStyle/>
          <a:p>
            <a:pPr>
              <a:lnSpc>
                <a:spcPct val="90000"/>
              </a:lnSpc>
            </a:pPr>
            <a:endParaRPr lang="en-GB" sz="1300" b="1" dirty="0"/>
          </a:p>
          <a:p>
            <a:pPr>
              <a:lnSpc>
                <a:spcPct val="90000"/>
              </a:lnSpc>
            </a:pPr>
            <a:r>
              <a:rPr lang="en-GB" sz="1400" b="1" dirty="0"/>
              <a:t>Recommendation 10</a:t>
            </a:r>
            <a:r>
              <a:rPr lang="en-GB" sz="1400" dirty="0"/>
              <a:t>:</a:t>
            </a:r>
            <a:r>
              <a:rPr lang="en-GB" sz="1400" b="1" dirty="0"/>
              <a:t>pp 447</a:t>
            </a:r>
            <a:r>
              <a:rPr lang="en-GB" sz="1400" dirty="0"/>
              <a:t>. </a:t>
            </a:r>
          </a:p>
          <a:p>
            <a:pPr>
              <a:lnSpc>
                <a:spcPct val="90000"/>
              </a:lnSpc>
            </a:pPr>
            <a:r>
              <a:rPr lang="en-GB" sz="1400" dirty="0"/>
              <a:t>Government should consider </a:t>
            </a:r>
            <a:r>
              <a:rPr lang="en-GB" sz="1400" b="1" dirty="0"/>
              <a:t>legislative changes </a:t>
            </a:r>
            <a:r>
              <a:rPr lang="en-GB" sz="1400" dirty="0"/>
              <a:t>to drive a more coherent approach </a:t>
            </a:r>
            <a:r>
              <a:rPr lang="en-GB" sz="1400" dirty="0">
                <a:solidFill>
                  <a:srgbClr val="FF0000"/>
                </a:solidFill>
              </a:rPr>
              <a:t>to ‘</a:t>
            </a:r>
            <a:r>
              <a:rPr lang="en-GB" sz="1400" b="1" dirty="0">
                <a:solidFill>
                  <a:srgbClr val="FF0000"/>
                </a:solidFill>
              </a:rPr>
              <a:t>pre-pipe’ solutions</a:t>
            </a:r>
            <a:r>
              <a:rPr lang="en-GB" sz="1400" b="1" dirty="0"/>
              <a:t> </a:t>
            </a:r>
            <a:r>
              <a:rPr lang="en-GB" sz="1400" dirty="0"/>
              <a:t>to stop pollutants and rainwater entering the system.</a:t>
            </a:r>
          </a:p>
          <a:p>
            <a:pPr>
              <a:lnSpc>
                <a:spcPct val="90000"/>
              </a:lnSpc>
            </a:pPr>
            <a:r>
              <a:rPr lang="en-GB" sz="1400" dirty="0"/>
              <a:t>Delivery via  a  Bill and Primary legislation.</a:t>
            </a:r>
          </a:p>
          <a:p>
            <a:pPr>
              <a:lnSpc>
                <a:spcPct val="90000"/>
              </a:lnSpc>
            </a:pPr>
            <a:r>
              <a:rPr lang="en-GB" sz="1400" b="1" dirty="0"/>
              <a:t>Paragraph:</a:t>
            </a:r>
            <a:r>
              <a:rPr lang="en-GB" sz="1400" dirty="0"/>
              <a:t> 217. pp.112 of the main commission report.</a:t>
            </a:r>
          </a:p>
          <a:p>
            <a:pPr>
              <a:lnSpc>
                <a:spcPct val="90000"/>
              </a:lnSpc>
            </a:pPr>
            <a:r>
              <a:rPr lang="en-GB" sz="1400" i="1" dirty="0"/>
              <a:t>“Both UK and Welsh governments should explore further measures to support </a:t>
            </a:r>
            <a:r>
              <a:rPr lang="en-GB" sz="1400" b="1" i="1" dirty="0">
                <a:highlight>
                  <a:srgbClr val="FFFF00"/>
                </a:highlight>
              </a:rPr>
              <a:t>consumer behaviour change</a:t>
            </a:r>
            <a:r>
              <a:rPr lang="en-GB" sz="1400" i="1" dirty="0">
                <a:highlight>
                  <a:srgbClr val="FFFF00"/>
                </a:highlight>
              </a:rPr>
              <a:t>, </a:t>
            </a:r>
            <a:r>
              <a:rPr lang="en-GB" sz="1400" b="1" i="1" dirty="0">
                <a:highlight>
                  <a:srgbClr val="FFFF00"/>
                </a:highlight>
              </a:rPr>
              <a:t>particularly for wet wipes</a:t>
            </a:r>
            <a:r>
              <a:rPr lang="en-GB" sz="1400" i="1" dirty="0"/>
              <a:t>. The UK Government should legislate swiftly, in line with its commitment, to ban wet wipes containing plastic. The UK government committed to legally banning wet wipes containing plastic and should legislate swiftly to this end; in Wales legislation to ban plastic wet wipes has already been passed by the Senedd.</a:t>
            </a:r>
            <a:r>
              <a:rPr lang="en-GB" sz="1400" dirty="0"/>
              <a:t>(Nation Cymru,2025) </a:t>
            </a:r>
            <a:r>
              <a:rPr lang="en-GB" sz="1400" i="1" dirty="0"/>
              <a:t>Given the environmental impact of all wet wipes (not just plastic) and other ‘</a:t>
            </a:r>
            <a:r>
              <a:rPr lang="en-GB" sz="1400" i="1" dirty="0" err="1"/>
              <a:t>unflushables</a:t>
            </a:r>
            <a:r>
              <a:rPr lang="en-GB" sz="1400" i="1" dirty="0"/>
              <a:t>’, </a:t>
            </a:r>
            <a:r>
              <a:rPr lang="en-GB" sz="1400" b="1" i="1" dirty="0">
                <a:highlight>
                  <a:srgbClr val="FFFF00"/>
                </a:highlight>
              </a:rPr>
              <a:t>further work is needed, including on behaviour change campaigns with support from government, the water industry, </a:t>
            </a:r>
            <a:r>
              <a:rPr lang="en-GB" sz="1400" b="1" i="1" dirty="0" err="1">
                <a:highlight>
                  <a:srgbClr val="FFFF00"/>
                </a:highlight>
              </a:rPr>
              <a:t>eNGOs</a:t>
            </a:r>
            <a:r>
              <a:rPr lang="en-GB" sz="1400" b="1" i="1" dirty="0">
                <a:highlight>
                  <a:srgbClr val="FFFF00"/>
                </a:highlight>
              </a:rPr>
              <a:t> and other relevant bodies</a:t>
            </a:r>
            <a:r>
              <a:rPr lang="en-GB" sz="1400" b="1" dirty="0">
                <a:highlight>
                  <a:srgbClr val="FFFF00"/>
                </a:highlight>
              </a:rPr>
              <a:t>.</a:t>
            </a:r>
            <a:r>
              <a:rPr lang="en-GB" sz="1400" dirty="0"/>
              <a:t>(Briain O et al.(2020)).</a:t>
            </a:r>
            <a:r>
              <a:rPr lang="en-GB" sz="1400" i="1" dirty="0"/>
              <a:t> The Commission notes that some targeted campaigns have already proven effective, such as the initial roll-out of the ‘Bin the Wipe’ campaign by Northumbrian Water, estimated to reduce blockages by 52% in targeted areas its first 3 years</a:t>
            </a:r>
            <a:r>
              <a:rPr lang="en-GB" sz="1400" dirty="0"/>
              <a:t>.(Northumbrian Water(2023))</a:t>
            </a:r>
          </a:p>
          <a:p>
            <a:pPr>
              <a:lnSpc>
                <a:spcPct val="90000"/>
              </a:lnSpc>
            </a:pPr>
            <a:r>
              <a:rPr lang="en-GB" sz="1400" b="1" dirty="0"/>
              <a:t>Recommendation 85 pp.463</a:t>
            </a:r>
            <a:endParaRPr lang="en-GB" sz="1400" dirty="0"/>
          </a:p>
          <a:p>
            <a:pPr>
              <a:lnSpc>
                <a:spcPct val="90000"/>
              </a:lnSpc>
            </a:pPr>
            <a:r>
              <a:rPr lang="en-GB" sz="1400" i="1" dirty="0">
                <a:highlight>
                  <a:srgbClr val="FFFF00"/>
                </a:highlight>
              </a:rPr>
              <a:t>Water companies </a:t>
            </a:r>
            <a:r>
              <a:rPr lang="en-GB" sz="1400" b="1" i="1" dirty="0">
                <a:highlight>
                  <a:srgbClr val="FFFF00"/>
                </a:highlight>
              </a:rPr>
              <a:t>should work with Water UK to </a:t>
            </a:r>
            <a:r>
              <a:rPr lang="en-GB" sz="1400" i="1" dirty="0">
                <a:highlight>
                  <a:srgbClr val="FFFF00"/>
                </a:highlight>
              </a:rPr>
              <a:t>disseminate innovation learnings across the water industry in England and Wales.  </a:t>
            </a:r>
            <a:endParaRPr lang="en-GB" sz="1400" dirty="0">
              <a:highlight>
                <a:srgbClr val="FFFF00"/>
              </a:highlight>
            </a:endParaRPr>
          </a:p>
          <a:p>
            <a:pPr>
              <a:lnSpc>
                <a:spcPct val="90000"/>
              </a:lnSpc>
            </a:pPr>
            <a:r>
              <a:rPr lang="en-GB" sz="1400" dirty="0">
                <a:highlight>
                  <a:srgbClr val="FFFF00"/>
                </a:highlight>
              </a:rPr>
              <a:t>Delivery via : industry led initiative.</a:t>
            </a:r>
          </a:p>
          <a:p>
            <a:pPr marL="0" indent="0">
              <a:lnSpc>
                <a:spcPct val="90000"/>
              </a:lnSpc>
              <a:buNone/>
            </a:pPr>
            <a:r>
              <a:rPr lang="en-GB" sz="1400" dirty="0"/>
              <a:t> </a:t>
            </a:r>
          </a:p>
          <a:p>
            <a:pPr>
              <a:lnSpc>
                <a:spcPct val="90000"/>
              </a:lnSpc>
            </a:pPr>
            <a:r>
              <a:rPr lang="en-GB" sz="1400" b="1" dirty="0"/>
              <a:t>Recommendation 88:</a:t>
            </a:r>
            <a:endParaRPr lang="en-GB" sz="1400" dirty="0"/>
          </a:p>
          <a:p>
            <a:pPr>
              <a:lnSpc>
                <a:spcPct val="90000"/>
              </a:lnSpc>
            </a:pPr>
            <a:r>
              <a:rPr lang="en-GB" sz="1400" i="1" dirty="0">
                <a:solidFill>
                  <a:srgbClr val="FF0000"/>
                </a:solidFill>
              </a:rPr>
              <a:t>An independent review of the follow up to the Commission’s report should be carried out in 2 years’ time. </a:t>
            </a:r>
            <a:endParaRPr lang="en-GB" sz="1400" dirty="0">
              <a:solidFill>
                <a:srgbClr val="FF0000"/>
              </a:solidFill>
            </a:endParaRPr>
          </a:p>
          <a:p>
            <a:pPr>
              <a:lnSpc>
                <a:spcPct val="90000"/>
              </a:lnSpc>
            </a:pPr>
            <a:r>
              <a:rPr lang="en-GB" sz="1400" dirty="0"/>
              <a:t>Delivery via: Government review on implementation</a:t>
            </a:r>
          </a:p>
          <a:p>
            <a:pPr>
              <a:lnSpc>
                <a:spcPct val="90000"/>
              </a:lnSpc>
            </a:pPr>
            <a:endParaRPr lang="en-GB" sz="1300" dirty="0"/>
          </a:p>
        </p:txBody>
      </p:sp>
    </p:spTree>
    <p:extLst>
      <p:ext uri="{BB962C8B-B14F-4D97-AF65-F5344CB8AC3E}">
        <p14:creationId xmlns:p14="http://schemas.microsoft.com/office/powerpoint/2010/main" val="522032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2E754C-A3CE-C43D-597E-C3C9B9A74AFD}"/>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lgn="l" defTabSz="914400">
              <a:lnSpc>
                <a:spcPct val="90000"/>
              </a:lnSpc>
            </a:pPr>
            <a:r>
              <a:rPr lang="en-US" sz="3400"/>
              <a:t>UK GOVT  Water White paper </a:t>
            </a:r>
            <a:br>
              <a:rPr lang="en-US" sz="3400"/>
            </a:br>
            <a:r>
              <a:rPr lang="en-US" sz="3400"/>
              <a:t>January 2026 UK  </a:t>
            </a:r>
            <a:r>
              <a:rPr lang="en-US" sz="3400" i="1"/>
              <a:t>(A blueprint for future  water reform legislation)</a:t>
            </a:r>
          </a:p>
        </p:txBody>
      </p:sp>
      <p:pic>
        <p:nvPicPr>
          <p:cNvPr id="14" name="Picture 13">
            <a:extLst>
              <a:ext uri="{FF2B5EF4-FFF2-40B4-BE49-F238E27FC236}">
                <a16:creationId xmlns:a16="http://schemas.microsoft.com/office/drawing/2014/main" id="{BA517E2D-8257-D13F-347B-A2BB479BEAD6}"/>
              </a:ext>
            </a:extLst>
          </p:cNvPr>
          <p:cNvPicPr>
            <a:picLocks noChangeAspect="1"/>
          </p:cNvPicPr>
          <p:nvPr/>
        </p:nvPicPr>
        <p:blipFill>
          <a:blip r:embed="rId2"/>
          <a:srcRect r="4686"/>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74C812-8FFE-D57E-3DBE-DD66C61FDA78}"/>
              </a:ext>
            </a:extLst>
          </p:cNvPr>
          <p:cNvSpPr txBox="1"/>
          <p:nvPr/>
        </p:nvSpPr>
        <p:spPr>
          <a:xfrm>
            <a:off x="4782207" y="2706624"/>
            <a:ext cx="7031421" cy="3483864"/>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500" dirty="0"/>
              <a:t>We want to do better at addressing the root causes of pollution head-on. Therefore, </a:t>
            </a:r>
            <a:r>
              <a:rPr lang="en-US" sz="1500" dirty="0">
                <a:highlight>
                  <a:srgbClr val="FFFF00"/>
                </a:highlight>
              </a:rPr>
              <a:t>we are proposing a shift in focus towards </a:t>
            </a:r>
            <a:r>
              <a:rPr lang="en-US" sz="1500" b="1" dirty="0">
                <a:highlight>
                  <a:srgbClr val="FFFF00"/>
                </a:highlight>
              </a:rPr>
              <a:t>‘pre-pipe’ solutions</a:t>
            </a:r>
            <a:r>
              <a:rPr lang="en-US" sz="1500" dirty="0">
                <a:highlight>
                  <a:srgbClr val="FFFF00"/>
                </a:highlight>
              </a:rPr>
              <a:t>, </a:t>
            </a:r>
          </a:p>
          <a:p>
            <a:pPr indent="-228600" defTabSz="914400">
              <a:lnSpc>
                <a:spcPct val="90000"/>
              </a:lnSpc>
              <a:spcAft>
                <a:spcPts val="600"/>
              </a:spcAft>
              <a:buFont typeface="Arial" panose="020B0604020202020204" pitchFamily="34" charset="0"/>
              <a:buChar char="•"/>
            </a:pPr>
            <a:r>
              <a:rPr lang="en-US" sz="1500" dirty="0"/>
              <a:t>To enable this shift, we will ensure </a:t>
            </a:r>
            <a:r>
              <a:rPr lang="en-US" sz="1500" dirty="0">
                <a:highlight>
                  <a:srgbClr val="FFFF00"/>
                </a:highlight>
              </a:rPr>
              <a:t>legislation</a:t>
            </a:r>
            <a:r>
              <a:rPr lang="en-US" sz="1500" dirty="0"/>
              <a:t>, funding streams, and </a:t>
            </a:r>
            <a:r>
              <a:rPr lang="en-US" sz="1500" dirty="0">
                <a:highlight>
                  <a:srgbClr val="FFFF00"/>
                </a:highlight>
              </a:rPr>
              <a:t>regulatory mechanisms support the delivery of pre-pipe solutions</a:t>
            </a:r>
          </a:p>
          <a:p>
            <a:pPr indent="-228600" defTabSz="914400">
              <a:lnSpc>
                <a:spcPct val="90000"/>
              </a:lnSpc>
              <a:spcAft>
                <a:spcPts val="600"/>
              </a:spcAft>
              <a:buFont typeface="Arial" panose="020B0604020202020204" pitchFamily="34" charset="0"/>
              <a:buChar char="•"/>
            </a:pPr>
            <a:endParaRPr lang="en-US" sz="1500" dirty="0"/>
          </a:p>
          <a:p>
            <a:pPr indent="-228600" defTabSz="914400">
              <a:lnSpc>
                <a:spcPct val="90000"/>
              </a:lnSpc>
              <a:spcAft>
                <a:spcPts val="600"/>
              </a:spcAft>
              <a:buFont typeface="Arial" panose="020B0604020202020204" pitchFamily="34" charset="0"/>
              <a:buChar char="•"/>
            </a:pPr>
            <a:r>
              <a:rPr lang="en-US" sz="1500" dirty="0"/>
              <a:t>We will also take stronger action to make sure the public are not inadvertently contributing to this pollution.</a:t>
            </a:r>
            <a:r>
              <a:rPr lang="en-US" sz="1500" dirty="0">
                <a:highlight>
                  <a:srgbClr val="FFFF00"/>
                </a:highlight>
              </a:rPr>
              <a:t> We will do this by </a:t>
            </a:r>
            <a:r>
              <a:rPr lang="en-US" sz="1500" b="1" dirty="0">
                <a:highlight>
                  <a:srgbClr val="FFFF00"/>
                </a:highlight>
              </a:rPr>
              <a:t>tackling sewer misuse </a:t>
            </a:r>
            <a:r>
              <a:rPr lang="en-US" sz="1500" dirty="0"/>
              <a:t>to prevent sewer blockages, which will help </a:t>
            </a:r>
            <a:r>
              <a:rPr lang="en-US" sz="1500" dirty="0" err="1"/>
              <a:t>maximise</a:t>
            </a:r>
            <a:r>
              <a:rPr lang="en-US" sz="1500" dirty="0"/>
              <a:t> sewerage capacity, reduce pollution incidents, and sewer flooding. </a:t>
            </a:r>
          </a:p>
          <a:p>
            <a:pPr indent="-228600" defTabSz="914400">
              <a:lnSpc>
                <a:spcPct val="90000"/>
              </a:lnSpc>
              <a:spcAft>
                <a:spcPts val="600"/>
              </a:spcAft>
              <a:buFont typeface="Arial" panose="020B0604020202020204" pitchFamily="34" charset="0"/>
              <a:buChar char="•"/>
            </a:pPr>
            <a:r>
              <a:rPr lang="en-US" sz="1500" dirty="0"/>
              <a:t>We have already introduced legislation to ban wet wipes containing plastic, which will reduce plastic and microplastic pollution in our waters.</a:t>
            </a:r>
          </a:p>
        </p:txBody>
      </p:sp>
      <p:sp>
        <p:nvSpPr>
          <p:cNvPr id="16" name="TextBox 15">
            <a:extLst>
              <a:ext uri="{FF2B5EF4-FFF2-40B4-BE49-F238E27FC236}">
                <a16:creationId xmlns:a16="http://schemas.microsoft.com/office/drawing/2014/main" id="{F96C6296-62A1-3FF6-1AB3-CA4EB7FC40D1}"/>
              </a:ext>
            </a:extLst>
          </p:cNvPr>
          <p:cNvSpPr txBox="1"/>
          <p:nvPr/>
        </p:nvSpPr>
        <p:spPr>
          <a:xfrm>
            <a:off x="4140727" y="6344150"/>
            <a:ext cx="8252819" cy="369332"/>
          </a:xfrm>
          <a:prstGeom prst="rect">
            <a:avLst/>
          </a:prstGeom>
          <a:noFill/>
        </p:spPr>
        <p:txBody>
          <a:bodyPr wrap="square">
            <a:spAutoFit/>
          </a:bodyPr>
          <a:lstStyle/>
          <a:p>
            <a:pPr>
              <a:spcAft>
                <a:spcPts val="600"/>
              </a:spcAft>
            </a:pPr>
            <a:r>
              <a:rPr lang="en-GB" dirty="0">
                <a:hlinkClick r:id="rId3"/>
              </a:rPr>
              <a:t>https://www.gov.uk/government/publications/a-new-vision-for-water-white-paper</a:t>
            </a:r>
            <a:r>
              <a:rPr lang="en-GB" dirty="0"/>
              <a:t> </a:t>
            </a:r>
          </a:p>
        </p:txBody>
      </p:sp>
    </p:spTree>
    <p:extLst>
      <p:ext uri="{BB962C8B-B14F-4D97-AF65-F5344CB8AC3E}">
        <p14:creationId xmlns:p14="http://schemas.microsoft.com/office/powerpoint/2010/main" val="2002492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289" y="274638"/>
            <a:ext cx="11466785" cy="1143000"/>
          </a:xfrm>
        </p:spPr>
        <p:txBody>
          <a:bodyPr>
            <a:normAutofit/>
          </a:bodyPr>
          <a:lstStyle/>
          <a:p>
            <a:r>
              <a:rPr sz="2400" dirty="0"/>
              <a:t>UK Sewerage Undertakers – Wet Wipes &amp; </a:t>
            </a:r>
            <a:br>
              <a:rPr lang="en-GB" sz="2400" dirty="0"/>
            </a:br>
            <a:r>
              <a:rPr sz="2400" dirty="0"/>
              <a:t>3Ps Messaging</a:t>
            </a:r>
            <a:r>
              <a:rPr lang="en-GB" sz="2400" dirty="0"/>
              <a:t>- Only Pee, Poo and Paper is  Flushable.</a:t>
            </a:r>
            <a:endParaRPr sz="2400" dirty="0"/>
          </a:p>
        </p:txBody>
      </p:sp>
      <p:graphicFrame>
        <p:nvGraphicFramePr>
          <p:cNvPr id="3" name="Table 2"/>
          <p:cNvGraphicFramePr>
            <a:graphicFrameLocks noGrp="1"/>
          </p:cNvGraphicFramePr>
          <p:nvPr>
            <p:extLst>
              <p:ext uri="{D42A27DB-BD31-4B8C-83A1-F6EECF244321}">
                <p14:modId xmlns:p14="http://schemas.microsoft.com/office/powerpoint/2010/main" val="4051536885"/>
              </p:ext>
            </p:extLst>
          </p:nvPr>
        </p:nvGraphicFramePr>
        <p:xfrm>
          <a:off x="294290" y="1417638"/>
          <a:ext cx="11466786" cy="4206240"/>
        </p:xfrm>
        <a:graphic>
          <a:graphicData uri="http://schemas.openxmlformats.org/drawingml/2006/table">
            <a:tbl>
              <a:tblPr firstRow="1" bandRow="1">
                <a:tableStyleId>{5C22544A-7EE6-4342-B048-85BDC9FD1C3A}</a:tableStyleId>
              </a:tblPr>
              <a:tblGrid>
                <a:gridCol w="2049595">
                  <a:extLst>
                    <a:ext uri="{9D8B030D-6E8A-4147-A177-3AD203B41FA5}">
                      <a16:colId xmlns:a16="http://schemas.microsoft.com/office/drawing/2014/main" val="20000"/>
                    </a:ext>
                  </a:extLst>
                </a:gridCol>
                <a:gridCol w="1800857">
                  <a:extLst>
                    <a:ext uri="{9D8B030D-6E8A-4147-A177-3AD203B41FA5}">
                      <a16:colId xmlns:a16="http://schemas.microsoft.com/office/drawing/2014/main" val="20001"/>
                    </a:ext>
                  </a:extLst>
                </a:gridCol>
                <a:gridCol w="2467473">
                  <a:extLst>
                    <a:ext uri="{9D8B030D-6E8A-4147-A177-3AD203B41FA5}">
                      <a16:colId xmlns:a16="http://schemas.microsoft.com/office/drawing/2014/main" val="20002"/>
                    </a:ext>
                  </a:extLst>
                </a:gridCol>
                <a:gridCol w="5148861">
                  <a:extLst>
                    <a:ext uri="{9D8B030D-6E8A-4147-A177-3AD203B41FA5}">
                      <a16:colId xmlns:a16="http://schemas.microsoft.com/office/drawing/2014/main" val="20003"/>
                    </a:ext>
                  </a:extLst>
                </a:gridCol>
              </a:tblGrid>
              <a:tr h="0">
                <a:tc>
                  <a:txBody>
                    <a:bodyPr/>
                    <a:lstStyle/>
                    <a:p>
                      <a:pPr algn="ctr"/>
                      <a:r>
                        <a:rPr sz="1200"/>
                        <a:t>Sewerage undertaker</a:t>
                      </a:r>
                    </a:p>
                  </a:txBody>
                  <a:tcPr/>
                </a:tc>
                <a:tc>
                  <a:txBody>
                    <a:bodyPr/>
                    <a:lstStyle/>
                    <a:p>
                      <a:pPr algn="ctr"/>
                      <a:r>
                        <a:rPr sz="1200"/>
                        <a:t>Says wipes are non-flushable? / 3Ps?</a:t>
                      </a:r>
                    </a:p>
                  </a:txBody>
                  <a:tcPr/>
                </a:tc>
                <a:tc>
                  <a:txBody>
                    <a:bodyPr/>
                    <a:lstStyle/>
                    <a:p>
                      <a:pPr algn="ctr"/>
                      <a:r>
                        <a:rPr sz="1200" dirty="0">
                          <a:solidFill>
                            <a:srgbClr val="FF0000"/>
                          </a:solidFill>
                        </a:rPr>
                        <a:t>Own</a:t>
                      </a:r>
                      <a:r>
                        <a:rPr sz="1200" dirty="0"/>
                        <a:t> customer </a:t>
                      </a:r>
                      <a:r>
                        <a:rPr sz="1200" dirty="0" err="1"/>
                        <a:t>programme</a:t>
                      </a:r>
                      <a:r>
                        <a:rPr sz="1200" dirty="0"/>
                        <a:t>(s)</a:t>
                      </a:r>
                    </a:p>
                  </a:txBody>
                  <a:tcPr/>
                </a:tc>
                <a:tc>
                  <a:txBody>
                    <a:bodyPr/>
                    <a:lstStyle/>
                    <a:p>
                      <a:pPr algn="ctr"/>
                      <a:r>
                        <a:rPr sz="1200" dirty="0"/>
                        <a:t>Promotes Water UK </a:t>
                      </a:r>
                      <a:r>
                        <a:rPr sz="1200" dirty="0">
                          <a:solidFill>
                            <a:srgbClr val="FF0000"/>
                          </a:solidFill>
                        </a:rPr>
                        <a:t>'Bin the Wipe'?</a:t>
                      </a:r>
                    </a:p>
                  </a:txBody>
                  <a:tcPr/>
                </a:tc>
                <a:extLst>
                  <a:ext uri="{0D108BD9-81ED-4DB2-BD59-A6C34878D82A}">
                    <a16:rowId xmlns:a16="http://schemas.microsoft.com/office/drawing/2014/main" val="10000"/>
                  </a:ext>
                </a:extLst>
              </a:tr>
              <a:tr h="0">
                <a:tc>
                  <a:txBody>
                    <a:bodyPr/>
                    <a:lstStyle/>
                    <a:p>
                      <a:r>
                        <a:rPr sz="1200"/>
                        <a:t>Anglian Water</a:t>
                      </a:r>
                    </a:p>
                  </a:txBody>
                  <a:tcPr/>
                </a:tc>
                <a:tc>
                  <a:txBody>
                    <a:bodyPr/>
                    <a:lstStyle/>
                    <a:p>
                      <a:pPr algn="ctr"/>
                      <a:r>
                        <a:rPr sz="1200"/>
                        <a:t>Yes – 3Ps only</a:t>
                      </a:r>
                    </a:p>
                  </a:txBody>
                  <a:tcPr/>
                </a:tc>
                <a:tc>
                  <a:txBody>
                    <a:bodyPr/>
                    <a:lstStyle/>
                    <a:p>
                      <a:pPr algn="ctr"/>
                      <a:r>
                        <a:rPr sz="1200"/>
                        <a:t>Keep It Clear; Just Bin It</a:t>
                      </a:r>
                    </a:p>
                  </a:txBody>
                  <a:tcPr/>
                </a:tc>
                <a:tc>
                  <a:txBody>
                    <a:bodyPr/>
                    <a:lstStyle/>
                    <a:p>
                      <a:pPr algn="ctr"/>
                      <a:r>
                        <a:rPr sz="1200"/>
                        <a:t>Yes</a:t>
                      </a:r>
                    </a:p>
                  </a:txBody>
                  <a:tcPr/>
                </a:tc>
                <a:extLst>
                  <a:ext uri="{0D108BD9-81ED-4DB2-BD59-A6C34878D82A}">
                    <a16:rowId xmlns:a16="http://schemas.microsoft.com/office/drawing/2014/main" val="10001"/>
                  </a:ext>
                </a:extLst>
              </a:tr>
              <a:tr h="0">
                <a:tc>
                  <a:txBody>
                    <a:bodyPr/>
                    <a:lstStyle/>
                    <a:p>
                      <a:r>
                        <a:rPr sz="1200"/>
                        <a:t>Northumbrian Water</a:t>
                      </a:r>
                    </a:p>
                  </a:txBody>
                  <a:tcPr/>
                </a:tc>
                <a:tc>
                  <a:txBody>
                    <a:bodyPr/>
                    <a:lstStyle/>
                    <a:p>
                      <a:pPr algn="ctr"/>
                      <a:r>
                        <a:rPr sz="1200"/>
                        <a:t>Yes – 3Ps only</a:t>
                      </a:r>
                    </a:p>
                  </a:txBody>
                  <a:tcPr/>
                </a:tc>
                <a:tc>
                  <a:txBody>
                    <a:bodyPr/>
                    <a:lstStyle/>
                    <a:p>
                      <a:pPr algn="ctr"/>
                      <a:r>
                        <a:rPr sz="1200"/>
                        <a:t>Bin the Wipe (own campaign)</a:t>
                      </a:r>
                    </a:p>
                  </a:txBody>
                  <a:tcPr/>
                </a:tc>
                <a:tc>
                  <a:txBody>
                    <a:bodyPr/>
                    <a:lstStyle/>
                    <a:p>
                      <a:pPr algn="ctr"/>
                      <a:r>
                        <a:rPr sz="1200"/>
                        <a:t>Yes – originated BtW</a:t>
                      </a:r>
                    </a:p>
                  </a:txBody>
                  <a:tcPr/>
                </a:tc>
                <a:extLst>
                  <a:ext uri="{0D108BD9-81ED-4DB2-BD59-A6C34878D82A}">
                    <a16:rowId xmlns:a16="http://schemas.microsoft.com/office/drawing/2014/main" val="10002"/>
                  </a:ext>
                </a:extLst>
              </a:tr>
              <a:tr h="0">
                <a:tc>
                  <a:txBody>
                    <a:bodyPr/>
                    <a:lstStyle/>
                    <a:p>
                      <a:r>
                        <a:rPr sz="1200"/>
                        <a:t>Severn Trent</a:t>
                      </a:r>
                    </a:p>
                  </a:txBody>
                  <a:tcPr/>
                </a:tc>
                <a:tc>
                  <a:txBody>
                    <a:bodyPr/>
                    <a:lstStyle/>
                    <a:p>
                      <a:pPr algn="ctr"/>
                      <a:r>
                        <a:rPr sz="1200"/>
                        <a:t>Yes – 3Ps only</a:t>
                      </a:r>
                    </a:p>
                  </a:txBody>
                  <a:tcPr/>
                </a:tc>
                <a:tc>
                  <a:txBody>
                    <a:bodyPr/>
                    <a:lstStyle/>
                    <a:p>
                      <a:pPr algn="ctr"/>
                      <a:r>
                        <a:rPr sz="1200"/>
                        <a:t>Anti-blockages education</a:t>
                      </a:r>
                    </a:p>
                  </a:txBody>
                  <a:tcPr/>
                </a:tc>
                <a:tc>
                  <a:txBody>
                    <a:bodyPr/>
                    <a:lstStyle/>
                    <a:p>
                      <a:pPr algn="ctr"/>
                      <a:r>
                        <a:rPr sz="1200"/>
                        <a:t>Yes</a:t>
                      </a:r>
                    </a:p>
                  </a:txBody>
                  <a:tcPr/>
                </a:tc>
                <a:extLst>
                  <a:ext uri="{0D108BD9-81ED-4DB2-BD59-A6C34878D82A}">
                    <a16:rowId xmlns:a16="http://schemas.microsoft.com/office/drawing/2014/main" val="10003"/>
                  </a:ext>
                </a:extLst>
              </a:tr>
              <a:tr h="0">
                <a:tc>
                  <a:txBody>
                    <a:bodyPr/>
                    <a:lstStyle/>
                    <a:p>
                      <a:r>
                        <a:rPr sz="1200"/>
                        <a:t>Southern Water</a:t>
                      </a:r>
                    </a:p>
                  </a:txBody>
                  <a:tcPr/>
                </a:tc>
                <a:tc>
                  <a:txBody>
                    <a:bodyPr/>
                    <a:lstStyle/>
                    <a:p>
                      <a:pPr algn="ctr"/>
                      <a:r>
                        <a:rPr sz="1200" dirty="0"/>
                        <a:t>Yes – 3Ps only</a:t>
                      </a:r>
                    </a:p>
                  </a:txBody>
                  <a:tcPr/>
                </a:tc>
                <a:tc>
                  <a:txBody>
                    <a:bodyPr/>
                    <a:lstStyle/>
                    <a:p>
                      <a:pPr algn="ctr"/>
                      <a:r>
                        <a:rPr sz="1200" dirty="0" err="1"/>
                        <a:t>Unflushables</a:t>
                      </a:r>
                      <a:r>
                        <a:rPr sz="1200" dirty="0"/>
                        <a:t> education</a:t>
                      </a:r>
                    </a:p>
                  </a:txBody>
                  <a:tcPr/>
                </a:tc>
                <a:tc>
                  <a:txBody>
                    <a:bodyPr/>
                    <a:lstStyle/>
                    <a:p>
                      <a:pPr algn="ctr"/>
                      <a:r>
                        <a:rPr sz="1200"/>
                        <a:t>Yes</a:t>
                      </a:r>
                    </a:p>
                  </a:txBody>
                  <a:tcPr/>
                </a:tc>
                <a:extLst>
                  <a:ext uri="{0D108BD9-81ED-4DB2-BD59-A6C34878D82A}">
                    <a16:rowId xmlns:a16="http://schemas.microsoft.com/office/drawing/2014/main" val="10004"/>
                  </a:ext>
                </a:extLst>
              </a:tr>
              <a:tr h="0">
                <a:tc>
                  <a:txBody>
                    <a:bodyPr/>
                    <a:lstStyle/>
                    <a:p>
                      <a:r>
                        <a:rPr sz="1200"/>
                        <a:t>South West Water</a:t>
                      </a:r>
                    </a:p>
                  </a:txBody>
                  <a:tcPr/>
                </a:tc>
                <a:tc>
                  <a:txBody>
                    <a:bodyPr/>
                    <a:lstStyle/>
                    <a:p>
                      <a:pPr algn="ctr"/>
                      <a:r>
                        <a:rPr sz="1200"/>
                        <a:t>Yes – 3Ps only</a:t>
                      </a:r>
                    </a:p>
                  </a:txBody>
                  <a:tcPr/>
                </a:tc>
                <a:tc>
                  <a:txBody>
                    <a:bodyPr/>
                    <a:lstStyle/>
                    <a:p>
                      <a:pPr algn="ctr"/>
                      <a:r>
                        <a:rPr sz="1200"/>
                        <a:t>Love Your Loo; Think Sink</a:t>
                      </a:r>
                    </a:p>
                  </a:txBody>
                  <a:tcPr/>
                </a:tc>
                <a:tc>
                  <a:txBody>
                    <a:bodyPr/>
                    <a:lstStyle/>
                    <a:p>
                      <a:pPr algn="ctr"/>
                      <a:r>
                        <a:rPr sz="1200"/>
                        <a:t>Yes</a:t>
                      </a:r>
                    </a:p>
                  </a:txBody>
                  <a:tcPr/>
                </a:tc>
                <a:extLst>
                  <a:ext uri="{0D108BD9-81ED-4DB2-BD59-A6C34878D82A}">
                    <a16:rowId xmlns:a16="http://schemas.microsoft.com/office/drawing/2014/main" val="10005"/>
                  </a:ext>
                </a:extLst>
              </a:tr>
              <a:tr h="0">
                <a:tc>
                  <a:txBody>
                    <a:bodyPr/>
                    <a:lstStyle/>
                    <a:p>
                      <a:r>
                        <a:rPr sz="1200"/>
                        <a:t>Thames Water</a:t>
                      </a:r>
                    </a:p>
                  </a:txBody>
                  <a:tcPr/>
                </a:tc>
                <a:tc>
                  <a:txBody>
                    <a:bodyPr/>
                    <a:lstStyle/>
                    <a:p>
                      <a:pPr algn="ctr"/>
                      <a:r>
                        <a:rPr sz="1200"/>
                        <a:t>Yes – 3Ps only</a:t>
                      </a:r>
                    </a:p>
                  </a:txBody>
                  <a:tcPr/>
                </a:tc>
                <a:tc>
                  <a:txBody>
                    <a:bodyPr/>
                    <a:lstStyle/>
                    <a:p>
                      <a:pPr algn="ctr"/>
                      <a:r>
                        <a:rPr sz="1200" dirty="0"/>
                        <a:t>Bin it – don’t block it</a:t>
                      </a:r>
                    </a:p>
                  </a:txBody>
                  <a:tcPr/>
                </a:tc>
                <a:tc>
                  <a:txBody>
                    <a:bodyPr/>
                    <a:lstStyle/>
                    <a:p>
                      <a:pPr algn="ctr"/>
                      <a:r>
                        <a:rPr sz="1200"/>
                        <a:t>Yes</a:t>
                      </a:r>
                    </a:p>
                  </a:txBody>
                  <a:tcPr/>
                </a:tc>
                <a:extLst>
                  <a:ext uri="{0D108BD9-81ED-4DB2-BD59-A6C34878D82A}">
                    <a16:rowId xmlns:a16="http://schemas.microsoft.com/office/drawing/2014/main" val="10006"/>
                  </a:ext>
                </a:extLst>
              </a:tr>
              <a:tr h="0">
                <a:tc>
                  <a:txBody>
                    <a:bodyPr/>
                    <a:lstStyle/>
                    <a:p>
                      <a:r>
                        <a:rPr sz="1200" dirty="0"/>
                        <a:t>United Utilities</a:t>
                      </a:r>
                    </a:p>
                  </a:txBody>
                  <a:tcPr/>
                </a:tc>
                <a:tc>
                  <a:txBody>
                    <a:bodyPr/>
                    <a:lstStyle/>
                    <a:p>
                      <a:pPr algn="ctr"/>
                      <a:r>
                        <a:rPr sz="1200"/>
                        <a:t>Yes – 3Ps only</a:t>
                      </a:r>
                    </a:p>
                  </a:txBody>
                  <a:tcPr/>
                </a:tc>
                <a:tc>
                  <a:txBody>
                    <a:bodyPr/>
                    <a:lstStyle/>
                    <a:p>
                      <a:pPr algn="ctr"/>
                      <a:r>
                        <a:rPr sz="1200"/>
                        <a:t>Stop the Block; Think before you flush</a:t>
                      </a:r>
                    </a:p>
                  </a:txBody>
                  <a:tcPr/>
                </a:tc>
                <a:tc>
                  <a:txBody>
                    <a:bodyPr/>
                    <a:lstStyle/>
                    <a:p>
                      <a:pPr algn="ctr"/>
                      <a:r>
                        <a:rPr sz="1200"/>
                        <a:t>Not explicit (refers to BtW research)</a:t>
                      </a:r>
                    </a:p>
                  </a:txBody>
                  <a:tcPr/>
                </a:tc>
                <a:extLst>
                  <a:ext uri="{0D108BD9-81ED-4DB2-BD59-A6C34878D82A}">
                    <a16:rowId xmlns:a16="http://schemas.microsoft.com/office/drawing/2014/main" val="10007"/>
                  </a:ext>
                </a:extLst>
              </a:tr>
              <a:tr h="0">
                <a:tc>
                  <a:txBody>
                    <a:bodyPr/>
                    <a:lstStyle/>
                    <a:p>
                      <a:r>
                        <a:rPr sz="1200"/>
                        <a:t>Wessex Water</a:t>
                      </a:r>
                    </a:p>
                  </a:txBody>
                  <a:tcPr/>
                </a:tc>
                <a:tc>
                  <a:txBody>
                    <a:bodyPr/>
                    <a:lstStyle/>
                    <a:p>
                      <a:pPr algn="ctr"/>
                      <a:r>
                        <a:rPr sz="1200"/>
                        <a:t>Yes – 3Ps only</a:t>
                      </a:r>
                    </a:p>
                  </a:txBody>
                  <a:tcPr/>
                </a:tc>
                <a:tc>
                  <a:txBody>
                    <a:bodyPr/>
                    <a:lstStyle/>
                    <a:p>
                      <a:pPr algn="ctr"/>
                      <a:r>
                        <a:rPr sz="1200"/>
                        <a:t>Love Your Drains; local BtW use</a:t>
                      </a:r>
                    </a:p>
                  </a:txBody>
                  <a:tcPr/>
                </a:tc>
                <a:tc>
                  <a:txBody>
                    <a:bodyPr/>
                    <a:lstStyle/>
                    <a:p>
                      <a:pPr algn="ctr"/>
                      <a:r>
                        <a:rPr sz="1200"/>
                        <a:t>Yes</a:t>
                      </a:r>
                    </a:p>
                  </a:txBody>
                  <a:tcPr/>
                </a:tc>
                <a:extLst>
                  <a:ext uri="{0D108BD9-81ED-4DB2-BD59-A6C34878D82A}">
                    <a16:rowId xmlns:a16="http://schemas.microsoft.com/office/drawing/2014/main" val="10008"/>
                  </a:ext>
                </a:extLst>
              </a:tr>
              <a:tr h="0">
                <a:tc>
                  <a:txBody>
                    <a:bodyPr/>
                    <a:lstStyle/>
                    <a:p>
                      <a:r>
                        <a:rPr sz="1200"/>
                        <a:t>Yorkshire Water</a:t>
                      </a:r>
                    </a:p>
                  </a:txBody>
                  <a:tcPr/>
                </a:tc>
                <a:tc>
                  <a:txBody>
                    <a:bodyPr/>
                    <a:lstStyle/>
                    <a:p>
                      <a:pPr algn="ctr"/>
                      <a:r>
                        <a:rPr sz="1200"/>
                        <a:t>Yes – 3Ps only</a:t>
                      </a:r>
                    </a:p>
                  </a:txBody>
                  <a:tcPr/>
                </a:tc>
                <a:tc>
                  <a:txBody>
                    <a:bodyPr/>
                    <a:lstStyle/>
                    <a:p>
                      <a:pPr algn="ctr"/>
                      <a:r>
                        <a:rPr sz="1200"/>
                        <a:t>Bin it. Don’t block it</a:t>
                      </a:r>
                    </a:p>
                  </a:txBody>
                  <a:tcPr/>
                </a:tc>
                <a:tc>
                  <a:txBody>
                    <a:bodyPr/>
                    <a:lstStyle/>
                    <a:p>
                      <a:pPr algn="ctr"/>
                      <a:r>
                        <a:rPr sz="1200"/>
                        <a:t>Not explicit</a:t>
                      </a:r>
                    </a:p>
                  </a:txBody>
                  <a:tcPr/>
                </a:tc>
                <a:extLst>
                  <a:ext uri="{0D108BD9-81ED-4DB2-BD59-A6C34878D82A}">
                    <a16:rowId xmlns:a16="http://schemas.microsoft.com/office/drawing/2014/main" val="10009"/>
                  </a:ext>
                </a:extLst>
              </a:tr>
              <a:tr h="0">
                <a:tc>
                  <a:txBody>
                    <a:bodyPr/>
                    <a:lstStyle/>
                    <a:p>
                      <a:r>
                        <a:rPr sz="1200"/>
                        <a:t>Dŵr Cymru Welsh Water</a:t>
                      </a:r>
                    </a:p>
                  </a:txBody>
                  <a:tcPr/>
                </a:tc>
                <a:tc>
                  <a:txBody>
                    <a:bodyPr/>
                    <a:lstStyle/>
                    <a:p>
                      <a:pPr algn="ctr"/>
                      <a:r>
                        <a:rPr sz="1200"/>
                        <a:t>Yes – 3Ps only</a:t>
                      </a:r>
                    </a:p>
                  </a:txBody>
                  <a:tcPr/>
                </a:tc>
                <a:tc>
                  <a:txBody>
                    <a:bodyPr/>
                    <a:lstStyle/>
                    <a:p>
                      <a:pPr algn="ctr"/>
                      <a:r>
                        <a:rPr sz="1200"/>
                        <a:t>Stop the Block</a:t>
                      </a:r>
                    </a:p>
                  </a:txBody>
                  <a:tcPr/>
                </a:tc>
                <a:tc>
                  <a:txBody>
                    <a:bodyPr/>
                    <a:lstStyle/>
                    <a:p>
                      <a:pPr algn="ctr"/>
                      <a:r>
                        <a:rPr sz="1200"/>
                        <a:t>Mentions/supports BtW; main focus StB</a:t>
                      </a:r>
                    </a:p>
                  </a:txBody>
                  <a:tcPr/>
                </a:tc>
                <a:extLst>
                  <a:ext uri="{0D108BD9-81ED-4DB2-BD59-A6C34878D82A}">
                    <a16:rowId xmlns:a16="http://schemas.microsoft.com/office/drawing/2014/main" val="10010"/>
                  </a:ext>
                </a:extLst>
              </a:tr>
              <a:tr h="0">
                <a:tc>
                  <a:txBody>
                    <a:bodyPr/>
                    <a:lstStyle/>
                    <a:p>
                      <a:r>
                        <a:rPr sz="1200"/>
                        <a:t>Hafren Dyfrdwy</a:t>
                      </a:r>
                    </a:p>
                  </a:txBody>
                  <a:tcPr/>
                </a:tc>
                <a:tc>
                  <a:txBody>
                    <a:bodyPr/>
                    <a:lstStyle/>
                    <a:p>
                      <a:pPr algn="ctr"/>
                      <a:r>
                        <a:rPr sz="1200"/>
                        <a:t>Yes – 3Ps only</a:t>
                      </a:r>
                    </a:p>
                  </a:txBody>
                  <a:tcPr/>
                </a:tc>
                <a:tc>
                  <a:txBody>
                    <a:bodyPr/>
                    <a:lstStyle/>
                    <a:p>
                      <a:pPr algn="ctr"/>
                      <a:r>
                        <a:rPr sz="1200"/>
                        <a:t>Seasonal tips, blockages education</a:t>
                      </a:r>
                    </a:p>
                  </a:txBody>
                  <a:tcPr/>
                </a:tc>
                <a:tc>
                  <a:txBody>
                    <a:bodyPr/>
                    <a:lstStyle/>
                    <a:p>
                      <a:pPr algn="ctr"/>
                      <a:r>
                        <a:rPr sz="1200"/>
                        <a:t>Not explicit (group is Severn Trent)</a:t>
                      </a:r>
                    </a:p>
                  </a:txBody>
                  <a:tcPr/>
                </a:tc>
                <a:extLst>
                  <a:ext uri="{0D108BD9-81ED-4DB2-BD59-A6C34878D82A}">
                    <a16:rowId xmlns:a16="http://schemas.microsoft.com/office/drawing/2014/main" val="10011"/>
                  </a:ext>
                </a:extLst>
              </a:tr>
              <a:tr h="0">
                <a:tc>
                  <a:txBody>
                    <a:bodyPr/>
                    <a:lstStyle/>
                    <a:p>
                      <a:r>
                        <a:rPr sz="1200"/>
                        <a:t>Scottish Water</a:t>
                      </a:r>
                    </a:p>
                  </a:txBody>
                  <a:tcPr/>
                </a:tc>
                <a:tc>
                  <a:txBody>
                    <a:bodyPr/>
                    <a:lstStyle/>
                    <a:p>
                      <a:pPr algn="ctr"/>
                      <a:r>
                        <a:rPr sz="1200"/>
                        <a:t>Yes – 3Ps only</a:t>
                      </a:r>
                    </a:p>
                  </a:txBody>
                  <a:tcPr/>
                </a:tc>
                <a:tc>
                  <a:txBody>
                    <a:bodyPr/>
                    <a:lstStyle/>
                    <a:p>
                      <a:pPr algn="ctr"/>
                      <a:r>
                        <a:rPr sz="1200"/>
                        <a:t>Nature Calls campaign</a:t>
                      </a:r>
                    </a:p>
                  </a:txBody>
                  <a:tcPr/>
                </a:tc>
                <a:tc>
                  <a:txBody>
                    <a:bodyPr/>
                    <a:lstStyle/>
                    <a:p>
                      <a:pPr algn="ctr"/>
                      <a:r>
                        <a:rPr sz="1200"/>
                        <a:t>Not explicit (runs Nature Calls)</a:t>
                      </a:r>
                    </a:p>
                  </a:txBody>
                  <a:tcPr/>
                </a:tc>
                <a:extLst>
                  <a:ext uri="{0D108BD9-81ED-4DB2-BD59-A6C34878D82A}">
                    <a16:rowId xmlns:a16="http://schemas.microsoft.com/office/drawing/2014/main" val="10012"/>
                  </a:ext>
                </a:extLst>
              </a:tr>
              <a:tr h="0">
                <a:tc>
                  <a:txBody>
                    <a:bodyPr/>
                    <a:lstStyle/>
                    <a:p>
                      <a:r>
                        <a:rPr sz="1200"/>
                        <a:t>Northern Ireland Water</a:t>
                      </a:r>
                    </a:p>
                  </a:txBody>
                  <a:tcPr/>
                </a:tc>
                <a:tc>
                  <a:txBody>
                    <a:bodyPr/>
                    <a:lstStyle/>
                    <a:p>
                      <a:pPr algn="ctr"/>
                      <a:r>
                        <a:rPr sz="1200"/>
                        <a:t>Yes – 3Ps only</a:t>
                      </a:r>
                    </a:p>
                  </a:txBody>
                  <a:tcPr/>
                </a:tc>
                <a:tc>
                  <a:txBody>
                    <a:bodyPr/>
                    <a:lstStyle/>
                    <a:p>
                      <a:pPr algn="ctr"/>
                      <a:r>
                        <a:rPr sz="1200"/>
                        <a:t>Bag it &amp; Bin it; Unblocktober</a:t>
                      </a:r>
                    </a:p>
                  </a:txBody>
                  <a:tcPr/>
                </a:tc>
                <a:tc>
                  <a:txBody>
                    <a:bodyPr/>
                    <a:lstStyle/>
                    <a:p>
                      <a:pPr algn="ctr"/>
                      <a:r>
                        <a:rPr sz="1200" dirty="0"/>
                        <a:t>Not explicit</a:t>
                      </a:r>
                    </a:p>
                  </a:txBody>
                  <a:tcPr/>
                </a:tc>
                <a:extLst>
                  <a:ext uri="{0D108BD9-81ED-4DB2-BD59-A6C34878D82A}">
                    <a16:rowId xmlns:a16="http://schemas.microsoft.com/office/drawing/2014/main" val="10013"/>
                  </a:ext>
                </a:extLst>
              </a:tr>
            </a:tbl>
          </a:graphicData>
        </a:graphic>
      </p:graphicFrame>
      <p:sp>
        <p:nvSpPr>
          <p:cNvPr id="4" name="TextBox 3">
            <a:extLst>
              <a:ext uri="{FF2B5EF4-FFF2-40B4-BE49-F238E27FC236}">
                <a16:creationId xmlns:a16="http://schemas.microsoft.com/office/drawing/2014/main" id="{06B6C856-2220-DFF8-8267-566D8F3395BA}"/>
              </a:ext>
            </a:extLst>
          </p:cNvPr>
          <p:cNvSpPr txBox="1"/>
          <p:nvPr/>
        </p:nvSpPr>
        <p:spPr>
          <a:xfrm>
            <a:off x="294290" y="5902036"/>
            <a:ext cx="11466786" cy="923330"/>
          </a:xfrm>
          <a:prstGeom prst="rect">
            <a:avLst/>
          </a:prstGeom>
          <a:noFill/>
        </p:spPr>
        <p:txBody>
          <a:bodyPr wrap="square" rtlCol="0">
            <a:spAutoFit/>
          </a:bodyPr>
          <a:lstStyle/>
          <a:p>
            <a:pPr algn="ctr"/>
            <a:r>
              <a:rPr lang="en-GB" b="1" dirty="0"/>
              <a:t>Behavioural insights</a:t>
            </a:r>
            <a:r>
              <a:rPr lang="en-GB" dirty="0"/>
              <a:t>: Sewer blockages are considered a “</a:t>
            </a:r>
            <a:r>
              <a:rPr lang="en-GB" b="1" dirty="0">
                <a:solidFill>
                  <a:srgbClr val="FF0000"/>
                </a:solidFill>
              </a:rPr>
              <a:t>distributed socio material problem</a:t>
            </a:r>
            <a:r>
              <a:rPr lang="en-GB" dirty="0">
                <a:solidFill>
                  <a:srgbClr val="FF0000"/>
                </a:solidFill>
              </a:rPr>
              <a:t>”</a:t>
            </a:r>
            <a:r>
              <a:rPr lang="en-GB" dirty="0"/>
              <a:t>- where </a:t>
            </a:r>
            <a:r>
              <a:rPr lang="en-GB" b="1" dirty="0"/>
              <a:t>little is  known about the </a:t>
            </a:r>
            <a:r>
              <a:rPr lang="en-GB" b="1" u="sng" dirty="0"/>
              <a:t>routines</a:t>
            </a:r>
            <a:r>
              <a:rPr lang="en-GB" b="1" dirty="0"/>
              <a:t>  and </a:t>
            </a:r>
            <a:r>
              <a:rPr lang="en-GB" b="1" u="sng" dirty="0"/>
              <a:t>practices</a:t>
            </a:r>
            <a:r>
              <a:rPr lang="en-GB" b="1" dirty="0"/>
              <a:t> </a:t>
            </a:r>
            <a:r>
              <a:rPr lang="en-GB" dirty="0"/>
              <a:t>through which </a:t>
            </a:r>
            <a:r>
              <a:rPr lang="en-GB" dirty="0" err="1"/>
              <a:t>unflushable</a:t>
            </a:r>
            <a:r>
              <a:rPr lang="en-GB" dirty="0"/>
              <a:t> products find their way into waste water  systems </a:t>
            </a:r>
          </a:p>
          <a:p>
            <a:pPr algn="ctr"/>
            <a:r>
              <a:rPr lang="en-GB" dirty="0"/>
              <a:t>(Alda-Vidal et al. (2020)).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2125" y="329184"/>
            <a:ext cx="5066720" cy="1783080"/>
          </a:xfrm>
        </p:spPr>
        <p:txBody>
          <a:bodyPr vert="horz" lIns="91440" tIns="45720" rIns="91440" bIns="45720" rtlCol="0" anchor="b">
            <a:normAutofit/>
          </a:bodyPr>
          <a:lstStyle/>
          <a:p>
            <a:pPr algn="l" defTabSz="914400">
              <a:lnSpc>
                <a:spcPct val="90000"/>
              </a:lnSpc>
            </a:pPr>
            <a:r>
              <a:rPr lang="en-US" sz="4000" dirty="0"/>
              <a:t>“Bin the Wipe: One Simple Change Makes a Big Difference”.</a:t>
            </a:r>
          </a:p>
        </p:txBody>
      </p:sp>
      <p:pic>
        <p:nvPicPr>
          <p:cNvPr id="4" name="Picture 3" descr="Screenshot (757).PNG"/>
          <p:cNvPicPr>
            <a:picLocks noChangeAspect="1"/>
          </p:cNvPicPr>
          <p:nvPr/>
        </p:nvPicPr>
        <p:blipFill>
          <a:blip r:embed="rId2"/>
          <a:stretch>
            <a:fillRect/>
          </a:stretch>
        </p:blipFill>
        <p:spPr>
          <a:xfrm>
            <a:off x="1843111" y="0"/>
            <a:ext cx="2852500" cy="3907536"/>
          </a:xfrm>
          <a:prstGeom prst="rect">
            <a:avLst/>
          </a:prstGeom>
        </p:spPr>
      </p:pic>
      <p:pic>
        <p:nvPicPr>
          <p:cNvPr id="5" name="Picture 4" descr="Screenshot (758).PNG"/>
          <p:cNvPicPr>
            <a:picLocks noChangeAspect="1"/>
          </p:cNvPicPr>
          <p:nvPr/>
        </p:nvPicPr>
        <p:blipFill>
          <a:blip r:embed="rId3"/>
          <a:stretch>
            <a:fillRect/>
          </a:stretch>
        </p:blipFill>
        <p:spPr>
          <a:xfrm>
            <a:off x="1764030" y="4344870"/>
            <a:ext cx="2996946" cy="1708259"/>
          </a:xfrm>
          <a:prstGeom prst="rect">
            <a:avLst/>
          </a:prstGeom>
        </p:spPr>
      </p:pic>
      <p:sp>
        <p:nvSpPr>
          <p:cNvPr id="3" name="TextBox 2"/>
          <p:cNvSpPr txBox="1"/>
          <p:nvPr/>
        </p:nvSpPr>
        <p:spPr>
          <a:xfrm>
            <a:off x="5122120" y="2706624"/>
            <a:ext cx="5066720" cy="3483864"/>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300" dirty="0"/>
              <a:t>Campaign Highlights:</a:t>
            </a:r>
          </a:p>
          <a:p>
            <a:pPr indent="-228600" defTabSz="914400">
              <a:lnSpc>
                <a:spcPct val="90000"/>
              </a:lnSpc>
              <a:spcAft>
                <a:spcPts val="600"/>
              </a:spcAft>
              <a:buFont typeface="Arial" panose="020B0604020202020204" pitchFamily="34" charset="0"/>
              <a:buChar char="•"/>
            </a:pPr>
            <a:r>
              <a:rPr lang="en-US" sz="1300" dirty="0"/>
              <a:t>• Wet wipes cause up to £200m in blockages (UK)</a:t>
            </a:r>
          </a:p>
          <a:p>
            <a:pPr indent="-228600" defTabSz="914400">
              <a:lnSpc>
                <a:spcPct val="90000"/>
              </a:lnSpc>
              <a:spcAft>
                <a:spcPts val="600"/>
              </a:spcAft>
              <a:buFont typeface="Arial" panose="020B0604020202020204" pitchFamily="34" charset="0"/>
              <a:buChar char="•"/>
            </a:pPr>
            <a:r>
              <a:rPr lang="en-US" sz="1300" dirty="0"/>
              <a:t>• They don’t break down—leading to fatbergs, flooding, storm overflow pollution</a:t>
            </a:r>
          </a:p>
          <a:p>
            <a:pPr indent="-228600" defTabSz="914400">
              <a:lnSpc>
                <a:spcPct val="90000"/>
              </a:lnSpc>
              <a:spcAft>
                <a:spcPts val="600"/>
              </a:spcAft>
              <a:buFont typeface="Arial" panose="020B0604020202020204" pitchFamily="34" charset="0"/>
              <a:buChar char="•"/>
            </a:pPr>
            <a:r>
              <a:rPr lang="en-US" sz="1300" dirty="0"/>
              <a:t>• “When you use a wet wipe, bin it—not down the loo.”</a:t>
            </a:r>
          </a:p>
          <a:p>
            <a:pPr indent="-228600" defTabSz="914400">
              <a:lnSpc>
                <a:spcPct val="90000"/>
              </a:lnSpc>
              <a:spcAft>
                <a:spcPts val="600"/>
              </a:spcAft>
              <a:buFont typeface="Arial" panose="020B0604020202020204" pitchFamily="34" charset="0"/>
              <a:buChar char="•"/>
            </a:pPr>
            <a:br>
              <a:rPr lang="en-US" sz="1300" dirty="0"/>
            </a:br>
            <a:r>
              <a:rPr lang="en-US" sz="1300" dirty="0"/>
              <a:t>Why This Matters:</a:t>
            </a:r>
          </a:p>
          <a:p>
            <a:pPr indent="-228600" defTabSz="914400">
              <a:lnSpc>
                <a:spcPct val="90000"/>
              </a:lnSpc>
              <a:spcAft>
                <a:spcPts val="600"/>
              </a:spcAft>
              <a:buFont typeface="Arial" panose="020B0604020202020204" pitchFamily="34" charset="0"/>
              <a:buChar char="•"/>
            </a:pPr>
            <a:r>
              <a:rPr lang="en-US" sz="1300" dirty="0"/>
              <a:t>• Prevents blockages, flooding &amp; environmental harm</a:t>
            </a:r>
          </a:p>
          <a:p>
            <a:pPr indent="-228600" defTabSz="914400">
              <a:lnSpc>
                <a:spcPct val="90000"/>
              </a:lnSpc>
              <a:spcAft>
                <a:spcPts val="600"/>
              </a:spcAft>
              <a:buFont typeface="Arial" panose="020B0604020202020204" pitchFamily="34" charset="0"/>
              <a:buChar char="•"/>
            </a:pPr>
            <a:r>
              <a:rPr lang="en-US" sz="1300" dirty="0"/>
              <a:t>• Reduces sewage overflows to rivers and seas</a:t>
            </a:r>
          </a:p>
          <a:p>
            <a:pPr indent="-228600" defTabSz="914400">
              <a:lnSpc>
                <a:spcPct val="90000"/>
              </a:lnSpc>
              <a:spcAft>
                <a:spcPts val="600"/>
              </a:spcAft>
              <a:buFont typeface="Arial" panose="020B0604020202020204" pitchFamily="34" charset="0"/>
              <a:buChar char="•"/>
            </a:pPr>
            <a:r>
              <a:rPr lang="en-US" sz="1300" dirty="0"/>
              <a:t>• Protects wildlife from plastic pollution</a:t>
            </a:r>
          </a:p>
          <a:p>
            <a:pPr indent="-228600" defTabSz="914400">
              <a:lnSpc>
                <a:spcPct val="90000"/>
              </a:lnSpc>
              <a:spcAft>
                <a:spcPts val="600"/>
              </a:spcAft>
              <a:buFont typeface="Arial" panose="020B0604020202020204" pitchFamily="34" charset="0"/>
              <a:buChar char="•"/>
            </a:pPr>
            <a:br>
              <a:rPr lang="en-US" sz="1300" dirty="0"/>
            </a:br>
            <a:r>
              <a:rPr lang="en-US" sz="1300" dirty="0"/>
              <a:t>Campaign Impact:</a:t>
            </a:r>
          </a:p>
          <a:p>
            <a:pPr indent="-228600" defTabSz="914400">
              <a:lnSpc>
                <a:spcPct val="90000"/>
              </a:lnSpc>
              <a:spcAft>
                <a:spcPts val="600"/>
              </a:spcAft>
              <a:buFont typeface="Arial" panose="020B0604020202020204" pitchFamily="34" charset="0"/>
              <a:buChar char="•"/>
            </a:pPr>
            <a:r>
              <a:rPr lang="en-US" sz="1300" dirty="0"/>
              <a:t>• National effort via Water UK &amp; partners</a:t>
            </a:r>
          </a:p>
          <a:p>
            <a:pPr indent="-228600" defTabSz="914400">
              <a:lnSpc>
                <a:spcPct val="90000"/>
              </a:lnSpc>
              <a:spcAft>
                <a:spcPts val="600"/>
              </a:spcAft>
              <a:buFont typeface="Arial" panose="020B0604020202020204" pitchFamily="34" charset="0"/>
              <a:buChar char="•"/>
            </a:pPr>
            <a:r>
              <a:rPr lang="en-US" sz="1300" dirty="0"/>
              <a:t>• 41M+ impressions, 17M reached, 2M+ video views</a:t>
            </a:r>
          </a:p>
        </p:txBody>
      </p:sp>
      <p:sp>
        <p:nvSpPr>
          <p:cNvPr id="6" name="TextBox 5">
            <a:extLst>
              <a:ext uri="{FF2B5EF4-FFF2-40B4-BE49-F238E27FC236}">
                <a16:creationId xmlns:a16="http://schemas.microsoft.com/office/drawing/2014/main" id="{75C69FBB-72B8-2DA7-107E-FFCA28BB9D93}"/>
              </a:ext>
            </a:extLst>
          </p:cNvPr>
          <p:cNvSpPr txBox="1"/>
          <p:nvPr/>
        </p:nvSpPr>
        <p:spPr>
          <a:xfrm>
            <a:off x="2003160" y="6067152"/>
            <a:ext cx="6586658" cy="646331"/>
          </a:xfrm>
          <a:prstGeom prst="rect">
            <a:avLst/>
          </a:prstGeom>
          <a:noFill/>
        </p:spPr>
        <p:txBody>
          <a:bodyPr wrap="square" rtlCol="0">
            <a:spAutoFit/>
          </a:bodyPr>
          <a:lstStyle/>
          <a:p>
            <a:r>
              <a:rPr lang="en-GB" dirty="0"/>
              <a:t>Source: </a:t>
            </a:r>
            <a:r>
              <a:rPr lang="en-GB" dirty="0">
                <a:hlinkClick r:id="rId4"/>
              </a:rPr>
              <a:t>https://binthewipe.org</a:t>
            </a:r>
            <a:r>
              <a:rPr lang="en-GB" dirty="0"/>
              <a:t>           (accessed March,2026)</a:t>
            </a:r>
          </a:p>
          <a:p>
            <a:r>
              <a:rPr lang="en-GB" dirty="0"/>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5373C7-14A3-F2BF-39ED-C25D30788CBA}"/>
              </a:ext>
            </a:extLst>
          </p:cNvPr>
          <p:cNvSpPr>
            <a:spLocks noGrp="1"/>
          </p:cNvSpPr>
          <p:nvPr>
            <p:ph type="title"/>
          </p:nvPr>
        </p:nvSpPr>
        <p:spPr>
          <a:xfrm>
            <a:off x="8643193" y="489507"/>
            <a:ext cx="3091607" cy="1655483"/>
          </a:xfrm>
        </p:spPr>
        <p:txBody>
          <a:bodyPr vert="horz" lIns="91440" tIns="45720" rIns="91440" bIns="45720" rtlCol="0" anchor="b">
            <a:normAutofit/>
          </a:bodyPr>
          <a:lstStyle/>
          <a:p>
            <a:pPr algn="l" defTabSz="914400">
              <a:lnSpc>
                <a:spcPct val="90000"/>
              </a:lnSpc>
            </a:pPr>
            <a:r>
              <a:rPr lang="en-US" sz="4000" dirty="0"/>
              <a:t>EDANA</a:t>
            </a:r>
          </a:p>
        </p:txBody>
      </p:sp>
      <p:pic>
        <p:nvPicPr>
          <p:cNvPr id="4" name="Picture 3" descr="A trash can with a cartoon character and a stick figure&#10;&#10;AI-generated content may be incorrect.">
            <a:extLst>
              <a:ext uri="{FF2B5EF4-FFF2-40B4-BE49-F238E27FC236}">
                <a16:creationId xmlns:a16="http://schemas.microsoft.com/office/drawing/2014/main" id="{A2FFB5A2-9570-3815-EC63-0FAD1EFECE44}"/>
              </a:ext>
            </a:extLst>
          </p:cNvPr>
          <p:cNvPicPr>
            <a:picLocks noChangeAspect="1"/>
          </p:cNvPicPr>
          <p:nvPr/>
        </p:nvPicPr>
        <p:blipFill>
          <a:blip r:embed="rId2"/>
          <a:srcRect t="5146" r="-1" b="-1"/>
          <a:stretch>
            <a:fillRect/>
          </a:stretch>
        </p:blipFill>
        <p:spPr>
          <a:xfrm>
            <a:off x="20" y="431"/>
            <a:ext cx="8115280" cy="6408311"/>
          </a:xfrm>
          <a:prstGeom prst="rect">
            <a:avLst/>
          </a:prstGeom>
        </p:spPr>
      </p:pic>
      <p:sp>
        <p:nvSpPr>
          <p:cNvPr id="6" name="TextBox 5">
            <a:extLst>
              <a:ext uri="{FF2B5EF4-FFF2-40B4-BE49-F238E27FC236}">
                <a16:creationId xmlns:a16="http://schemas.microsoft.com/office/drawing/2014/main" id="{67AD177A-F851-29C0-E405-6A1DB3BC4288}"/>
              </a:ext>
            </a:extLst>
          </p:cNvPr>
          <p:cNvSpPr txBox="1"/>
          <p:nvPr/>
        </p:nvSpPr>
        <p:spPr>
          <a:xfrm>
            <a:off x="8643193" y="2418408"/>
            <a:ext cx="2942813" cy="3540265"/>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b="1" dirty="0"/>
              <a:t>Source</a:t>
            </a:r>
            <a:r>
              <a:rPr lang="en-US" sz="2000" dirty="0"/>
              <a:t>: </a:t>
            </a:r>
            <a:r>
              <a:rPr lang="en-US" sz="2000" dirty="0">
                <a:hlinkClick r:id="rId3"/>
              </a:rPr>
              <a:t>https://www.edana.org/how-we-take-action/wet-wipes-disposal</a:t>
            </a:r>
            <a:r>
              <a:rPr lang="en-US" sz="2000" dirty="0"/>
              <a:t>  (Accessed: March,2026)</a:t>
            </a:r>
          </a:p>
          <a:p>
            <a:pPr indent="-228600" defTabSz="914400">
              <a:lnSpc>
                <a:spcPct val="90000"/>
              </a:lnSpc>
              <a:spcAft>
                <a:spcPts val="600"/>
              </a:spcAft>
              <a:buFont typeface="Arial" panose="020B0604020202020204" pitchFamily="34" charset="0"/>
              <a:buChar char="•"/>
            </a:pPr>
            <a:endParaRPr lang="en-US" sz="2000" dirty="0"/>
          </a:p>
        </p:txBody>
      </p:sp>
      <p:sp>
        <p:nvSpPr>
          <p:cNvPr id="18" name="Rectangle 17">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3906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erial view of a river with a rainbow colored stream&#10;&#10;AI-generated content may be incorrect.">
            <a:extLst>
              <a:ext uri="{FF2B5EF4-FFF2-40B4-BE49-F238E27FC236}">
                <a16:creationId xmlns:a16="http://schemas.microsoft.com/office/drawing/2014/main" id="{8A6F4986-8776-5372-65F0-60F692E6E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674" r="20658" b="-2"/>
          <a:stretch>
            <a:fillRect/>
          </a:stretch>
        </p:blipFill>
        <p:spPr bwMode="auto">
          <a:xfrm>
            <a:off x="6096008" y="10"/>
            <a:ext cx="4571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19959" y="5234321"/>
            <a:ext cx="5198489" cy="752217"/>
          </a:xfrm>
          <a:prstGeom prst="rect">
            <a:avLst/>
          </a:prstGeom>
        </p:spPr>
        <p:txBody>
          <a:bodyPr vert="horz" lIns="91440" tIns="45720" rIns="91440" bIns="45720" rtlCol="0" anchor="b">
            <a:normAutofit fontScale="77500" lnSpcReduction="20000"/>
          </a:bodyPr>
          <a:lstStyle/>
          <a:p>
            <a:pPr defTabSz="914400">
              <a:lnSpc>
                <a:spcPct val="90000"/>
              </a:lnSpc>
              <a:spcBef>
                <a:spcPct val="0"/>
              </a:spcBef>
              <a:spcAft>
                <a:spcPts val="600"/>
              </a:spcAft>
            </a:pPr>
            <a:endParaRPr lang="en-US" sz="1900" dirty="0">
              <a:solidFill>
                <a:schemeClr val="tx1">
                  <a:lumMod val="85000"/>
                  <a:lumOff val="15000"/>
                </a:schemeClr>
              </a:solidFill>
              <a:latin typeface="+mj-lt"/>
              <a:ea typeface="+mj-ea"/>
              <a:cs typeface="+mj-cs"/>
            </a:endParaRPr>
          </a:p>
          <a:p>
            <a:pPr defTabSz="914400">
              <a:lnSpc>
                <a:spcPct val="90000"/>
              </a:lnSpc>
              <a:spcBef>
                <a:spcPct val="0"/>
              </a:spcBef>
              <a:spcAft>
                <a:spcPts val="600"/>
              </a:spcAft>
            </a:pPr>
            <a:r>
              <a:rPr lang="en-US" sz="4000" b="1" dirty="0">
                <a:solidFill>
                  <a:schemeClr val="tx1">
                    <a:lumMod val="85000"/>
                    <a:lumOff val="15000"/>
                  </a:schemeClr>
                </a:solidFill>
                <a:latin typeface="+mj-lt"/>
                <a:ea typeface="+mj-ea"/>
                <a:cs typeface="+mj-cs"/>
              </a:rPr>
              <a:t>What Was Wet Wipe Island?</a:t>
            </a:r>
          </a:p>
        </p:txBody>
      </p:sp>
      <p:sp>
        <p:nvSpPr>
          <p:cNvPr id="3" name="TextBox 2"/>
          <p:cNvSpPr txBox="1"/>
          <p:nvPr/>
        </p:nvSpPr>
        <p:spPr>
          <a:xfrm>
            <a:off x="1293005" y="5986538"/>
            <a:ext cx="5652395" cy="349725"/>
          </a:xfrm>
          <a:prstGeom prst="rect">
            <a:avLst/>
          </a:prstGeom>
        </p:spPr>
        <p:txBody>
          <a:bodyPr vert="horz" lIns="91440" tIns="45720" rIns="91440" bIns="45720" rtlCol="0" anchor="t">
            <a:noAutofit/>
          </a:bodyPr>
          <a:lstStyle/>
          <a:p>
            <a:pPr defTabSz="914400">
              <a:lnSpc>
                <a:spcPct val="90000"/>
              </a:lnSpc>
              <a:spcBef>
                <a:spcPts val="1000"/>
              </a:spcBef>
            </a:pPr>
            <a:r>
              <a:rPr lang="en-US" sz="1600" dirty="0">
                <a:solidFill>
                  <a:schemeClr val="tx1">
                    <a:lumMod val="85000"/>
                    <a:lumOff val="15000"/>
                  </a:schemeClr>
                </a:solidFill>
              </a:rPr>
              <a:t>An environmental landmark in the River Thames, London. A “</a:t>
            </a:r>
            <a:r>
              <a:rPr lang="en-US" sz="1600" b="1" dirty="0">
                <a:solidFill>
                  <a:schemeClr val="tx1">
                    <a:lumMod val="85000"/>
                    <a:lumOff val="15000"/>
                  </a:schemeClr>
                </a:solidFill>
              </a:rPr>
              <a:t>cultural landmark</a:t>
            </a:r>
            <a:r>
              <a:rPr lang="en-US" sz="1600" dirty="0">
                <a:solidFill>
                  <a:schemeClr val="tx1">
                    <a:lumMod val="85000"/>
                    <a:lumOff val="15000"/>
                  </a:schemeClr>
                </a:solidFill>
              </a:rPr>
              <a:t>”  that had  its own  </a:t>
            </a:r>
            <a:r>
              <a:rPr lang="en-US" sz="1600" dirty="0">
                <a:solidFill>
                  <a:srgbClr val="FF0000"/>
                </a:solidFill>
              </a:rPr>
              <a:t>google maps reference</a:t>
            </a:r>
            <a:r>
              <a:rPr lang="en-US" sz="1600" dirty="0">
                <a:solidFill>
                  <a:schemeClr val="tx1">
                    <a:lumMod val="85000"/>
                    <a:lumOff val="15000"/>
                  </a:schemeClr>
                </a:solidFill>
              </a:rPr>
              <a:t>! (no longer there).</a:t>
            </a:r>
          </a:p>
        </p:txBody>
      </p:sp>
      <p:pic>
        <p:nvPicPr>
          <p:cNvPr id="1038" name="Picture 14" descr="A group of people fishing on a river&#10;&#10;AI-generated content may be incorrect.">
            <a:extLst>
              <a:ext uri="{FF2B5EF4-FFF2-40B4-BE49-F238E27FC236}">
                <a16:creationId xmlns:a16="http://schemas.microsoft.com/office/drawing/2014/main" id="{31980A73-8B47-232B-F54E-783002389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01" r="9827" b="-3"/>
          <a:stretch>
            <a:fillRect/>
          </a:stretch>
        </p:blipFill>
        <p:spPr bwMode="auto">
          <a:xfrm>
            <a:off x="1519959" y="10"/>
            <a:ext cx="462713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a:extLst>
            <a:ext uri="{909E8E84-426E-40DD-AFC4-6F175D3DCCD1}">
              <a14:hiddenFill xmlns:a14="http://schemas.microsoft.com/office/drawing/2010/main">
                <a:solidFill>
                  <a:srgbClr val="FFFFFF"/>
                </a:solidFill>
              </a14:hiddenFill>
            </a:ext>
          </a:extLst>
        </p:spPr>
      </p:pic>
      <p:sp>
        <p:nvSpPr>
          <p:cNvPr id="8" name="AutoShape 10">
            <a:extLst>
              <a:ext uri="{FF2B5EF4-FFF2-40B4-BE49-F238E27FC236}">
                <a16:creationId xmlns:a16="http://schemas.microsoft.com/office/drawing/2014/main" id="{6F3D446B-F874-626E-868F-A142C3954180}"/>
              </a:ext>
            </a:extLst>
          </p:cNvPr>
          <p:cNvSpPr>
            <a:spLocks noChangeAspect="1" noChangeArrowheads="1"/>
          </p:cNvSpPr>
          <p:nvPr/>
        </p:nvSpPr>
        <p:spPr bwMode="auto">
          <a:xfrm>
            <a:off x="5795962" y="1885182"/>
            <a:ext cx="1460244" cy="14602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2">
            <a:extLst>
              <a:ext uri="{FF2B5EF4-FFF2-40B4-BE49-F238E27FC236}">
                <a16:creationId xmlns:a16="http://schemas.microsoft.com/office/drawing/2014/main" id="{83CDDC82-8AD4-EBE7-B70A-9359B548801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Box 10">
            <a:extLst>
              <a:ext uri="{FF2B5EF4-FFF2-40B4-BE49-F238E27FC236}">
                <a16:creationId xmlns:a16="http://schemas.microsoft.com/office/drawing/2014/main" id="{DA23F82F-31D2-F652-DADD-48A7ED055176}"/>
              </a:ext>
            </a:extLst>
          </p:cNvPr>
          <p:cNvSpPr txBox="1"/>
          <p:nvPr/>
        </p:nvSpPr>
        <p:spPr>
          <a:xfrm>
            <a:off x="1730477" y="186814"/>
            <a:ext cx="2448233" cy="646331"/>
          </a:xfrm>
          <a:prstGeom prst="rect">
            <a:avLst/>
          </a:prstGeom>
          <a:noFill/>
        </p:spPr>
        <p:txBody>
          <a:bodyPr wrap="square" rtlCol="0">
            <a:spAutoFit/>
          </a:bodyPr>
          <a:lstStyle/>
          <a:p>
            <a:r>
              <a:rPr lang="en-GB" dirty="0">
                <a:solidFill>
                  <a:srgbClr val="FF0000"/>
                </a:solidFill>
              </a:rPr>
              <a:t>Source: </a:t>
            </a:r>
            <a:r>
              <a:rPr lang="en-GB" dirty="0" err="1">
                <a:solidFill>
                  <a:srgbClr val="FF0000"/>
                </a:solidFill>
              </a:rPr>
              <a:t>Londonopia</a:t>
            </a:r>
            <a:r>
              <a:rPr lang="en-GB" dirty="0">
                <a:solidFill>
                  <a:srgbClr val="FF0000"/>
                </a:solidFill>
              </a:rPr>
              <a:t>(2025</a:t>
            </a:r>
            <a:r>
              <a:rPr lang="en-GB" dirty="0"/>
              <a:t>)</a:t>
            </a:r>
          </a:p>
        </p:txBody>
      </p:sp>
      <p:sp>
        <p:nvSpPr>
          <p:cNvPr id="12" name="TextBox 11">
            <a:extLst>
              <a:ext uri="{FF2B5EF4-FFF2-40B4-BE49-F238E27FC236}">
                <a16:creationId xmlns:a16="http://schemas.microsoft.com/office/drawing/2014/main" id="{F49EF13B-0759-7A3C-E70B-ECE921957B1B}"/>
              </a:ext>
            </a:extLst>
          </p:cNvPr>
          <p:cNvSpPr txBox="1"/>
          <p:nvPr/>
        </p:nvSpPr>
        <p:spPr>
          <a:xfrm>
            <a:off x="8092757" y="186813"/>
            <a:ext cx="2727650" cy="369332"/>
          </a:xfrm>
          <a:prstGeom prst="rect">
            <a:avLst/>
          </a:prstGeom>
          <a:noFill/>
        </p:spPr>
        <p:txBody>
          <a:bodyPr wrap="square" rtlCol="0">
            <a:spAutoFit/>
          </a:bodyPr>
          <a:lstStyle/>
          <a:p>
            <a:r>
              <a:rPr lang="en-GB" dirty="0">
                <a:solidFill>
                  <a:srgbClr val="FF0000"/>
                </a:solidFill>
              </a:rPr>
              <a:t>Source: Thames 21(2021).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04E1F-FE7E-990D-EBB0-9F6BE497B38E}"/>
              </a:ext>
            </a:extLst>
          </p:cNvPr>
          <p:cNvSpPr>
            <a:spLocks noGrp="1"/>
          </p:cNvSpPr>
          <p:nvPr>
            <p:ph type="title"/>
          </p:nvPr>
        </p:nvSpPr>
        <p:spPr/>
        <p:txBody>
          <a:bodyPr>
            <a:normAutofit/>
          </a:bodyPr>
          <a:lstStyle/>
          <a:p>
            <a:r>
              <a:rPr lang="en-GB" sz="2800" dirty="0"/>
              <a:t>International Standard(IS)/ Technical Specification(TS)/Technical report (TR) “DELIVERABLES”</a:t>
            </a:r>
          </a:p>
        </p:txBody>
      </p:sp>
      <p:graphicFrame>
        <p:nvGraphicFramePr>
          <p:cNvPr id="55" name="TextBox 3">
            <a:extLst>
              <a:ext uri="{FF2B5EF4-FFF2-40B4-BE49-F238E27FC236}">
                <a16:creationId xmlns:a16="http://schemas.microsoft.com/office/drawing/2014/main" id="{2F7D7693-C6C3-4E3E-1D04-13B272CF9611}"/>
              </a:ext>
            </a:extLst>
          </p:cNvPr>
          <p:cNvGraphicFramePr/>
          <p:nvPr>
            <p:extLst>
              <p:ext uri="{D42A27DB-BD31-4B8C-83A1-F6EECF244321}">
                <p14:modId xmlns:p14="http://schemas.microsoft.com/office/powerpoint/2010/main" val="1464267150"/>
              </p:ext>
            </p:extLst>
          </p:nvPr>
        </p:nvGraphicFramePr>
        <p:xfrm>
          <a:off x="255640" y="1417638"/>
          <a:ext cx="11474244" cy="4837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58C28216-2547-53D6-2A7B-9F020B996356}"/>
              </a:ext>
            </a:extLst>
          </p:cNvPr>
          <p:cNvSpPr txBox="1"/>
          <p:nvPr/>
        </p:nvSpPr>
        <p:spPr>
          <a:xfrm>
            <a:off x="1811168" y="6361540"/>
            <a:ext cx="8728363" cy="369332"/>
          </a:xfrm>
          <a:prstGeom prst="rect">
            <a:avLst/>
          </a:prstGeom>
          <a:noFill/>
        </p:spPr>
        <p:txBody>
          <a:bodyPr wrap="square" rtlCol="0">
            <a:spAutoFit/>
          </a:bodyPr>
          <a:lstStyle/>
          <a:p>
            <a:r>
              <a:rPr lang="en-GB" dirty="0"/>
              <a:t>Source:  </a:t>
            </a:r>
            <a:r>
              <a:rPr lang="en-GB" dirty="0">
                <a:hlinkClick r:id="rId7"/>
              </a:rPr>
              <a:t>https://www.iso.org/deliverables-all.html</a:t>
            </a:r>
            <a:r>
              <a:rPr lang="en-GB" dirty="0"/>
              <a:t>  (Accessed March ,2026) </a:t>
            </a:r>
          </a:p>
        </p:txBody>
      </p:sp>
    </p:spTree>
    <p:extLst>
      <p:ext uri="{BB962C8B-B14F-4D97-AF65-F5344CB8AC3E}">
        <p14:creationId xmlns:p14="http://schemas.microsoft.com/office/powerpoint/2010/main" val="3455523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291" y="3752850"/>
            <a:ext cx="4058634" cy="2452687"/>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3100" dirty="0">
              <a:latin typeface="+mj-lt"/>
              <a:ea typeface="+mj-ea"/>
              <a:cs typeface="+mj-cs"/>
            </a:endParaRPr>
          </a:p>
          <a:p>
            <a:pPr defTabSz="914400">
              <a:lnSpc>
                <a:spcPct val="90000"/>
              </a:lnSpc>
              <a:spcBef>
                <a:spcPct val="0"/>
              </a:spcBef>
              <a:spcAft>
                <a:spcPts val="600"/>
              </a:spcAft>
            </a:pPr>
            <a:r>
              <a:rPr lang="en-US" sz="3200" b="1" dirty="0">
                <a:latin typeface="+mj-lt"/>
                <a:ea typeface="+mj-ea"/>
                <a:cs typeface="+mj-cs"/>
              </a:rPr>
              <a:t>The Thames' </a:t>
            </a:r>
            <a:r>
              <a:rPr lang="en-US" sz="3200" b="1" dirty="0">
                <a:solidFill>
                  <a:srgbClr val="FF0000"/>
                </a:solidFill>
                <a:latin typeface="+mj-lt"/>
                <a:ea typeface="+mj-ea"/>
                <a:cs typeface="+mj-cs"/>
              </a:rPr>
              <a:t>Hidden</a:t>
            </a:r>
            <a:r>
              <a:rPr lang="en-US" sz="3200" b="1" dirty="0">
                <a:latin typeface="+mj-lt"/>
                <a:ea typeface="+mj-ea"/>
                <a:cs typeface="+mj-cs"/>
              </a:rPr>
              <a:t> Pollution Crisis</a:t>
            </a:r>
          </a:p>
        </p:txBody>
      </p:sp>
      <p:pic>
        <p:nvPicPr>
          <p:cNvPr id="2052" name="Picture 4" descr="A close up of a mud&#10;&#10;AI-generated content may be incorrect.">
            <a:extLst>
              <a:ext uri="{FF2B5EF4-FFF2-40B4-BE49-F238E27FC236}">
                <a16:creationId xmlns:a16="http://schemas.microsoft.com/office/drawing/2014/main" id="{9C12188E-3536-2331-4633-C83060062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749" b="-1"/>
          <a:stretch>
            <a:fillRect/>
          </a:stretch>
        </p:blipFill>
        <p:spPr bwMode="auto">
          <a:xfrm>
            <a:off x="294291" y="11"/>
            <a:ext cx="11571888"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77710" y="3752851"/>
            <a:ext cx="7357242" cy="2452687"/>
          </a:xfrm>
          <a:prstGeom prst="rect">
            <a:avLst/>
          </a:prstGeom>
        </p:spPr>
        <p:txBody>
          <a:bodyPr vert="horz" lIns="91440" tIns="45720" rIns="91440" bIns="45720" rtlCol="0" anchor="ctr">
            <a:noAutofit/>
          </a:bodyPr>
          <a:lstStyle/>
          <a:p>
            <a:pPr indent="-228600" defTabSz="914400">
              <a:lnSpc>
                <a:spcPct val="90000"/>
              </a:lnSpc>
              <a:spcAft>
                <a:spcPts val="600"/>
              </a:spcAft>
              <a:buFont typeface="Arial" panose="020B0604020202020204" pitchFamily="34" charset="0"/>
              <a:buChar char="•"/>
            </a:pPr>
            <a:endParaRPr lang="en-US" dirty="0"/>
          </a:p>
          <a:p>
            <a:pPr indent="-228600" defTabSz="914400">
              <a:lnSpc>
                <a:spcPct val="90000"/>
              </a:lnSpc>
              <a:spcAft>
                <a:spcPts val="600"/>
              </a:spcAft>
              <a:buFont typeface="Arial" panose="020B0604020202020204" pitchFamily="34" charset="0"/>
              <a:buChar char="•"/>
              <a:defRPr sz="2000"/>
            </a:pPr>
            <a:r>
              <a:rPr lang="en-US" dirty="0"/>
              <a:t>• ~180 </a:t>
            </a:r>
            <a:r>
              <a:rPr lang="en-US" dirty="0" err="1"/>
              <a:t>tonnes</a:t>
            </a:r>
            <a:r>
              <a:rPr lang="en-US" dirty="0"/>
              <a:t> of flushed wet wipes formed near Hammersmith Bridge. </a:t>
            </a:r>
            <a:r>
              <a:rPr lang="en-GB" dirty="0"/>
              <a:t> 820ft long and up to three feet high.</a:t>
            </a:r>
            <a:br>
              <a:rPr lang="en-US" dirty="0"/>
            </a:br>
            <a:r>
              <a:rPr lang="en-US" dirty="0"/>
              <a:t>• Equivalent to 15 double‑decker buses, covering two tennis courts.</a:t>
            </a:r>
            <a:br>
              <a:rPr lang="en-US" dirty="0"/>
            </a:br>
            <a:r>
              <a:rPr lang="en-US" dirty="0"/>
              <a:t>• Wipes clog together, altering river flow and harming ecosystems.</a:t>
            </a:r>
            <a:br>
              <a:rPr lang="en-US" dirty="0"/>
            </a:br>
            <a:r>
              <a:rPr lang="en-US" dirty="0"/>
              <a:t>• Volunteers removed 140,000 wipes since 2017.</a:t>
            </a:r>
            <a:br>
              <a:rPr lang="en-US" dirty="0"/>
            </a:br>
            <a:r>
              <a:rPr lang="en-US" dirty="0"/>
              <a:t>• 2025: first UK mass mechanical removal using 'rake &amp; shake'.</a:t>
            </a:r>
            <a:br>
              <a:rPr lang="en-US" dirty="0"/>
            </a:br>
            <a:r>
              <a:rPr lang="en-US" dirty="0"/>
              <a:t>• UK plans to ban plastic‑containing wet wipes by 2026.</a:t>
            </a:r>
          </a:p>
          <a:p>
            <a:pPr indent="-228600" defTabSz="914400">
              <a:lnSpc>
                <a:spcPct val="90000"/>
              </a:lnSpc>
              <a:spcAft>
                <a:spcPts val="600"/>
              </a:spcAft>
              <a:buFont typeface="Arial" panose="020B0604020202020204" pitchFamily="34" charset="0"/>
              <a:buChar char="•"/>
              <a:defRPr sz="2000"/>
            </a:pPr>
            <a:r>
              <a:rPr lang="en-US" b="1" dirty="0">
                <a:solidFill>
                  <a:srgbClr val="0070C0"/>
                </a:solidFill>
              </a:rPr>
              <a:t>Investment in infrastructure </a:t>
            </a:r>
            <a:r>
              <a:rPr lang="en-US" dirty="0">
                <a:solidFill>
                  <a:srgbClr val="0070C0"/>
                </a:solidFill>
              </a:rPr>
              <a:t>-New “super sewer”  built on time and to budget opened in spring 2025 “Thames tideway”- does  not stope wipes being flushed but should address CSO  issue</a:t>
            </a:r>
            <a:r>
              <a:rPr lang="en-US" dirty="0"/>
              <a:t>.</a:t>
            </a:r>
          </a:p>
        </p:txBody>
      </p:sp>
      <p:sp>
        <p:nvSpPr>
          <p:cNvPr id="5" name="TextBox 4">
            <a:extLst>
              <a:ext uri="{FF2B5EF4-FFF2-40B4-BE49-F238E27FC236}">
                <a16:creationId xmlns:a16="http://schemas.microsoft.com/office/drawing/2014/main" id="{CE6F71E7-1B3A-A36E-C9A4-D021A5D056B6}"/>
              </a:ext>
            </a:extLst>
          </p:cNvPr>
          <p:cNvSpPr txBox="1"/>
          <p:nvPr/>
        </p:nvSpPr>
        <p:spPr>
          <a:xfrm>
            <a:off x="8701548" y="88491"/>
            <a:ext cx="2359742" cy="646331"/>
          </a:xfrm>
          <a:prstGeom prst="rect">
            <a:avLst/>
          </a:prstGeom>
          <a:noFill/>
        </p:spPr>
        <p:txBody>
          <a:bodyPr wrap="square" rtlCol="0">
            <a:spAutoFit/>
          </a:bodyPr>
          <a:lstStyle/>
          <a:p>
            <a:r>
              <a:rPr lang="en-GB" dirty="0">
                <a:solidFill>
                  <a:schemeClr val="bg1"/>
                </a:solidFill>
              </a:rPr>
              <a:t>Source of image Thames 21(2025)</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894962" y="479493"/>
            <a:ext cx="5458838" cy="1325563"/>
          </a:xfrm>
        </p:spPr>
        <p:txBody>
          <a:bodyPr>
            <a:normAutofit/>
          </a:bodyPr>
          <a:lstStyle/>
          <a:p>
            <a:pPr>
              <a:lnSpc>
                <a:spcPct val="90000"/>
              </a:lnSpc>
            </a:pPr>
            <a:r>
              <a:rPr lang="en-GB" sz="2800"/>
              <a:t>UK Wet Wipes: Current Position (2025–2027)</a:t>
            </a:r>
            <a:br>
              <a:rPr lang="en-GB" sz="2800"/>
            </a:br>
            <a:r>
              <a:rPr lang="en-GB" sz="2800" i="1"/>
              <a:t>My thoughts</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Screenshot (757).PNG">
            <a:extLst>
              <a:ext uri="{FF2B5EF4-FFF2-40B4-BE49-F238E27FC236}">
                <a16:creationId xmlns:a16="http://schemas.microsoft.com/office/drawing/2014/main" id="{67A6E2DA-9D27-4EBF-7A2A-511B86C4000A}"/>
              </a:ext>
            </a:extLst>
          </p:cNvPr>
          <p:cNvPicPr>
            <a:picLocks noChangeAspect="1"/>
          </p:cNvPicPr>
          <p:nvPr/>
        </p:nvPicPr>
        <p:blipFill>
          <a:blip r:embed="rId2"/>
          <a:srcRect r="2" b="6969"/>
          <a:stretch>
            <a:fillRect/>
          </a:stretch>
        </p:blipFill>
        <p:spPr>
          <a:xfrm>
            <a:off x="869035" y="511293"/>
            <a:ext cx="4445674"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p:cNvSpPr>
            <a:spLocks noGrp="1"/>
          </p:cNvSpPr>
          <p:nvPr>
            <p:ph idx="1"/>
          </p:nvPr>
        </p:nvSpPr>
        <p:spPr>
          <a:xfrm>
            <a:off x="5894962" y="1984443"/>
            <a:ext cx="5458838" cy="4192520"/>
          </a:xfrm>
        </p:spPr>
        <p:txBody>
          <a:bodyPr>
            <a:normAutofit fontScale="92500" lnSpcReduction="20000"/>
          </a:bodyPr>
          <a:lstStyle/>
          <a:p>
            <a:pPr>
              <a:lnSpc>
                <a:spcPct val="90000"/>
              </a:lnSpc>
            </a:pPr>
            <a:r>
              <a:rPr lang="en-GB" sz="1500" dirty="0"/>
              <a:t>• UK-wide consensus(</a:t>
            </a:r>
            <a:r>
              <a:rPr lang="en-GB" sz="1500" b="1" i="1" dirty="0"/>
              <a:t>Excluding wipes manufacturers</a:t>
            </a:r>
            <a:r>
              <a:rPr lang="en-GB" sz="1500" dirty="0"/>
              <a:t>): only “pee, poo and paper” are flushable.</a:t>
            </a:r>
          </a:p>
          <a:p>
            <a:pPr marL="0" indent="0">
              <a:lnSpc>
                <a:spcPct val="90000"/>
              </a:lnSpc>
              <a:buNone/>
            </a:pPr>
            <a:endParaRPr lang="en-GB" sz="1500" dirty="0"/>
          </a:p>
          <a:p>
            <a:pPr>
              <a:lnSpc>
                <a:spcPct val="90000"/>
              </a:lnSpc>
            </a:pPr>
            <a:r>
              <a:rPr lang="en-GB" sz="1500" dirty="0"/>
              <a:t>• All wet wipes (including plastic-free) contribute to sewer blockages, flooding, fatbergs and pollution incidents</a:t>
            </a:r>
          </a:p>
          <a:p>
            <a:pPr>
              <a:lnSpc>
                <a:spcPct val="90000"/>
              </a:lnSpc>
            </a:pPr>
            <a:r>
              <a:rPr lang="en-GB" sz="1500" dirty="0"/>
              <a:t>• Unified national messaging: “Bin the Wipe” – no wipes are fine to flush</a:t>
            </a:r>
          </a:p>
          <a:p>
            <a:pPr>
              <a:lnSpc>
                <a:spcPct val="90000"/>
              </a:lnSpc>
            </a:pPr>
            <a:endParaRPr lang="en-GB" sz="1500" dirty="0"/>
          </a:p>
          <a:p>
            <a:pPr>
              <a:lnSpc>
                <a:spcPct val="90000"/>
              </a:lnSpc>
            </a:pPr>
            <a:r>
              <a:rPr lang="en-GB" sz="1500" b="1" dirty="0"/>
              <a:t>Legislation in place</a:t>
            </a:r>
            <a:r>
              <a:rPr lang="en-GB" sz="1500" dirty="0"/>
              <a:t>:</a:t>
            </a:r>
          </a:p>
          <a:p>
            <a:pPr>
              <a:lnSpc>
                <a:spcPct val="90000"/>
              </a:lnSpc>
            </a:pPr>
            <a:r>
              <a:rPr lang="en-GB" sz="1500" dirty="0"/>
              <a:t>• </a:t>
            </a:r>
            <a:r>
              <a:rPr lang="en-GB" sz="1500" b="1" dirty="0">
                <a:solidFill>
                  <a:srgbClr val="0070C0"/>
                </a:solidFill>
              </a:rPr>
              <a:t>Wales</a:t>
            </a:r>
            <a:r>
              <a:rPr lang="en-GB" sz="1500" dirty="0"/>
              <a:t>: ban on sale and supply of plastic-containing wet wipes (from 18 December,2026.</a:t>
            </a:r>
          </a:p>
          <a:p>
            <a:pPr>
              <a:lnSpc>
                <a:spcPct val="90000"/>
              </a:lnSpc>
            </a:pPr>
            <a:r>
              <a:rPr lang="en-GB" sz="1500" b="1" dirty="0">
                <a:solidFill>
                  <a:srgbClr val="0070C0"/>
                </a:solidFill>
              </a:rPr>
              <a:t>Northern Ireland </a:t>
            </a:r>
            <a:r>
              <a:rPr lang="en-GB" sz="1500" dirty="0"/>
              <a:t>:ban on sale and supply of plastic-containing wet wipes (from 18 May,2027)</a:t>
            </a:r>
          </a:p>
          <a:p>
            <a:pPr>
              <a:lnSpc>
                <a:spcPct val="90000"/>
              </a:lnSpc>
            </a:pPr>
            <a:r>
              <a:rPr lang="en-GB" sz="1500" dirty="0"/>
              <a:t>•</a:t>
            </a:r>
            <a:r>
              <a:rPr lang="en-GB" sz="1500" b="1" dirty="0">
                <a:solidFill>
                  <a:srgbClr val="0070C0"/>
                </a:solidFill>
              </a:rPr>
              <a:t> England</a:t>
            </a:r>
            <a:r>
              <a:rPr lang="en-GB" sz="1500" dirty="0"/>
              <a:t>: ban on sale and supply of plastic-containing wet wipes (from 19 May,2027)</a:t>
            </a:r>
          </a:p>
          <a:p>
            <a:pPr>
              <a:lnSpc>
                <a:spcPct val="90000"/>
              </a:lnSpc>
            </a:pPr>
            <a:r>
              <a:rPr lang="en-GB" sz="1500" dirty="0"/>
              <a:t> •</a:t>
            </a:r>
            <a:r>
              <a:rPr lang="en-GB" sz="1500" b="1" dirty="0">
                <a:solidFill>
                  <a:srgbClr val="0070C0"/>
                </a:solidFill>
              </a:rPr>
              <a:t> Scotland </a:t>
            </a:r>
            <a:r>
              <a:rPr lang="en-GB" sz="1500" dirty="0"/>
              <a:t>: on sale and supply of plastic-containing wet wipes (from 11 August 2027).</a:t>
            </a:r>
          </a:p>
          <a:p>
            <a:pPr marL="0" indent="0">
              <a:lnSpc>
                <a:spcPct val="90000"/>
              </a:lnSpc>
              <a:buNone/>
            </a:pPr>
            <a:endParaRPr lang="en-GB" sz="1500" dirty="0">
              <a:highlight>
                <a:srgbClr val="FFFF00"/>
              </a:highlight>
            </a:endParaRPr>
          </a:p>
          <a:p>
            <a:pPr>
              <a:lnSpc>
                <a:spcPct val="90000"/>
              </a:lnSpc>
            </a:pPr>
            <a:endParaRPr lang="en-GB" sz="1500" dirty="0"/>
          </a:p>
          <a:p>
            <a:pPr>
              <a:lnSpc>
                <a:spcPct val="90000"/>
              </a:lnSpc>
            </a:pPr>
            <a:r>
              <a:rPr lang="en-GB" sz="1500" b="1" dirty="0"/>
              <a:t>Key limitation:</a:t>
            </a:r>
          </a:p>
          <a:p>
            <a:pPr>
              <a:lnSpc>
                <a:spcPct val="90000"/>
              </a:lnSpc>
            </a:pPr>
            <a:r>
              <a:rPr lang="en-GB" sz="1500" dirty="0">
                <a:highlight>
                  <a:srgbClr val="FFFF00"/>
                </a:highlight>
              </a:rPr>
              <a:t>• Plastic-free wipes still  have the potential to cause blockages; </a:t>
            </a:r>
            <a:r>
              <a:rPr lang="en-GB" sz="1500" b="1" dirty="0">
                <a:highlight>
                  <a:srgbClr val="FFFF00"/>
                </a:highlight>
              </a:rPr>
              <a:t>bans alone do not solve sewer misuse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7891482-C38A-4F0C-8183-0121632F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30129" y="486184"/>
            <a:ext cx="6118403" cy="1325563"/>
          </a:xfrm>
        </p:spPr>
        <p:txBody>
          <a:bodyPr>
            <a:normAutofit/>
          </a:bodyPr>
          <a:lstStyle/>
          <a:p>
            <a:pPr>
              <a:lnSpc>
                <a:spcPct val="90000"/>
              </a:lnSpc>
            </a:pPr>
            <a:r>
              <a:rPr lang="en-GB" sz="3700" dirty="0"/>
              <a:t>UK Future Policy &amp; Legislative Direction </a:t>
            </a:r>
            <a:r>
              <a:rPr lang="en-GB" sz="3700" i="1" dirty="0">
                <a:solidFill>
                  <a:srgbClr val="FF0000"/>
                </a:solidFill>
              </a:rPr>
              <a:t>my thoughts</a:t>
            </a:r>
            <a:r>
              <a:rPr lang="en-GB" sz="3700" i="1" dirty="0"/>
              <a:t>.</a:t>
            </a:r>
          </a:p>
        </p:txBody>
      </p:sp>
      <p:pic>
        <p:nvPicPr>
          <p:cNvPr id="4" name="Picture 3">
            <a:extLst>
              <a:ext uri="{FF2B5EF4-FFF2-40B4-BE49-F238E27FC236}">
                <a16:creationId xmlns:a16="http://schemas.microsoft.com/office/drawing/2014/main" id="{8CA9D37B-6B90-D8A3-07FA-C4AEE4C1658E}"/>
              </a:ext>
            </a:extLst>
          </p:cNvPr>
          <p:cNvPicPr>
            <a:picLocks noChangeAspect="1"/>
          </p:cNvPicPr>
          <p:nvPr/>
        </p:nvPicPr>
        <p:blipFill>
          <a:blip r:embed="rId2"/>
          <a:stretch>
            <a:fillRect/>
          </a:stretch>
        </p:blipFill>
        <p:spPr>
          <a:xfrm>
            <a:off x="859566" y="486184"/>
            <a:ext cx="3884821" cy="2735039"/>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pic>
        <p:nvPicPr>
          <p:cNvPr id="7" name="Picture 6">
            <a:extLst>
              <a:ext uri="{FF2B5EF4-FFF2-40B4-BE49-F238E27FC236}">
                <a16:creationId xmlns:a16="http://schemas.microsoft.com/office/drawing/2014/main" id="{1C50B148-2524-FB0E-941C-B2C99901B3B6}"/>
              </a:ext>
            </a:extLst>
          </p:cNvPr>
          <p:cNvPicPr>
            <a:picLocks noChangeAspect="1"/>
          </p:cNvPicPr>
          <p:nvPr/>
        </p:nvPicPr>
        <p:blipFill>
          <a:blip r:embed="rId3"/>
          <a:stretch>
            <a:fillRect/>
          </a:stretch>
        </p:blipFill>
        <p:spPr>
          <a:xfrm>
            <a:off x="1931338" y="3543300"/>
            <a:ext cx="2813049" cy="2813049"/>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 name="Content Placeholder 2"/>
          <p:cNvSpPr>
            <a:spLocks noGrp="1"/>
          </p:cNvSpPr>
          <p:nvPr>
            <p:ph idx="1"/>
          </p:nvPr>
        </p:nvSpPr>
        <p:spPr>
          <a:xfrm>
            <a:off x="5430129" y="1946684"/>
            <a:ext cx="6118403" cy="4351338"/>
          </a:xfrm>
        </p:spPr>
        <p:txBody>
          <a:bodyPr>
            <a:noAutofit/>
          </a:bodyPr>
          <a:lstStyle/>
          <a:p>
            <a:pPr>
              <a:lnSpc>
                <a:spcPct val="90000"/>
              </a:lnSpc>
            </a:pPr>
            <a:r>
              <a:rPr lang="en-GB" sz="1600" b="1" dirty="0"/>
              <a:t>Key policy drivers:</a:t>
            </a:r>
          </a:p>
          <a:p>
            <a:pPr>
              <a:lnSpc>
                <a:spcPct val="90000"/>
              </a:lnSpc>
            </a:pPr>
            <a:r>
              <a:rPr lang="en-GB" sz="1600" dirty="0"/>
              <a:t>• Independent Water Commission: ~60% of sewer blockages </a:t>
            </a:r>
            <a:r>
              <a:rPr lang="en-GB" sz="1600" u="sng" dirty="0"/>
              <a:t>linked</a:t>
            </a:r>
            <a:r>
              <a:rPr lang="en-GB" sz="1600" dirty="0"/>
              <a:t> to wet wipes</a:t>
            </a:r>
          </a:p>
          <a:p>
            <a:pPr>
              <a:lnSpc>
                <a:spcPct val="90000"/>
              </a:lnSpc>
            </a:pPr>
            <a:r>
              <a:rPr lang="en-GB" sz="1600" dirty="0"/>
              <a:t>• Shift toward </a:t>
            </a:r>
            <a:r>
              <a:rPr lang="en-GB" sz="1600" dirty="0">
                <a:solidFill>
                  <a:srgbClr val="FF0000"/>
                </a:solidFill>
              </a:rPr>
              <a:t>“pre-pipe” solutions </a:t>
            </a:r>
            <a:r>
              <a:rPr lang="en-GB" sz="1600" dirty="0"/>
              <a:t>– stopping pollution before it enters sewers</a:t>
            </a:r>
          </a:p>
          <a:p>
            <a:pPr>
              <a:lnSpc>
                <a:spcPct val="90000"/>
              </a:lnSpc>
            </a:pPr>
            <a:endParaRPr lang="en-GB" sz="1600" dirty="0"/>
          </a:p>
          <a:p>
            <a:pPr>
              <a:lnSpc>
                <a:spcPct val="90000"/>
              </a:lnSpc>
            </a:pPr>
            <a:r>
              <a:rPr lang="en-GB" sz="1600" dirty="0"/>
              <a:t>Likely next steps (2026–2030):</a:t>
            </a:r>
          </a:p>
          <a:p>
            <a:pPr>
              <a:lnSpc>
                <a:spcPct val="90000"/>
              </a:lnSpc>
            </a:pPr>
            <a:r>
              <a:rPr lang="en-GB" sz="1600" dirty="0"/>
              <a:t>• </a:t>
            </a:r>
            <a:r>
              <a:rPr lang="en-GB" sz="1600" dirty="0">
                <a:solidFill>
                  <a:srgbClr val="FF0000"/>
                </a:solidFill>
              </a:rPr>
              <a:t>Mandatory, </a:t>
            </a:r>
            <a:r>
              <a:rPr lang="en-GB" sz="1600" dirty="0"/>
              <a:t>prominent </a:t>
            </a:r>
            <a:r>
              <a:rPr lang="en-GB" sz="1600" dirty="0">
                <a:solidFill>
                  <a:srgbClr val="FF0000"/>
                </a:solidFill>
              </a:rPr>
              <a:t>“DO NOT FLUSH” labelling on all wet wipes</a:t>
            </a:r>
          </a:p>
          <a:p>
            <a:pPr>
              <a:lnSpc>
                <a:spcPct val="90000"/>
              </a:lnSpc>
            </a:pPr>
            <a:r>
              <a:rPr lang="en-GB" sz="1600" dirty="0"/>
              <a:t>• Consideration of Extended Producer Responsibility (EPR) for wet wipes</a:t>
            </a:r>
          </a:p>
          <a:p>
            <a:pPr>
              <a:lnSpc>
                <a:spcPct val="90000"/>
              </a:lnSpc>
            </a:pPr>
            <a:r>
              <a:rPr lang="en-GB" sz="1600" dirty="0"/>
              <a:t>• Potential further regulation of </a:t>
            </a:r>
            <a:r>
              <a:rPr lang="en-GB" sz="1600" dirty="0">
                <a:solidFill>
                  <a:srgbClr val="FF0000"/>
                </a:solidFill>
              </a:rPr>
              <a:t>all wet wipes </a:t>
            </a:r>
            <a:r>
              <a:rPr lang="en-GB" sz="1600" dirty="0"/>
              <a:t>as </a:t>
            </a:r>
            <a:r>
              <a:rPr lang="en-GB" sz="1600" dirty="0" err="1"/>
              <a:t>unflushable</a:t>
            </a:r>
            <a:r>
              <a:rPr lang="en-GB" sz="1600" dirty="0"/>
              <a:t> products</a:t>
            </a:r>
          </a:p>
          <a:p>
            <a:pPr>
              <a:lnSpc>
                <a:spcPct val="90000"/>
              </a:lnSpc>
            </a:pPr>
            <a:r>
              <a:rPr lang="en-GB" sz="1600" dirty="0"/>
              <a:t>• Integration into wider water and wastewater reform legislation</a:t>
            </a:r>
          </a:p>
          <a:p>
            <a:pPr>
              <a:lnSpc>
                <a:spcPct val="90000"/>
              </a:lnSpc>
            </a:pPr>
            <a:endParaRPr lang="en-GB" sz="1600" dirty="0"/>
          </a:p>
          <a:p>
            <a:pPr>
              <a:lnSpc>
                <a:spcPct val="90000"/>
              </a:lnSpc>
            </a:pPr>
            <a:r>
              <a:rPr lang="en-GB" sz="2000" b="1" dirty="0">
                <a:highlight>
                  <a:srgbClr val="FFFF00"/>
                </a:highlight>
              </a:rPr>
              <a:t>Strategic takeaway:</a:t>
            </a:r>
          </a:p>
          <a:p>
            <a:pPr>
              <a:lnSpc>
                <a:spcPct val="90000"/>
              </a:lnSpc>
            </a:pPr>
            <a:r>
              <a:rPr lang="en-GB" sz="2000" dirty="0">
                <a:highlight>
                  <a:srgbClr val="FFFF00"/>
                </a:highlight>
              </a:rPr>
              <a:t>• UK policy has </a:t>
            </a:r>
            <a:r>
              <a:rPr lang="en-GB" sz="2000" b="1" dirty="0">
                <a:highlight>
                  <a:srgbClr val="FFFF00"/>
                </a:highlight>
              </a:rPr>
              <a:t>moved from </a:t>
            </a:r>
            <a:r>
              <a:rPr lang="en-GB" sz="2000" dirty="0">
                <a:highlight>
                  <a:srgbClr val="FFFF00"/>
                </a:highlight>
              </a:rPr>
              <a:t>improving flushability </a:t>
            </a:r>
            <a:r>
              <a:rPr lang="en-GB" sz="2000" b="1" dirty="0">
                <a:solidFill>
                  <a:srgbClr val="FF0000"/>
                </a:solidFill>
                <a:highlight>
                  <a:srgbClr val="FFFF00"/>
                </a:highlight>
              </a:rPr>
              <a:t>to keeping wipes out of sewers altogether</a:t>
            </a:r>
          </a:p>
        </p:txBody>
      </p:sp>
      <p:sp>
        <p:nvSpPr>
          <p:cNvPr id="14" name="Arc 13">
            <a:extLst>
              <a:ext uri="{FF2B5EF4-FFF2-40B4-BE49-F238E27FC236}">
                <a16:creationId xmlns:a16="http://schemas.microsoft.com/office/drawing/2014/main" id="{DA4B6E73-2318-4814-8EB1-306D53723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64111">
            <a:off x="-991925" y="5644752"/>
            <a:ext cx="2987899" cy="2987899"/>
          </a:xfrm>
          <a:prstGeom prst="arc">
            <a:avLst>
              <a:gd name="adj1" fmla="val 16200000"/>
              <a:gd name="adj2" fmla="val 21581479"/>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C24BF32-A29D-01C3-2AAB-1B3AA935D480}"/>
              </a:ext>
            </a:extLst>
          </p:cNvPr>
          <p:cNvSpPr txBox="1"/>
          <p:nvPr/>
        </p:nvSpPr>
        <p:spPr>
          <a:xfrm>
            <a:off x="1839310" y="3221222"/>
            <a:ext cx="1292773" cy="322078"/>
          </a:xfrm>
          <a:prstGeom prst="rect">
            <a:avLst/>
          </a:prstGeom>
          <a:solidFill>
            <a:srgbClr val="000000">
              <a:alpha val="50000"/>
            </a:srgbClr>
          </a:solidFill>
          <a:ln>
            <a:noFill/>
          </a:ln>
        </p:spPr>
        <p:txBody>
          <a:bodyPr wrap="square" rtlCol="0">
            <a:noAutofit/>
          </a:bodyPr>
          <a:lstStyle/>
          <a:p>
            <a:pPr algn="ctr">
              <a:spcAft>
                <a:spcPts val="600"/>
              </a:spcAft>
            </a:pPr>
            <a:r>
              <a:rPr lang="en-GB" sz="1300" b="1" dirty="0">
                <a:solidFill>
                  <a:srgbClr val="FFFFFF"/>
                </a:solidFill>
              </a:rPr>
              <a:t>DO NOT FLUSH</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050" name="Picture 2" descr="European Union">
            <a:extLst>
              <a:ext uri="{FF2B5EF4-FFF2-40B4-BE49-F238E27FC236}">
                <a16:creationId xmlns:a16="http://schemas.microsoft.com/office/drawing/2014/main" id="{C6ACC608-880F-3CBB-09DB-B63AFF5B7003}"/>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l="6047" r="4952" b="-1"/>
          <a:stretch>
            <a:fillRect/>
          </a:stretch>
        </p:blipFill>
        <p:spPr bwMode="auto">
          <a:xfrm>
            <a:off x="0" y="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450508" y="735495"/>
            <a:ext cx="3866447" cy="5571899"/>
          </a:xfrm>
        </p:spPr>
        <p:txBody>
          <a:bodyPr>
            <a:normAutofit/>
          </a:bodyPr>
          <a:lstStyle/>
          <a:p>
            <a:r>
              <a:rPr lang="en-GB" dirty="0">
                <a:solidFill>
                  <a:srgbClr val="FFFFFF"/>
                </a:solidFill>
              </a:rPr>
              <a:t>The European </a:t>
            </a:r>
            <a:r>
              <a:rPr lang="en-GB" dirty="0">
                <a:solidFill>
                  <a:srgbClr val="5DFFA6"/>
                </a:solidFill>
              </a:rPr>
              <a:t>Green Deal </a:t>
            </a:r>
            <a:r>
              <a:rPr lang="en-GB" dirty="0">
                <a:solidFill>
                  <a:srgbClr val="FFFFFF"/>
                </a:solidFill>
              </a:rPr>
              <a:t>— Key Highlights</a:t>
            </a:r>
          </a:p>
        </p:txBody>
      </p:sp>
      <p:sp>
        <p:nvSpPr>
          <p:cNvPr id="3" name="Content Placeholder 2"/>
          <p:cNvSpPr>
            <a:spLocks noGrp="1"/>
          </p:cNvSpPr>
          <p:nvPr>
            <p:ph idx="1"/>
          </p:nvPr>
        </p:nvSpPr>
        <p:spPr>
          <a:xfrm>
            <a:off x="7908514" y="237641"/>
            <a:ext cx="4123843" cy="6069753"/>
          </a:xfrm>
        </p:spPr>
        <p:txBody>
          <a:bodyPr anchor="ctr">
            <a:noAutofit/>
          </a:bodyPr>
          <a:lstStyle/>
          <a:p>
            <a:pPr marL="0" indent="0">
              <a:lnSpc>
                <a:spcPct val="90000"/>
              </a:lnSpc>
              <a:buNone/>
              <a:defRPr sz="1400"/>
            </a:pPr>
            <a:r>
              <a:rPr lang="en-GB" sz="1400" b="1" dirty="0">
                <a:solidFill>
                  <a:srgbClr val="FFFFFF"/>
                </a:solidFill>
              </a:rPr>
              <a:t>Vision &amp; Goal</a:t>
            </a:r>
          </a:p>
          <a:p>
            <a:pPr marL="0" indent="0">
              <a:lnSpc>
                <a:spcPct val="90000"/>
              </a:lnSpc>
              <a:buNone/>
              <a:defRPr sz="1400"/>
            </a:pPr>
            <a:r>
              <a:rPr lang="en-GB" sz="1400" dirty="0">
                <a:solidFill>
                  <a:srgbClr val="FFFFFF"/>
                </a:solidFill>
              </a:rPr>
              <a:t>• Transform EU into</a:t>
            </a:r>
            <a:r>
              <a:rPr lang="en-GB" sz="1400" dirty="0">
                <a:solidFill>
                  <a:srgbClr val="00B050"/>
                </a:solidFill>
              </a:rPr>
              <a:t> </a:t>
            </a:r>
            <a:r>
              <a:rPr lang="en-GB" sz="1400" b="1" dirty="0">
                <a:solidFill>
                  <a:srgbClr val="5DFFA6"/>
                </a:solidFill>
              </a:rPr>
              <a:t>first climate‑neutral continent </a:t>
            </a:r>
            <a:r>
              <a:rPr lang="en-GB" sz="1400" b="1" dirty="0">
                <a:solidFill>
                  <a:srgbClr val="FFFFFF"/>
                </a:solidFill>
              </a:rPr>
              <a:t>by </a:t>
            </a:r>
            <a:r>
              <a:rPr lang="en-GB" sz="1400" b="1" dirty="0">
                <a:solidFill>
                  <a:srgbClr val="5DFFA6"/>
                </a:solidFill>
              </a:rPr>
              <a:t>2050</a:t>
            </a:r>
          </a:p>
          <a:p>
            <a:pPr marL="0" indent="0">
              <a:lnSpc>
                <a:spcPct val="90000"/>
              </a:lnSpc>
              <a:buNone/>
              <a:defRPr sz="1400"/>
            </a:pPr>
            <a:r>
              <a:rPr lang="en-GB" sz="1400" dirty="0">
                <a:solidFill>
                  <a:srgbClr val="FFFFFF"/>
                </a:solidFill>
              </a:rPr>
              <a:t>• ≥ 55% GHG emissions reduction by 2030 (vs. 1990 levels)</a:t>
            </a:r>
          </a:p>
          <a:p>
            <a:pPr>
              <a:lnSpc>
                <a:spcPct val="90000"/>
              </a:lnSpc>
              <a:defRPr sz="1400"/>
            </a:pPr>
            <a:endParaRPr lang="en-GB" sz="1400" dirty="0">
              <a:solidFill>
                <a:srgbClr val="FFFFFF"/>
              </a:solidFill>
            </a:endParaRPr>
          </a:p>
          <a:p>
            <a:pPr marL="0" indent="0">
              <a:lnSpc>
                <a:spcPct val="90000"/>
              </a:lnSpc>
              <a:buNone/>
              <a:defRPr sz="1400"/>
            </a:pPr>
            <a:r>
              <a:rPr lang="en-GB" sz="1400" b="1" dirty="0">
                <a:solidFill>
                  <a:srgbClr val="FFFFFF"/>
                </a:solidFill>
              </a:rPr>
              <a:t>Core Pillars / Focus Areas:</a:t>
            </a:r>
          </a:p>
          <a:p>
            <a:pPr marL="0" indent="0">
              <a:lnSpc>
                <a:spcPct val="90000"/>
              </a:lnSpc>
              <a:buNone/>
              <a:defRPr sz="1400"/>
            </a:pPr>
            <a:r>
              <a:rPr lang="en-GB" sz="1400" dirty="0">
                <a:solidFill>
                  <a:srgbClr val="FFFFFF"/>
                </a:solidFill>
              </a:rPr>
              <a:t>• Clean, affordable energy; renewables, modern grids, efficiency</a:t>
            </a:r>
          </a:p>
          <a:p>
            <a:pPr marL="0" indent="0">
              <a:lnSpc>
                <a:spcPct val="90000"/>
              </a:lnSpc>
              <a:buNone/>
              <a:defRPr sz="1400"/>
            </a:pPr>
            <a:r>
              <a:rPr lang="en-GB" sz="1400" dirty="0">
                <a:solidFill>
                  <a:srgbClr val="FFFFFF"/>
                </a:solidFill>
              </a:rPr>
              <a:t>• Industry &amp; innovation: </a:t>
            </a:r>
            <a:r>
              <a:rPr lang="en-GB" sz="1400" b="1" dirty="0">
                <a:solidFill>
                  <a:srgbClr val="5DFFA6"/>
                </a:solidFill>
              </a:rPr>
              <a:t>clean tech, circular economy</a:t>
            </a:r>
          </a:p>
          <a:p>
            <a:pPr marL="0" indent="0">
              <a:lnSpc>
                <a:spcPct val="90000"/>
              </a:lnSpc>
              <a:buNone/>
              <a:defRPr sz="1400"/>
            </a:pPr>
            <a:r>
              <a:rPr lang="en-GB" sz="1400" dirty="0">
                <a:solidFill>
                  <a:srgbClr val="FFFFFF"/>
                </a:solidFill>
              </a:rPr>
              <a:t>• Transport &amp; mobility: low‑emission vehicles, sustainable logistics</a:t>
            </a:r>
          </a:p>
          <a:p>
            <a:pPr marL="0" indent="0">
              <a:lnSpc>
                <a:spcPct val="90000"/>
              </a:lnSpc>
              <a:buNone/>
              <a:defRPr sz="1400"/>
            </a:pPr>
            <a:r>
              <a:rPr lang="en-GB" sz="1400" dirty="0">
                <a:solidFill>
                  <a:srgbClr val="FFFFFF"/>
                </a:solidFill>
              </a:rPr>
              <a:t>• Biodiversity &amp; environment: </a:t>
            </a:r>
            <a:r>
              <a:rPr lang="en-GB" sz="1400" b="1" dirty="0">
                <a:solidFill>
                  <a:srgbClr val="5DFFA6"/>
                </a:solidFill>
              </a:rPr>
              <a:t>zero pollution</a:t>
            </a:r>
            <a:r>
              <a:rPr lang="en-GB" sz="1400" dirty="0">
                <a:solidFill>
                  <a:srgbClr val="5DFFA6"/>
                </a:solidFill>
              </a:rPr>
              <a:t>,</a:t>
            </a:r>
            <a:r>
              <a:rPr lang="en-GB" sz="1400" dirty="0">
                <a:solidFill>
                  <a:srgbClr val="FFFFFF"/>
                </a:solidFill>
              </a:rPr>
              <a:t> sustainable agriculture</a:t>
            </a:r>
          </a:p>
          <a:p>
            <a:pPr marL="0" indent="0">
              <a:lnSpc>
                <a:spcPct val="90000"/>
              </a:lnSpc>
              <a:buNone/>
              <a:defRPr sz="1400"/>
            </a:pPr>
            <a:r>
              <a:rPr lang="en-GB" sz="1400" dirty="0">
                <a:solidFill>
                  <a:srgbClr val="FFFFFF"/>
                </a:solidFill>
              </a:rPr>
              <a:t>• Just transition &amp; social fairness: support affected regions &amp; workers</a:t>
            </a:r>
          </a:p>
          <a:p>
            <a:pPr marL="0" indent="0">
              <a:lnSpc>
                <a:spcPct val="90000"/>
              </a:lnSpc>
              <a:buNone/>
              <a:defRPr sz="1400"/>
            </a:pPr>
            <a:r>
              <a:rPr lang="en-GB" sz="1400" dirty="0">
                <a:solidFill>
                  <a:srgbClr val="FFFFFF"/>
                </a:solidFill>
              </a:rPr>
              <a:t>• Carbon pricing &amp; CBAM: fair global competition</a:t>
            </a:r>
          </a:p>
          <a:p>
            <a:pPr marL="0" indent="0">
              <a:lnSpc>
                <a:spcPct val="90000"/>
              </a:lnSpc>
              <a:buNone/>
              <a:defRPr sz="1400"/>
            </a:pPr>
            <a:r>
              <a:rPr lang="en-GB" sz="1400" dirty="0">
                <a:solidFill>
                  <a:srgbClr val="FFFFFF"/>
                </a:solidFill>
              </a:rPr>
              <a:t>Instruments &amp; Financing</a:t>
            </a:r>
          </a:p>
          <a:p>
            <a:pPr marL="0" indent="0">
              <a:lnSpc>
                <a:spcPct val="90000"/>
              </a:lnSpc>
              <a:buNone/>
              <a:defRPr sz="1400"/>
            </a:pPr>
            <a:r>
              <a:rPr lang="en-GB" sz="1400" dirty="0">
                <a:solidFill>
                  <a:srgbClr val="FFFFFF"/>
                </a:solidFill>
              </a:rPr>
              <a:t>• European Climate Law (2050 neutrality)</a:t>
            </a:r>
          </a:p>
          <a:p>
            <a:pPr marL="0" indent="0">
              <a:lnSpc>
                <a:spcPct val="90000"/>
              </a:lnSpc>
              <a:buNone/>
              <a:defRPr sz="1400"/>
            </a:pPr>
            <a:r>
              <a:rPr lang="en-GB" sz="1400" dirty="0">
                <a:solidFill>
                  <a:srgbClr val="FFFFFF"/>
                </a:solidFill>
              </a:rPr>
              <a:t>• Just Transition Fund &amp; Social Climate Fund</a:t>
            </a:r>
          </a:p>
          <a:p>
            <a:pPr marL="0" indent="0">
              <a:lnSpc>
                <a:spcPct val="90000"/>
              </a:lnSpc>
              <a:buNone/>
              <a:defRPr sz="1400"/>
            </a:pPr>
            <a:r>
              <a:rPr lang="en-GB" sz="1400" dirty="0">
                <a:solidFill>
                  <a:srgbClr val="FFFFFF"/>
                </a:solidFill>
              </a:rPr>
              <a:t>• </a:t>
            </a:r>
            <a:r>
              <a:rPr lang="en-GB" sz="1400" dirty="0" err="1">
                <a:solidFill>
                  <a:srgbClr val="FFFFFF"/>
                </a:solidFill>
              </a:rPr>
              <a:t>NextGenerationEU</a:t>
            </a:r>
            <a:r>
              <a:rPr lang="en-GB" sz="1400" dirty="0">
                <a:solidFill>
                  <a:srgbClr val="FFFFFF"/>
                </a:solidFill>
              </a:rPr>
              <a:t>, </a:t>
            </a:r>
            <a:r>
              <a:rPr lang="en-GB" sz="1400" dirty="0" err="1">
                <a:solidFill>
                  <a:srgbClr val="FFFFFF"/>
                </a:solidFill>
              </a:rPr>
              <a:t>REPowerEU</a:t>
            </a:r>
            <a:r>
              <a:rPr lang="en-GB" sz="1400" dirty="0">
                <a:solidFill>
                  <a:srgbClr val="FFFFFF"/>
                </a:solidFill>
              </a:rPr>
              <a:t> investments</a:t>
            </a:r>
          </a:p>
          <a:p>
            <a:pPr marL="0" indent="0">
              <a:lnSpc>
                <a:spcPct val="90000"/>
              </a:lnSpc>
              <a:buNone/>
              <a:defRPr sz="1400"/>
            </a:pPr>
            <a:r>
              <a:rPr lang="en-GB" sz="1400" dirty="0">
                <a:solidFill>
                  <a:srgbClr val="FFFFFF"/>
                </a:solidFill>
              </a:rPr>
              <a:t>• Expanded ETS and Carbon Border Adjustment Mechanism</a:t>
            </a:r>
          </a:p>
          <a:p>
            <a:pPr>
              <a:lnSpc>
                <a:spcPct val="90000"/>
              </a:lnSpc>
              <a:defRPr sz="1400"/>
            </a:pPr>
            <a:endParaRPr lang="en-GB" sz="1400" dirty="0">
              <a:solidFill>
                <a:srgbClr val="FFFFFF"/>
              </a:solidFill>
            </a:endParaRPr>
          </a:p>
          <a:p>
            <a:pPr marL="0" indent="0">
              <a:lnSpc>
                <a:spcPct val="90000"/>
              </a:lnSpc>
              <a:buNone/>
              <a:defRPr sz="1400"/>
            </a:pPr>
            <a:r>
              <a:rPr lang="en-GB" sz="1400" b="1" dirty="0">
                <a:solidFill>
                  <a:srgbClr val="FFFFFF"/>
                </a:solidFill>
              </a:rPr>
              <a:t>Take‑away Message</a:t>
            </a:r>
          </a:p>
          <a:p>
            <a:pPr>
              <a:lnSpc>
                <a:spcPct val="90000"/>
              </a:lnSpc>
              <a:defRPr sz="1400"/>
            </a:pPr>
            <a:r>
              <a:rPr lang="en-GB" sz="1400" dirty="0">
                <a:solidFill>
                  <a:srgbClr val="FFFFFF"/>
                </a:solidFill>
              </a:rPr>
              <a:t>The Green Deal integrates sustainability, competitiveness, and fairness </a:t>
            </a:r>
            <a:r>
              <a:rPr lang="en-GB" sz="1400" dirty="0">
                <a:solidFill>
                  <a:srgbClr val="5DFFA6"/>
                </a:solidFill>
              </a:rPr>
              <a:t>—</a:t>
            </a:r>
            <a:r>
              <a:rPr lang="en-GB" sz="1400" b="1" dirty="0">
                <a:solidFill>
                  <a:srgbClr val="5DFFA6"/>
                </a:solidFill>
              </a:rPr>
              <a:t> ensuring the green transition benefits people, nature, and businesses alike</a:t>
            </a:r>
            <a:r>
              <a:rPr lang="en-GB" sz="1400" dirty="0">
                <a:solidFill>
                  <a:srgbClr val="5DFFA6"/>
                </a:solidFill>
              </a:rPr>
              <a:t>.</a:t>
            </a:r>
          </a:p>
        </p:txBody>
      </p:sp>
      <p:sp>
        <p:nvSpPr>
          <p:cNvPr id="4" name="TextBox 3">
            <a:extLst>
              <a:ext uri="{FF2B5EF4-FFF2-40B4-BE49-F238E27FC236}">
                <a16:creationId xmlns:a16="http://schemas.microsoft.com/office/drawing/2014/main" id="{C4CFF8A6-C9D1-4F8E-9886-23082C404705}"/>
              </a:ext>
            </a:extLst>
          </p:cNvPr>
          <p:cNvSpPr txBox="1"/>
          <p:nvPr/>
        </p:nvSpPr>
        <p:spPr>
          <a:xfrm>
            <a:off x="159643" y="5149615"/>
            <a:ext cx="1917290" cy="1477328"/>
          </a:xfrm>
          <a:prstGeom prst="rect">
            <a:avLst/>
          </a:prstGeom>
          <a:noFill/>
        </p:spPr>
        <p:txBody>
          <a:bodyPr wrap="square" rtlCol="0">
            <a:spAutoFit/>
          </a:bodyPr>
          <a:lstStyle/>
          <a:p>
            <a:r>
              <a:rPr lang="en-GB" dirty="0">
                <a:solidFill>
                  <a:srgbClr val="FFFF00"/>
                </a:solidFill>
              </a:rPr>
              <a:t>Thought process today</a:t>
            </a:r>
            <a:r>
              <a:rPr lang="en-GB" dirty="0">
                <a:solidFill>
                  <a:srgbClr val="FF0000"/>
                </a:solidFill>
              </a:rPr>
              <a:t>: Progress  to a  circular economy has  been too slow</a:t>
            </a:r>
          </a:p>
        </p:txBody>
      </p:sp>
      <p:sp>
        <p:nvSpPr>
          <p:cNvPr id="5" name="TextBox 4">
            <a:extLst>
              <a:ext uri="{FF2B5EF4-FFF2-40B4-BE49-F238E27FC236}">
                <a16:creationId xmlns:a16="http://schemas.microsoft.com/office/drawing/2014/main" id="{76D6B421-2FEF-ACB4-FCAF-B177B25E7A7A}"/>
              </a:ext>
            </a:extLst>
          </p:cNvPr>
          <p:cNvSpPr txBox="1"/>
          <p:nvPr/>
        </p:nvSpPr>
        <p:spPr>
          <a:xfrm>
            <a:off x="206170" y="231057"/>
            <a:ext cx="1740310" cy="1200329"/>
          </a:xfrm>
          <a:prstGeom prst="rect">
            <a:avLst/>
          </a:prstGeom>
          <a:noFill/>
        </p:spPr>
        <p:txBody>
          <a:bodyPr wrap="square" rtlCol="0">
            <a:spAutoFit/>
          </a:bodyPr>
          <a:lstStyle/>
          <a:p>
            <a:r>
              <a:rPr lang="en-GB" dirty="0">
                <a:solidFill>
                  <a:srgbClr val="FF0000"/>
                </a:solidFill>
              </a:rPr>
              <a:t>A series of policy initiatives originated in </a:t>
            </a:r>
            <a:r>
              <a:rPr lang="en-GB" dirty="0">
                <a:solidFill>
                  <a:srgbClr val="FFFF00"/>
                </a:solidFill>
              </a:rPr>
              <a:t>2019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D98987-EB45-131F-CA29-2BAD76B217AE}"/>
              </a:ext>
            </a:extLst>
          </p:cNvPr>
          <p:cNvSpPr>
            <a:spLocks noGrp="1"/>
          </p:cNvSpPr>
          <p:nvPr>
            <p:ph type="title"/>
          </p:nvPr>
        </p:nvSpPr>
        <p:spPr>
          <a:xfrm>
            <a:off x="1171074" y="1396686"/>
            <a:ext cx="3240506" cy="4064628"/>
          </a:xfrm>
        </p:spPr>
        <p:txBody>
          <a:bodyPr>
            <a:normAutofit/>
          </a:bodyPr>
          <a:lstStyle/>
          <a:p>
            <a:r>
              <a:rPr lang="en-GB" dirty="0">
                <a:solidFill>
                  <a:schemeClr val="bg1"/>
                </a:solidFill>
              </a:rPr>
              <a:t>EU Circular Economy Action Plan</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E1433E6-09D8-9C3E-B7F0-484C1B93A422}"/>
              </a:ext>
            </a:extLst>
          </p:cNvPr>
          <p:cNvSpPr>
            <a:spLocks noGrp="1"/>
          </p:cNvSpPr>
          <p:nvPr>
            <p:ph idx="1"/>
          </p:nvPr>
        </p:nvSpPr>
        <p:spPr>
          <a:xfrm>
            <a:off x="5370153" y="1199535"/>
            <a:ext cx="6428557" cy="4965909"/>
          </a:xfrm>
        </p:spPr>
        <p:txBody>
          <a:bodyPr>
            <a:normAutofit fontScale="92500"/>
          </a:bodyPr>
          <a:lstStyle/>
          <a:p>
            <a:pPr marL="0" indent="0">
              <a:lnSpc>
                <a:spcPct val="90000"/>
              </a:lnSpc>
              <a:buNone/>
              <a:defRPr sz="1400"/>
            </a:pPr>
            <a:r>
              <a:rPr lang="en-GB" b="1" dirty="0"/>
              <a:t>Purpose &amp; Rationale</a:t>
            </a:r>
          </a:p>
          <a:p>
            <a:pPr marL="0" indent="0">
              <a:lnSpc>
                <a:spcPct val="90000"/>
              </a:lnSpc>
              <a:buNone/>
              <a:defRPr sz="1400"/>
            </a:pPr>
            <a:r>
              <a:rPr lang="en-GB" dirty="0"/>
              <a:t>• </a:t>
            </a:r>
            <a:r>
              <a:rPr lang="en-GB" dirty="0">
                <a:highlight>
                  <a:srgbClr val="FFFF00"/>
                </a:highlight>
              </a:rPr>
              <a:t>Shift from 'take‑make‑dispose' to circular model: keep resources in use, minimise waste</a:t>
            </a:r>
          </a:p>
          <a:p>
            <a:pPr marL="0" indent="0">
              <a:lnSpc>
                <a:spcPct val="90000"/>
              </a:lnSpc>
              <a:buNone/>
              <a:defRPr sz="1400"/>
            </a:pPr>
            <a:r>
              <a:rPr lang="en-GB" dirty="0"/>
              <a:t>• Support climate neutrality &amp; biodiversity; double material reuse to ~24 % by 2030</a:t>
            </a:r>
          </a:p>
          <a:p>
            <a:pPr>
              <a:lnSpc>
                <a:spcPct val="90000"/>
              </a:lnSpc>
              <a:defRPr sz="1400"/>
            </a:pPr>
            <a:endParaRPr lang="en-GB" dirty="0"/>
          </a:p>
          <a:p>
            <a:pPr marL="0" indent="0">
              <a:lnSpc>
                <a:spcPct val="90000"/>
              </a:lnSpc>
              <a:buNone/>
              <a:defRPr sz="1400"/>
            </a:pPr>
            <a:r>
              <a:rPr lang="en-GB" b="1" dirty="0"/>
              <a:t>Key Measures</a:t>
            </a:r>
          </a:p>
          <a:p>
            <a:pPr marL="0" indent="0">
              <a:lnSpc>
                <a:spcPct val="90000"/>
              </a:lnSpc>
              <a:buNone/>
              <a:defRPr sz="1400"/>
            </a:pPr>
            <a:r>
              <a:rPr lang="en-GB" dirty="0"/>
              <a:t>• </a:t>
            </a:r>
            <a:r>
              <a:rPr lang="en-GB" sz="1700" b="1" dirty="0">
                <a:solidFill>
                  <a:srgbClr val="FF0000"/>
                </a:solidFill>
              </a:rPr>
              <a:t>Circular Economy Act </a:t>
            </a:r>
            <a:r>
              <a:rPr lang="en-GB" sz="1700" dirty="0">
                <a:solidFill>
                  <a:srgbClr val="FF0000"/>
                </a:solidFill>
              </a:rPr>
              <a:t>(2026</a:t>
            </a:r>
            <a:r>
              <a:rPr lang="en-GB" dirty="0">
                <a:solidFill>
                  <a:srgbClr val="FF0000"/>
                </a:solidFill>
              </a:rPr>
              <a:t>): single market for secondary raw materials “free movement of circular products, secondary raw materials &amp;</a:t>
            </a:r>
            <a:r>
              <a:rPr lang="en-GB" dirty="0" err="1">
                <a:solidFill>
                  <a:srgbClr val="FF0000"/>
                </a:solidFill>
              </a:rPr>
              <a:t>waste”.Stimulate</a:t>
            </a:r>
            <a:r>
              <a:rPr lang="en-GB" dirty="0">
                <a:solidFill>
                  <a:srgbClr val="FF0000"/>
                </a:solidFill>
              </a:rPr>
              <a:t> demand for high quality recycled materials”</a:t>
            </a:r>
          </a:p>
          <a:p>
            <a:pPr marL="0" indent="0">
              <a:lnSpc>
                <a:spcPct val="90000"/>
              </a:lnSpc>
              <a:buNone/>
              <a:defRPr sz="1400"/>
            </a:pPr>
            <a:r>
              <a:rPr lang="en-GB" dirty="0"/>
              <a:t>• </a:t>
            </a:r>
            <a:r>
              <a:rPr lang="en-GB" dirty="0">
                <a:solidFill>
                  <a:srgbClr val="FF0000"/>
                </a:solidFill>
              </a:rPr>
              <a:t>Ecodesign for Sustainable Products Regulation (ESPR)(2024)</a:t>
            </a:r>
          </a:p>
          <a:p>
            <a:pPr marL="0" indent="0">
              <a:lnSpc>
                <a:spcPct val="90000"/>
              </a:lnSpc>
              <a:buNone/>
              <a:defRPr sz="1400"/>
            </a:pPr>
            <a:r>
              <a:rPr lang="en-GB" dirty="0"/>
              <a:t>• Right to Repair Directive &amp; green claims rules (2024)</a:t>
            </a:r>
          </a:p>
          <a:p>
            <a:pPr marL="0" indent="0">
              <a:lnSpc>
                <a:spcPct val="90000"/>
              </a:lnSpc>
              <a:buNone/>
              <a:defRPr sz="1400"/>
            </a:pPr>
            <a:r>
              <a:rPr lang="en-GB" dirty="0"/>
              <a:t>• Packaging &amp; Packaging Waste Regulation (2025)</a:t>
            </a:r>
          </a:p>
          <a:p>
            <a:pPr marL="0" indent="0">
              <a:lnSpc>
                <a:spcPct val="90000"/>
              </a:lnSpc>
              <a:buNone/>
              <a:defRPr sz="1400"/>
            </a:pPr>
            <a:r>
              <a:rPr lang="en-GB" dirty="0"/>
              <a:t>• Batteries Regulation &amp; Circular Textiles Strategy</a:t>
            </a:r>
          </a:p>
          <a:p>
            <a:pPr marL="0" indent="0">
              <a:lnSpc>
                <a:spcPct val="90000"/>
              </a:lnSpc>
              <a:buNone/>
              <a:defRPr sz="1400"/>
            </a:pPr>
            <a:r>
              <a:rPr lang="en-GB" dirty="0"/>
              <a:t>• Reforms on end‑of‑life vehicles, waste shipments, microplastics restrictions</a:t>
            </a:r>
          </a:p>
          <a:p>
            <a:pPr>
              <a:lnSpc>
                <a:spcPct val="90000"/>
              </a:lnSpc>
              <a:defRPr sz="1400"/>
            </a:pPr>
            <a:endParaRPr lang="en-GB" dirty="0"/>
          </a:p>
          <a:p>
            <a:pPr marL="0" indent="0">
              <a:lnSpc>
                <a:spcPct val="90000"/>
              </a:lnSpc>
              <a:buNone/>
              <a:defRPr sz="1400"/>
            </a:pPr>
            <a:r>
              <a:rPr lang="en-GB" b="1" dirty="0"/>
              <a:t>Implementation &amp; Monitoring</a:t>
            </a:r>
          </a:p>
          <a:p>
            <a:pPr marL="0" indent="0">
              <a:lnSpc>
                <a:spcPct val="90000"/>
              </a:lnSpc>
              <a:buNone/>
              <a:defRPr sz="1400"/>
            </a:pPr>
            <a:r>
              <a:rPr lang="en-GB" dirty="0"/>
              <a:t>• 54 actions under 2020 plan now in progress or completed</a:t>
            </a:r>
          </a:p>
          <a:p>
            <a:pPr marL="0" indent="0">
              <a:lnSpc>
                <a:spcPct val="90000"/>
              </a:lnSpc>
              <a:buNone/>
              <a:defRPr sz="1400"/>
            </a:pPr>
            <a:r>
              <a:rPr lang="en-GB" dirty="0"/>
              <a:t>• 2023 Monitoring Framework: tracks circularity, material footprint &amp; waste prevention</a:t>
            </a:r>
          </a:p>
          <a:p>
            <a:pPr marL="0" indent="0">
              <a:lnSpc>
                <a:spcPct val="90000"/>
              </a:lnSpc>
              <a:buNone/>
              <a:defRPr sz="1400"/>
            </a:pPr>
            <a:r>
              <a:rPr lang="en-GB" dirty="0"/>
              <a:t>• Tools: EU Ecolabel, Green Public Procurement, Circular Economy Stakeholder Platform</a:t>
            </a:r>
          </a:p>
          <a:p>
            <a:pPr>
              <a:lnSpc>
                <a:spcPct val="90000"/>
              </a:lnSpc>
              <a:defRPr sz="1400"/>
            </a:pPr>
            <a:endParaRPr lang="en-GB" dirty="0"/>
          </a:p>
          <a:p>
            <a:pPr marL="0" indent="0">
              <a:lnSpc>
                <a:spcPct val="90000"/>
              </a:lnSpc>
              <a:buNone/>
              <a:defRPr sz="1400"/>
            </a:pPr>
            <a:r>
              <a:rPr lang="en-GB" b="1" dirty="0"/>
              <a:t>Take‑away Message</a:t>
            </a:r>
          </a:p>
          <a:p>
            <a:pPr marL="0" indent="0">
              <a:lnSpc>
                <a:spcPct val="90000"/>
              </a:lnSpc>
              <a:buNone/>
              <a:defRPr sz="1400"/>
            </a:pPr>
            <a:r>
              <a:rPr lang="en-GB" dirty="0"/>
              <a:t>A cornerstone of the Green Deal — </a:t>
            </a:r>
            <a:r>
              <a:rPr lang="en-GB" dirty="0">
                <a:solidFill>
                  <a:srgbClr val="FF0000"/>
                </a:solidFill>
              </a:rPr>
              <a:t>driving innovation</a:t>
            </a:r>
            <a:r>
              <a:rPr lang="en-GB" dirty="0"/>
              <a:t>, </a:t>
            </a:r>
            <a:r>
              <a:rPr lang="en-GB" dirty="0">
                <a:solidFill>
                  <a:srgbClr val="FF0000"/>
                </a:solidFill>
              </a:rPr>
              <a:t>sustainable production and consumption, and reducing Europe’s resource dependence.</a:t>
            </a:r>
          </a:p>
          <a:p>
            <a:endParaRPr lang="en-GB" dirty="0"/>
          </a:p>
        </p:txBody>
      </p:sp>
      <p:sp>
        <p:nvSpPr>
          <p:cNvPr id="4" name="TextBox 3">
            <a:extLst>
              <a:ext uri="{FF2B5EF4-FFF2-40B4-BE49-F238E27FC236}">
                <a16:creationId xmlns:a16="http://schemas.microsoft.com/office/drawing/2014/main" id="{3925CF87-8166-5580-F20B-CF6645C8D57B}"/>
              </a:ext>
            </a:extLst>
          </p:cNvPr>
          <p:cNvSpPr txBox="1"/>
          <p:nvPr/>
        </p:nvSpPr>
        <p:spPr>
          <a:xfrm>
            <a:off x="153829" y="5447783"/>
            <a:ext cx="2263241" cy="1477328"/>
          </a:xfrm>
          <a:prstGeom prst="rect">
            <a:avLst/>
          </a:prstGeom>
          <a:noFill/>
        </p:spPr>
        <p:txBody>
          <a:bodyPr wrap="square" rtlCol="0">
            <a:spAutoFit/>
          </a:bodyPr>
          <a:lstStyle/>
          <a:p>
            <a:r>
              <a:rPr lang="en-GB" b="1" dirty="0">
                <a:solidFill>
                  <a:srgbClr val="FF0000"/>
                </a:solidFill>
              </a:rPr>
              <a:t>However, the circularity rate  in EU stagnant  over last 15 years 10.7% in 2010 to 11.8% in 2023</a:t>
            </a:r>
            <a:r>
              <a:rPr lang="en-GB" dirty="0">
                <a:solidFill>
                  <a:srgbClr val="FF0000"/>
                </a:solidFill>
              </a:rPr>
              <a:t>.</a:t>
            </a:r>
          </a:p>
        </p:txBody>
      </p:sp>
      <p:sp>
        <p:nvSpPr>
          <p:cNvPr id="5" name="TextBox 4">
            <a:extLst>
              <a:ext uri="{FF2B5EF4-FFF2-40B4-BE49-F238E27FC236}">
                <a16:creationId xmlns:a16="http://schemas.microsoft.com/office/drawing/2014/main" id="{07C5FF03-3369-0E98-F58A-27AEA04CDB2D}"/>
              </a:ext>
            </a:extLst>
          </p:cNvPr>
          <p:cNvSpPr txBox="1"/>
          <p:nvPr/>
        </p:nvSpPr>
        <p:spPr>
          <a:xfrm>
            <a:off x="5109127" y="6165444"/>
            <a:ext cx="5403366" cy="461665"/>
          </a:xfrm>
          <a:prstGeom prst="rect">
            <a:avLst/>
          </a:prstGeom>
          <a:noFill/>
        </p:spPr>
        <p:txBody>
          <a:bodyPr wrap="square">
            <a:spAutoFit/>
          </a:bodyPr>
          <a:lstStyle/>
          <a:p>
            <a:r>
              <a:rPr lang="en-GB" sz="1200" dirty="0"/>
              <a:t>See: </a:t>
            </a:r>
            <a:r>
              <a:rPr lang="en-GB" sz="1200" dirty="0">
                <a:hlinkClick r:id="rId2"/>
              </a:rPr>
              <a:t>https://environment.ec.Europa.eu/strategy/circular-economy_en</a:t>
            </a:r>
            <a:r>
              <a:rPr lang="en-GB" sz="1200" dirty="0"/>
              <a:t>   </a:t>
            </a:r>
          </a:p>
          <a:p>
            <a:r>
              <a:rPr lang="en-GB" sz="1200" dirty="0"/>
              <a:t> (Accessed: October,2025)</a:t>
            </a:r>
          </a:p>
        </p:txBody>
      </p:sp>
      <p:pic>
        <p:nvPicPr>
          <p:cNvPr id="6" name="Picture 5" descr="A flag with yellow stars&#10;&#10;AI-generated content may be incorrect.">
            <a:extLst>
              <a:ext uri="{FF2B5EF4-FFF2-40B4-BE49-F238E27FC236}">
                <a16:creationId xmlns:a16="http://schemas.microsoft.com/office/drawing/2014/main" id="{407D0ED5-D31D-6C1A-DE92-FE0217DBE44E}"/>
              </a:ext>
            </a:extLst>
          </p:cNvPr>
          <p:cNvPicPr>
            <a:picLocks noChangeAspect="1"/>
          </p:cNvPicPr>
          <p:nvPr/>
        </p:nvPicPr>
        <p:blipFill>
          <a:blip r:embed="rId3"/>
          <a:stretch>
            <a:fillRect/>
          </a:stretch>
        </p:blipFill>
        <p:spPr>
          <a:xfrm>
            <a:off x="265353" y="104647"/>
            <a:ext cx="1020096" cy="973395"/>
          </a:xfrm>
          <a:prstGeom prst="rect">
            <a:avLst/>
          </a:prstGeom>
        </p:spPr>
      </p:pic>
    </p:spTree>
    <p:extLst>
      <p:ext uri="{BB962C8B-B14F-4D97-AF65-F5344CB8AC3E}">
        <p14:creationId xmlns:p14="http://schemas.microsoft.com/office/powerpoint/2010/main" val="2737341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651753"/>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C4B0C2-1590-86D9-6D4D-035EE9F448A7}"/>
              </a:ext>
            </a:extLst>
          </p:cNvPr>
          <p:cNvSpPr>
            <a:spLocks noGrp="1"/>
          </p:cNvSpPr>
          <p:nvPr>
            <p:ph type="title"/>
          </p:nvPr>
        </p:nvSpPr>
        <p:spPr>
          <a:xfrm>
            <a:off x="1941400" y="643467"/>
            <a:ext cx="8408193" cy="744836"/>
          </a:xfrm>
        </p:spPr>
        <p:txBody>
          <a:bodyPr>
            <a:normAutofit/>
          </a:bodyPr>
          <a:lstStyle/>
          <a:p>
            <a:pPr>
              <a:lnSpc>
                <a:spcPct val="90000"/>
              </a:lnSpc>
            </a:pPr>
            <a:r>
              <a:rPr lang="en-GB" sz="2200" dirty="0">
                <a:solidFill>
                  <a:schemeClr val="bg1"/>
                </a:solidFill>
              </a:rPr>
              <a:t>Single Use Plastics Directive 2019/904 Hygiene products impacted</a:t>
            </a:r>
            <a:br>
              <a:rPr lang="en-GB" sz="2200" dirty="0">
                <a:solidFill>
                  <a:schemeClr val="bg1"/>
                </a:solidFill>
              </a:rPr>
            </a:br>
            <a:endParaRPr lang="en-GB" sz="2200" dirty="0">
              <a:solidFill>
                <a:schemeClr val="bg1"/>
              </a:solidFill>
            </a:endParaRPr>
          </a:p>
        </p:txBody>
      </p:sp>
      <p:pic>
        <p:nvPicPr>
          <p:cNvPr id="3" name="Picture 2">
            <a:extLst>
              <a:ext uri="{FF2B5EF4-FFF2-40B4-BE49-F238E27FC236}">
                <a16:creationId xmlns:a16="http://schemas.microsoft.com/office/drawing/2014/main" id="{9CE913B7-9388-F34C-8837-972B96F0C42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363" y="1602589"/>
            <a:ext cx="8443477" cy="4335927"/>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3F7960D-06E8-004D-C41A-360C17FDA7E3}"/>
                  </a:ext>
                </a:extLst>
              </p14:cNvPr>
              <p14:cNvContentPartPr/>
              <p14:nvPr/>
            </p14:nvContentPartPr>
            <p14:xfrm>
              <a:off x="4482551" y="1457060"/>
              <a:ext cx="954360" cy="827280"/>
            </p14:xfrm>
          </p:contentPart>
        </mc:Choice>
        <mc:Fallback xmlns="">
          <p:pic>
            <p:nvPicPr>
              <p:cNvPr id="5" name="Ink 4">
                <a:extLst>
                  <a:ext uri="{FF2B5EF4-FFF2-40B4-BE49-F238E27FC236}">
                    <a16:creationId xmlns:a16="http://schemas.microsoft.com/office/drawing/2014/main" id="{53F7960D-06E8-004D-C41A-360C17FDA7E3}"/>
                  </a:ext>
                </a:extLst>
              </p:cNvPr>
              <p:cNvPicPr/>
              <p:nvPr/>
            </p:nvPicPr>
            <p:blipFill>
              <a:blip r:embed="rId4"/>
              <a:stretch>
                <a:fillRect/>
              </a:stretch>
            </p:blipFill>
            <p:spPr>
              <a:xfrm>
                <a:off x="4473551" y="1448060"/>
                <a:ext cx="972000" cy="84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04149B09-00DD-5CEC-CE46-96578334208D}"/>
                  </a:ext>
                </a:extLst>
              </p14:cNvPr>
              <p14:cNvContentPartPr/>
              <p14:nvPr/>
            </p14:nvContentPartPr>
            <p14:xfrm>
              <a:off x="5531622" y="1396589"/>
              <a:ext cx="1041558" cy="1009080"/>
            </p14:xfrm>
          </p:contentPart>
        </mc:Choice>
        <mc:Fallback xmlns="">
          <p:pic>
            <p:nvPicPr>
              <p:cNvPr id="15" name="Ink 14">
                <a:extLst>
                  <a:ext uri="{FF2B5EF4-FFF2-40B4-BE49-F238E27FC236}">
                    <a16:creationId xmlns:a16="http://schemas.microsoft.com/office/drawing/2014/main" id="{04149B09-00DD-5CEC-CE46-96578334208D}"/>
                  </a:ext>
                </a:extLst>
              </p:cNvPr>
              <p:cNvPicPr/>
              <p:nvPr/>
            </p:nvPicPr>
            <p:blipFill>
              <a:blip r:embed="rId6"/>
              <a:stretch>
                <a:fillRect/>
              </a:stretch>
            </p:blipFill>
            <p:spPr>
              <a:xfrm>
                <a:off x="5522621" y="1387589"/>
                <a:ext cx="1059199" cy="1026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724E3AA8-6847-BC5D-E4EB-B1B860CD5C26}"/>
                  </a:ext>
                </a:extLst>
              </p14:cNvPr>
              <p14:cNvContentPartPr/>
              <p14:nvPr/>
            </p14:nvContentPartPr>
            <p14:xfrm>
              <a:off x="7338275" y="1514537"/>
              <a:ext cx="1189283" cy="744836"/>
            </p14:xfrm>
          </p:contentPart>
        </mc:Choice>
        <mc:Fallback xmlns="">
          <p:pic>
            <p:nvPicPr>
              <p:cNvPr id="20" name="Ink 19">
                <a:extLst>
                  <a:ext uri="{FF2B5EF4-FFF2-40B4-BE49-F238E27FC236}">
                    <a16:creationId xmlns:a16="http://schemas.microsoft.com/office/drawing/2014/main" id="{724E3AA8-6847-BC5D-E4EB-B1B860CD5C26}"/>
                  </a:ext>
                </a:extLst>
              </p:cNvPr>
              <p:cNvPicPr/>
              <p:nvPr/>
            </p:nvPicPr>
            <p:blipFill>
              <a:blip r:embed="rId8"/>
              <a:stretch>
                <a:fillRect/>
              </a:stretch>
            </p:blipFill>
            <p:spPr>
              <a:xfrm>
                <a:off x="7329273" y="1505533"/>
                <a:ext cx="1206926" cy="76248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95FFAA86-C1A0-F961-54D1-7E9342D38B45}"/>
                  </a:ext>
                </a:extLst>
              </p14:cNvPr>
              <p14:cNvContentPartPr/>
              <p14:nvPr/>
            </p14:nvContentPartPr>
            <p14:xfrm>
              <a:off x="10107530" y="2418348"/>
              <a:ext cx="360" cy="360"/>
            </p14:xfrm>
          </p:contentPart>
        </mc:Choice>
        <mc:Fallback xmlns="">
          <p:pic>
            <p:nvPicPr>
              <p:cNvPr id="21" name="Ink 20">
                <a:extLst>
                  <a:ext uri="{FF2B5EF4-FFF2-40B4-BE49-F238E27FC236}">
                    <a16:creationId xmlns:a16="http://schemas.microsoft.com/office/drawing/2014/main" id="{95FFAA86-C1A0-F961-54D1-7E9342D38B45}"/>
                  </a:ext>
                </a:extLst>
              </p:cNvPr>
              <p:cNvPicPr/>
              <p:nvPr/>
            </p:nvPicPr>
            <p:blipFill>
              <a:blip r:embed="rId10"/>
              <a:stretch>
                <a:fillRect/>
              </a:stretch>
            </p:blipFill>
            <p:spPr>
              <a:xfrm>
                <a:off x="10098530" y="24093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DE1A1C1B-482B-88C0-F355-E4E0CECEC6E4}"/>
                  </a:ext>
                </a:extLst>
              </p14:cNvPr>
              <p14:cNvContentPartPr/>
              <p14:nvPr/>
            </p14:nvContentPartPr>
            <p14:xfrm>
              <a:off x="12329570" y="1759908"/>
              <a:ext cx="360" cy="360"/>
            </p14:xfrm>
          </p:contentPart>
        </mc:Choice>
        <mc:Fallback xmlns="">
          <p:pic>
            <p:nvPicPr>
              <p:cNvPr id="22" name="Ink 21">
                <a:extLst>
                  <a:ext uri="{FF2B5EF4-FFF2-40B4-BE49-F238E27FC236}">
                    <a16:creationId xmlns:a16="http://schemas.microsoft.com/office/drawing/2014/main" id="{DE1A1C1B-482B-88C0-F355-E4E0CECEC6E4}"/>
                  </a:ext>
                </a:extLst>
              </p:cNvPr>
              <p:cNvPicPr/>
              <p:nvPr/>
            </p:nvPicPr>
            <p:blipFill>
              <a:blip r:embed="rId10"/>
              <a:stretch>
                <a:fillRect/>
              </a:stretch>
            </p:blipFill>
            <p:spPr>
              <a:xfrm>
                <a:off x="12320570" y="17509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20D81FB5-0600-936E-9A73-C48DD49141E7}"/>
                  </a:ext>
                </a:extLst>
              </p14:cNvPr>
              <p14:cNvContentPartPr/>
              <p14:nvPr/>
            </p14:nvContentPartPr>
            <p14:xfrm>
              <a:off x="12614690" y="1602228"/>
              <a:ext cx="360" cy="360"/>
            </p14:xfrm>
          </p:contentPart>
        </mc:Choice>
        <mc:Fallback xmlns="">
          <p:pic>
            <p:nvPicPr>
              <p:cNvPr id="24" name="Ink 23">
                <a:extLst>
                  <a:ext uri="{FF2B5EF4-FFF2-40B4-BE49-F238E27FC236}">
                    <a16:creationId xmlns:a16="http://schemas.microsoft.com/office/drawing/2014/main" id="{20D81FB5-0600-936E-9A73-C48DD49141E7}"/>
                  </a:ext>
                </a:extLst>
              </p:cNvPr>
              <p:cNvPicPr/>
              <p:nvPr/>
            </p:nvPicPr>
            <p:blipFill>
              <a:blip r:embed="rId13"/>
              <a:stretch>
                <a:fillRect/>
              </a:stretch>
            </p:blipFill>
            <p:spPr>
              <a:xfrm>
                <a:off x="12605690" y="15932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Ink 24">
                <a:extLst>
                  <a:ext uri="{FF2B5EF4-FFF2-40B4-BE49-F238E27FC236}">
                    <a16:creationId xmlns:a16="http://schemas.microsoft.com/office/drawing/2014/main" id="{98491DDF-055C-A444-D900-E14E9C92FC64}"/>
                  </a:ext>
                </a:extLst>
              </p14:cNvPr>
              <p14:cNvContentPartPr/>
              <p14:nvPr/>
            </p14:nvContentPartPr>
            <p14:xfrm>
              <a:off x="13135610" y="4050948"/>
              <a:ext cx="360" cy="360"/>
            </p14:xfrm>
          </p:contentPart>
        </mc:Choice>
        <mc:Fallback xmlns="">
          <p:pic>
            <p:nvPicPr>
              <p:cNvPr id="25" name="Ink 24">
                <a:extLst>
                  <a:ext uri="{FF2B5EF4-FFF2-40B4-BE49-F238E27FC236}">
                    <a16:creationId xmlns:a16="http://schemas.microsoft.com/office/drawing/2014/main" id="{98491DDF-055C-A444-D900-E14E9C92FC64}"/>
                  </a:ext>
                </a:extLst>
              </p:cNvPr>
              <p:cNvPicPr/>
              <p:nvPr/>
            </p:nvPicPr>
            <p:blipFill>
              <a:blip r:embed="rId13"/>
              <a:stretch>
                <a:fillRect/>
              </a:stretch>
            </p:blipFill>
            <p:spPr>
              <a:xfrm>
                <a:off x="13126610" y="40419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0" name="Ink 29">
                <a:extLst>
                  <a:ext uri="{FF2B5EF4-FFF2-40B4-BE49-F238E27FC236}">
                    <a16:creationId xmlns:a16="http://schemas.microsoft.com/office/drawing/2014/main" id="{3E02DE71-3F7E-AA30-9274-538E17F95C04}"/>
                  </a:ext>
                </a:extLst>
              </p14:cNvPr>
              <p14:cNvContentPartPr/>
              <p14:nvPr/>
            </p14:nvContentPartPr>
            <p14:xfrm>
              <a:off x="13116170" y="6075948"/>
              <a:ext cx="360" cy="360"/>
            </p14:xfrm>
          </p:contentPart>
        </mc:Choice>
        <mc:Fallback xmlns="">
          <p:pic>
            <p:nvPicPr>
              <p:cNvPr id="30" name="Ink 29">
                <a:extLst>
                  <a:ext uri="{FF2B5EF4-FFF2-40B4-BE49-F238E27FC236}">
                    <a16:creationId xmlns:a16="http://schemas.microsoft.com/office/drawing/2014/main" id="{3E02DE71-3F7E-AA30-9274-538E17F95C04}"/>
                  </a:ext>
                </a:extLst>
              </p:cNvPr>
              <p:cNvPicPr/>
              <p:nvPr/>
            </p:nvPicPr>
            <p:blipFill>
              <a:blip r:embed="rId16"/>
              <a:stretch>
                <a:fillRect/>
              </a:stretch>
            </p:blipFill>
            <p:spPr>
              <a:xfrm>
                <a:off x="13110050" y="606982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2" name="Ink 31">
                <a:extLst>
                  <a:ext uri="{FF2B5EF4-FFF2-40B4-BE49-F238E27FC236}">
                    <a16:creationId xmlns:a16="http://schemas.microsoft.com/office/drawing/2014/main" id="{4906904C-1F27-8446-3A4E-46B68658A499}"/>
                  </a:ext>
                </a:extLst>
              </p14:cNvPr>
              <p14:cNvContentPartPr/>
              <p14:nvPr/>
            </p14:nvContentPartPr>
            <p14:xfrm>
              <a:off x="5311993" y="4886363"/>
              <a:ext cx="2712240" cy="561240"/>
            </p14:xfrm>
          </p:contentPart>
        </mc:Choice>
        <mc:Fallback xmlns="">
          <p:pic>
            <p:nvPicPr>
              <p:cNvPr id="32" name="Ink 31">
                <a:extLst>
                  <a:ext uri="{FF2B5EF4-FFF2-40B4-BE49-F238E27FC236}">
                    <a16:creationId xmlns:a16="http://schemas.microsoft.com/office/drawing/2014/main" id="{4906904C-1F27-8446-3A4E-46B68658A499}"/>
                  </a:ext>
                </a:extLst>
              </p:cNvPr>
              <p:cNvPicPr/>
              <p:nvPr/>
            </p:nvPicPr>
            <p:blipFill>
              <a:blip r:embed="rId18"/>
              <a:stretch>
                <a:fillRect/>
              </a:stretch>
            </p:blipFill>
            <p:spPr>
              <a:xfrm>
                <a:off x="5305873" y="4880243"/>
                <a:ext cx="2724480" cy="573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3" name="Ink 32">
                <a:extLst>
                  <a:ext uri="{FF2B5EF4-FFF2-40B4-BE49-F238E27FC236}">
                    <a16:creationId xmlns:a16="http://schemas.microsoft.com/office/drawing/2014/main" id="{BF1E6617-31F5-1384-DFAE-66C23181DF62}"/>
                  </a:ext>
                </a:extLst>
              </p14:cNvPr>
              <p14:cNvContentPartPr/>
              <p14:nvPr/>
            </p14:nvContentPartPr>
            <p14:xfrm>
              <a:off x="10530170" y="5220948"/>
              <a:ext cx="360" cy="360"/>
            </p14:xfrm>
          </p:contentPart>
        </mc:Choice>
        <mc:Fallback xmlns="">
          <p:pic>
            <p:nvPicPr>
              <p:cNvPr id="33" name="Ink 32">
                <a:extLst>
                  <a:ext uri="{FF2B5EF4-FFF2-40B4-BE49-F238E27FC236}">
                    <a16:creationId xmlns:a16="http://schemas.microsoft.com/office/drawing/2014/main" id="{BF1E6617-31F5-1384-DFAE-66C23181DF62}"/>
                  </a:ext>
                </a:extLst>
              </p:cNvPr>
              <p:cNvPicPr/>
              <p:nvPr/>
            </p:nvPicPr>
            <p:blipFill>
              <a:blip r:embed="rId16"/>
              <a:stretch>
                <a:fillRect/>
              </a:stretch>
            </p:blipFill>
            <p:spPr>
              <a:xfrm>
                <a:off x="10524050" y="5214828"/>
                <a:ext cx="12600" cy="12600"/>
              </a:xfrm>
              <a:prstGeom prst="rect">
                <a:avLst/>
              </a:prstGeom>
            </p:spPr>
          </p:pic>
        </mc:Fallback>
      </mc:AlternateContent>
      <p:pic>
        <p:nvPicPr>
          <p:cNvPr id="34" name="Picture 33" descr="A sign with a toilet and a turtle&#10;&#10;AI-generated content may be incorrect.">
            <a:extLst>
              <a:ext uri="{FF2B5EF4-FFF2-40B4-BE49-F238E27FC236}">
                <a16:creationId xmlns:a16="http://schemas.microsoft.com/office/drawing/2014/main" id="{45A87D54-D6B9-7011-2ECE-313BC387B21A}"/>
              </a:ext>
            </a:extLst>
          </p:cNvPr>
          <p:cNvPicPr>
            <a:picLocks noChangeAspect="1"/>
          </p:cNvPicPr>
          <p:nvPr/>
        </p:nvPicPr>
        <p:blipFill>
          <a:blip r:embed="rId20"/>
          <a:stretch>
            <a:fillRect/>
          </a:stretch>
        </p:blipFill>
        <p:spPr>
          <a:xfrm>
            <a:off x="10439316" y="6002297"/>
            <a:ext cx="1752684" cy="840112"/>
          </a:xfrm>
          <a:prstGeom prst="rect">
            <a:avLst/>
          </a:prstGeom>
        </p:spPr>
      </p:pic>
      <p:pic>
        <p:nvPicPr>
          <p:cNvPr id="35" name="Picture 4" descr="no_flush_wipes_bin_wipes">
            <a:extLst>
              <a:ext uri="{FF2B5EF4-FFF2-40B4-BE49-F238E27FC236}">
                <a16:creationId xmlns:a16="http://schemas.microsoft.com/office/drawing/2014/main" id="{D8C5BC25-D36B-24B8-F9B7-8EF8DEA48DC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27559" y="2007476"/>
            <a:ext cx="3574718" cy="28788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sign with a toilet and a turtle&#10;&#10;AI-generated content may be incorrect.">
            <a:extLst>
              <a:ext uri="{FF2B5EF4-FFF2-40B4-BE49-F238E27FC236}">
                <a16:creationId xmlns:a16="http://schemas.microsoft.com/office/drawing/2014/main" id="{4F40390D-5A28-8240-7BB3-C5588980AF8A}"/>
              </a:ext>
            </a:extLst>
          </p:cNvPr>
          <p:cNvPicPr>
            <a:picLocks noChangeAspect="1"/>
          </p:cNvPicPr>
          <p:nvPr/>
        </p:nvPicPr>
        <p:blipFill>
          <a:blip r:embed="rId22"/>
          <a:stretch>
            <a:fillRect/>
          </a:stretch>
        </p:blipFill>
        <p:spPr>
          <a:xfrm>
            <a:off x="115702" y="6017414"/>
            <a:ext cx="1752684" cy="840112"/>
          </a:xfrm>
          <a:prstGeom prst="rect">
            <a:avLst/>
          </a:prstGeom>
        </p:spPr>
      </p:pic>
      <p:sp>
        <p:nvSpPr>
          <p:cNvPr id="37" name="TextBox 36">
            <a:extLst>
              <a:ext uri="{FF2B5EF4-FFF2-40B4-BE49-F238E27FC236}">
                <a16:creationId xmlns:a16="http://schemas.microsoft.com/office/drawing/2014/main" id="{3E94E78C-90B7-2215-6381-3296F2DE8C67}"/>
              </a:ext>
            </a:extLst>
          </p:cNvPr>
          <p:cNvSpPr txBox="1"/>
          <p:nvPr/>
        </p:nvSpPr>
        <p:spPr>
          <a:xfrm>
            <a:off x="2270234" y="6303270"/>
            <a:ext cx="7577959" cy="400110"/>
          </a:xfrm>
          <a:prstGeom prst="rect">
            <a:avLst/>
          </a:prstGeom>
          <a:noFill/>
        </p:spPr>
        <p:txBody>
          <a:bodyPr wrap="square" rtlCol="0">
            <a:spAutoFit/>
          </a:bodyPr>
          <a:lstStyle/>
          <a:p>
            <a:r>
              <a:rPr lang="en-GB" sz="2000" dirty="0">
                <a:hlinkClick r:id="rId23"/>
              </a:rPr>
              <a:t>https://www.edana.org/how-we-take-action/wet-wipes-disposal</a:t>
            </a:r>
            <a:r>
              <a:rPr lang="en-GB" sz="2000" dirty="0"/>
              <a:t> </a:t>
            </a:r>
          </a:p>
        </p:txBody>
      </p:sp>
    </p:spTree>
    <p:extLst>
      <p:ext uri="{BB962C8B-B14F-4D97-AF65-F5344CB8AC3E}">
        <p14:creationId xmlns:p14="http://schemas.microsoft.com/office/powerpoint/2010/main" val="2264431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919E-A34A-E435-2DD8-F9B7F6B98EDE}"/>
              </a:ext>
            </a:extLst>
          </p:cNvPr>
          <p:cNvSpPr>
            <a:spLocks noGrp="1"/>
          </p:cNvSpPr>
          <p:nvPr>
            <p:ph type="title"/>
          </p:nvPr>
        </p:nvSpPr>
        <p:spPr>
          <a:xfrm>
            <a:off x="420414" y="548640"/>
            <a:ext cx="11414234" cy="1179576"/>
          </a:xfrm>
        </p:spPr>
        <p:txBody>
          <a:bodyPr vert="horz" lIns="91440" tIns="45720" rIns="91440" bIns="45720" rtlCol="0" anchor="ctr">
            <a:normAutofit/>
          </a:bodyPr>
          <a:lstStyle/>
          <a:p>
            <a:pPr defTabSz="914400">
              <a:lnSpc>
                <a:spcPct val="90000"/>
              </a:lnSpc>
            </a:pPr>
            <a:r>
              <a:rPr lang="en-US" sz="2500" dirty="0"/>
              <a:t>Directive 2019/904 </a:t>
            </a:r>
            <a:br>
              <a:rPr lang="en-US" sz="2500" dirty="0"/>
            </a:br>
            <a:r>
              <a:rPr lang="en-US" sz="2500" b="1" dirty="0"/>
              <a:t>Single Use Plastics  Directive</a:t>
            </a:r>
            <a:r>
              <a:rPr lang="en-US" sz="2500" dirty="0"/>
              <a:t>:</a:t>
            </a:r>
            <a:r>
              <a:rPr lang="en-US" sz="2500" dirty="0">
                <a:solidFill>
                  <a:srgbClr val="FF0000"/>
                </a:solidFill>
              </a:rPr>
              <a:t> Evaluation </a:t>
            </a:r>
            <a:r>
              <a:rPr lang="en-US" sz="2500" dirty="0"/>
              <a:t>/</a:t>
            </a:r>
            <a:r>
              <a:rPr lang="en-US" sz="2500" dirty="0">
                <a:solidFill>
                  <a:srgbClr val="FF0000"/>
                </a:solidFill>
              </a:rPr>
              <a:t>possible revision</a:t>
            </a:r>
            <a:r>
              <a:rPr lang="en-US" sz="2500" dirty="0"/>
              <a:t>. </a:t>
            </a:r>
            <a:br>
              <a:rPr lang="en-US" sz="2500" dirty="0"/>
            </a:br>
            <a:r>
              <a:rPr lang="en-US" sz="2500" dirty="0"/>
              <a:t>(</a:t>
            </a:r>
            <a:r>
              <a:rPr lang="en-US" sz="2500" u="sng" dirty="0"/>
              <a:t>Stay close to European Trade Associations e.g. EDANA</a:t>
            </a:r>
            <a:r>
              <a:rPr lang="en-US" sz="2500" dirty="0"/>
              <a:t>)</a:t>
            </a:r>
          </a:p>
        </p:txBody>
      </p:sp>
      <p:sp>
        <p:nvSpPr>
          <p:cNvPr id="3" name="TextBox 2">
            <a:extLst>
              <a:ext uri="{FF2B5EF4-FFF2-40B4-BE49-F238E27FC236}">
                <a16:creationId xmlns:a16="http://schemas.microsoft.com/office/drawing/2014/main" id="{22A58630-3173-8CAD-A79B-A395ED1FE73E}"/>
              </a:ext>
            </a:extLst>
          </p:cNvPr>
          <p:cNvSpPr txBox="1"/>
          <p:nvPr/>
        </p:nvSpPr>
        <p:spPr>
          <a:xfrm>
            <a:off x="273269" y="1728217"/>
            <a:ext cx="11771586" cy="4801053"/>
          </a:xfrm>
          <a:prstGeom prst="rect">
            <a:avLst/>
          </a:prstGeom>
        </p:spPr>
        <p:txBody>
          <a:bodyPr vert="horz" lIns="91440" tIns="45720" rIns="91440" bIns="45720" rtlCol="0">
            <a:normAutofit/>
          </a:bodyPr>
          <a:lstStyle/>
          <a:p>
            <a:pPr marL="57150" defTabSz="914400">
              <a:lnSpc>
                <a:spcPct val="90000"/>
              </a:lnSpc>
              <a:spcAft>
                <a:spcPts val="600"/>
              </a:spcAft>
            </a:pPr>
            <a:r>
              <a:rPr lang="en-US" sz="1400" dirty="0">
                <a:highlight>
                  <a:srgbClr val="FFFF00"/>
                </a:highlight>
              </a:rPr>
              <a:t>Must  be </a:t>
            </a:r>
            <a:r>
              <a:rPr lang="en-US" sz="1400" b="1" u="sng" dirty="0">
                <a:highlight>
                  <a:srgbClr val="FFFF00"/>
                </a:highlight>
              </a:rPr>
              <a:t>EVALUATED</a:t>
            </a:r>
            <a:r>
              <a:rPr lang="en-US" sz="1400" dirty="0">
                <a:highlight>
                  <a:srgbClr val="FFFF00"/>
                </a:highlight>
              </a:rPr>
              <a:t> by the  EU Commission by </a:t>
            </a:r>
            <a:r>
              <a:rPr lang="en-US" sz="1400" b="1" dirty="0">
                <a:highlight>
                  <a:srgbClr val="FFFF00"/>
                </a:highlight>
              </a:rPr>
              <a:t>3</a:t>
            </a:r>
            <a:r>
              <a:rPr lang="en-US" sz="1400" b="1" baseline="30000" dirty="0">
                <a:highlight>
                  <a:srgbClr val="FFFF00"/>
                </a:highlight>
              </a:rPr>
              <a:t>rd</a:t>
            </a:r>
            <a:r>
              <a:rPr lang="en-US" sz="1400" b="1" dirty="0">
                <a:highlight>
                  <a:srgbClr val="FFFF00"/>
                </a:highlight>
              </a:rPr>
              <a:t> July,2027 </a:t>
            </a:r>
            <a:r>
              <a:rPr lang="en-US" sz="1400" dirty="0">
                <a:highlight>
                  <a:srgbClr val="FFFF00"/>
                </a:highlight>
              </a:rPr>
              <a:t>(Article 13 of Directive 2019/904)</a:t>
            </a:r>
          </a:p>
          <a:p>
            <a:pPr marL="57150" defTabSz="914400">
              <a:lnSpc>
                <a:spcPct val="90000"/>
              </a:lnSpc>
              <a:spcAft>
                <a:spcPts val="600"/>
              </a:spcAft>
            </a:pPr>
            <a:r>
              <a:rPr lang="en-US" sz="1400" dirty="0"/>
              <a:t>Following the evaluation the commission may propose  further measures including binding quantitative  consumption reduction targets  or  other measures to strengthen the legislation.</a:t>
            </a:r>
          </a:p>
          <a:p>
            <a:pPr marL="57150" defTabSz="914400">
              <a:lnSpc>
                <a:spcPct val="90000"/>
              </a:lnSpc>
              <a:spcAft>
                <a:spcPts val="600"/>
              </a:spcAft>
            </a:pPr>
            <a:r>
              <a:rPr lang="en-US" sz="1400" dirty="0"/>
              <a:t>The review is supposed to assess, among other things “Scientific and technical progress concerning criteria or a standard for biodegradability in the   marine environment”  applicable to single use plastic products.</a:t>
            </a:r>
          </a:p>
          <a:p>
            <a:pPr marL="57150" defTabSz="914400">
              <a:lnSpc>
                <a:spcPct val="90000"/>
              </a:lnSpc>
              <a:spcAft>
                <a:spcPts val="600"/>
              </a:spcAft>
            </a:pPr>
            <a:r>
              <a:rPr lang="en-US" sz="1400" dirty="0"/>
              <a:t>The Directive sets up monitoring and reporting obligations ;member states must annually report on consumption, collection and  implementation progress</a:t>
            </a:r>
          </a:p>
          <a:p>
            <a:pPr defTabSz="914400">
              <a:lnSpc>
                <a:spcPct val="90000"/>
              </a:lnSpc>
              <a:spcAft>
                <a:spcPts val="600"/>
              </a:spcAft>
            </a:pPr>
            <a:r>
              <a:rPr lang="en-US" sz="1400" dirty="0"/>
              <a:t>This legal framework anticipates a </a:t>
            </a:r>
            <a:r>
              <a:rPr lang="en-US" sz="1400" dirty="0">
                <a:highlight>
                  <a:srgbClr val="FFFF00"/>
                </a:highlight>
              </a:rPr>
              <a:t>review and a </a:t>
            </a:r>
            <a:r>
              <a:rPr lang="en-US" sz="1400" b="1" u="sng" dirty="0">
                <a:solidFill>
                  <a:srgbClr val="0070C0"/>
                </a:solidFill>
                <a:highlight>
                  <a:srgbClr val="FFFF00"/>
                </a:highlight>
              </a:rPr>
              <a:t>possible  REVISION  </a:t>
            </a:r>
            <a:r>
              <a:rPr lang="en-US" sz="1400" u="sng" dirty="0">
                <a:solidFill>
                  <a:srgbClr val="0070C0"/>
                </a:solidFill>
                <a:highlight>
                  <a:srgbClr val="FFFF00"/>
                </a:highlight>
              </a:rPr>
              <a:t>after 2027.</a:t>
            </a:r>
          </a:p>
          <a:p>
            <a:pPr defTabSz="914400">
              <a:lnSpc>
                <a:spcPct val="90000"/>
              </a:lnSpc>
              <a:spcAft>
                <a:spcPts val="600"/>
              </a:spcAft>
            </a:pPr>
            <a:r>
              <a:rPr lang="en-US" sz="1400" dirty="0">
                <a:solidFill>
                  <a:srgbClr val="0070C0"/>
                </a:solidFill>
              </a:rPr>
              <a:t>The commission could decide to amend , replace or supplement the Directive based  on evidence and consultations.</a:t>
            </a:r>
          </a:p>
          <a:p>
            <a:pPr defTabSz="914400">
              <a:lnSpc>
                <a:spcPct val="90000"/>
              </a:lnSpc>
              <a:spcAft>
                <a:spcPts val="600"/>
              </a:spcAft>
            </a:pPr>
            <a:r>
              <a:rPr lang="en-US" sz="1400" u="sng" dirty="0"/>
              <a:t>Preparatory steps:</a:t>
            </a:r>
          </a:p>
          <a:p>
            <a:pPr marL="57150" defTabSz="914400">
              <a:lnSpc>
                <a:spcPct val="90000"/>
              </a:lnSpc>
              <a:spcAft>
                <a:spcPts val="600"/>
              </a:spcAft>
            </a:pPr>
            <a:r>
              <a:rPr lang="en-US" sz="1400" dirty="0"/>
              <a:t>A Circular Economy Act – A consultation has been launched (August,2025)that may interplay with revisions to plastics and waste legislation more widely .</a:t>
            </a:r>
          </a:p>
          <a:p>
            <a:pPr defTabSz="914400">
              <a:lnSpc>
                <a:spcPct val="90000"/>
              </a:lnSpc>
              <a:spcAft>
                <a:spcPts val="600"/>
              </a:spcAft>
            </a:pPr>
            <a:r>
              <a:rPr lang="en-US" sz="1400" dirty="0"/>
              <a:t>Any process to revise would follow normal EU legislative practice: the Commission would publish a proposal (or proposals), which would then go through the ordinary legislative procedure (i.e. co-decision by Parliament and Council) — unless a special procedure is used.</a:t>
            </a:r>
          </a:p>
          <a:p>
            <a:pPr defTabSz="914400">
              <a:lnSpc>
                <a:spcPct val="90000"/>
              </a:lnSpc>
              <a:spcAft>
                <a:spcPts val="600"/>
              </a:spcAft>
            </a:pPr>
            <a:r>
              <a:rPr lang="en-US" sz="1400" dirty="0">
                <a:highlight>
                  <a:srgbClr val="FFFF00"/>
                </a:highlight>
              </a:rPr>
              <a:t>Prior to a formal proposal, the Commission generally launches </a:t>
            </a:r>
            <a:r>
              <a:rPr lang="en-US" sz="1400" b="1" dirty="0">
                <a:highlight>
                  <a:srgbClr val="FFFF00"/>
                </a:highlight>
              </a:rPr>
              <a:t>public consultations, calls for evidence, surveys, impact assessments, and stakeholder hearings</a:t>
            </a:r>
            <a:r>
              <a:rPr lang="en-US" sz="1400" dirty="0">
                <a:highlight>
                  <a:srgbClr val="FFFF00"/>
                </a:highlight>
              </a:rPr>
              <a:t> </a:t>
            </a:r>
            <a:r>
              <a:rPr lang="en-US" sz="1400" dirty="0"/>
              <a:t>(this is standard practice for environmental and regulatory updates).</a:t>
            </a:r>
          </a:p>
          <a:p>
            <a:pPr defTabSz="914400">
              <a:lnSpc>
                <a:spcPct val="90000"/>
              </a:lnSpc>
              <a:spcAft>
                <a:spcPts val="600"/>
              </a:spcAft>
            </a:pPr>
            <a:endParaRPr lang="en-US" sz="1200" dirty="0"/>
          </a:p>
          <a:p>
            <a:pPr defTabSz="914400">
              <a:lnSpc>
                <a:spcPct val="90000"/>
              </a:lnSpc>
              <a:spcAft>
                <a:spcPts val="600"/>
              </a:spcAft>
            </a:pPr>
            <a:r>
              <a:rPr lang="en-US" sz="1200" dirty="0"/>
              <a:t> *** Formal evaluation and  public consultation likely via the “</a:t>
            </a:r>
            <a:r>
              <a:rPr lang="en-US" sz="2400" b="1" dirty="0"/>
              <a:t>Have your say portal</a:t>
            </a:r>
            <a:r>
              <a:rPr lang="en-US" sz="1200" dirty="0"/>
              <a:t>” see: </a:t>
            </a:r>
          </a:p>
          <a:p>
            <a:pPr defTabSz="914400">
              <a:lnSpc>
                <a:spcPct val="90000"/>
              </a:lnSpc>
              <a:spcAft>
                <a:spcPts val="600"/>
              </a:spcAft>
            </a:pPr>
            <a:r>
              <a:rPr lang="en-US" sz="1200" dirty="0"/>
              <a:t> </a:t>
            </a:r>
            <a:r>
              <a:rPr lang="en-GB" u="sng" dirty="0">
                <a:solidFill>
                  <a:srgbClr val="0000FF"/>
                </a:solidFill>
                <a:hlinkClick r:id="rId2">
                  <a:extLst>
                    <a:ext uri="{A12FA001-AC4F-418D-AE19-62706E023703}">
                      <ahyp:hlinkClr xmlns:ahyp="http://schemas.microsoft.com/office/drawing/2018/hyperlinkcolor" val="tx"/>
                    </a:ext>
                  </a:extLst>
                </a:hlinkClick>
              </a:rPr>
              <a:t>https://ec.europa.eu/info/law/better-regulation/</a:t>
            </a:r>
            <a:r>
              <a:rPr lang="en-GB" u="sng" dirty="0">
                <a:solidFill>
                  <a:srgbClr val="FF0000"/>
                </a:solidFill>
                <a:hlinkClick r:id="rId2">
                  <a:extLst>
                    <a:ext uri="{A12FA001-AC4F-418D-AE19-62706E023703}">
                      <ahyp:hlinkClr xmlns:ahyp="http://schemas.microsoft.com/office/drawing/2018/hyperlinkcolor" val="tx"/>
                    </a:ext>
                  </a:extLst>
                </a:hlinkClick>
              </a:rPr>
              <a:t>have-your-say</a:t>
            </a:r>
            <a:r>
              <a:rPr lang="en-GB" u="sng" dirty="0">
                <a:solidFill>
                  <a:srgbClr val="0000FF"/>
                </a:solidFill>
                <a:hlinkClick r:id="rId2">
                  <a:extLst>
                    <a:ext uri="{A12FA001-AC4F-418D-AE19-62706E023703}">
                      <ahyp:hlinkClr xmlns:ahyp="http://schemas.microsoft.com/office/drawing/2018/hyperlinkcolor" val="tx"/>
                    </a:ext>
                  </a:extLst>
                </a:hlinkClick>
              </a:rPr>
              <a:t>_en</a:t>
            </a:r>
            <a:r>
              <a:rPr lang="en-GB" dirty="0"/>
              <a:t> </a:t>
            </a:r>
          </a:p>
          <a:p>
            <a:pPr defTabSz="914400">
              <a:lnSpc>
                <a:spcPct val="90000"/>
              </a:lnSpc>
              <a:spcAft>
                <a:spcPts val="600"/>
              </a:spcAft>
            </a:pPr>
            <a:endParaRPr lang="en-US" sz="1200" dirty="0"/>
          </a:p>
          <a:p>
            <a:pPr marL="285750" indent="-228600" defTabSz="914400">
              <a:lnSpc>
                <a:spcPct val="90000"/>
              </a:lnSpc>
              <a:spcAft>
                <a:spcPts val="600"/>
              </a:spcAft>
              <a:buFont typeface="Arial" panose="020B0604020202020204" pitchFamily="34" charset="0"/>
              <a:buChar char="•"/>
            </a:pPr>
            <a:endParaRPr lang="en-US" sz="1200" dirty="0"/>
          </a:p>
          <a:p>
            <a:pPr marL="285750" indent="-228600" defTabSz="914400">
              <a:lnSpc>
                <a:spcPct val="90000"/>
              </a:lnSpc>
              <a:spcAft>
                <a:spcPts val="600"/>
              </a:spcAft>
              <a:buFont typeface="Arial" panose="020B0604020202020204" pitchFamily="34" charset="0"/>
              <a:buChar char="•"/>
            </a:pPr>
            <a:endParaRPr lang="en-US" sz="1200" dirty="0"/>
          </a:p>
        </p:txBody>
      </p:sp>
      <p:pic>
        <p:nvPicPr>
          <p:cNvPr id="5" name="Picture 4" descr="A flag with yellow stars&#10;&#10;AI-generated content may be incorrect.">
            <a:extLst>
              <a:ext uri="{FF2B5EF4-FFF2-40B4-BE49-F238E27FC236}">
                <a16:creationId xmlns:a16="http://schemas.microsoft.com/office/drawing/2014/main" id="{0A9FFA26-CDB8-5FA6-074E-2DA032C50AB5}"/>
              </a:ext>
            </a:extLst>
          </p:cNvPr>
          <p:cNvPicPr>
            <a:picLocks noChangeAspect="1"/>
          </p:cNvPicPr>
          <p:nvPr/>
        </p:nvPicPr>
        <p:blipFill>
          <a:blip r:embed="rId3"/>
          <a:stretch>
            <a:fillRect/>
          </a:stretch>
        </p:blipFill>
        <p:spPr>
          <a:xfrm>
            <a:off x="10803532" y="5361945"/>
            <a:ext cx="1241323" cy="1094645"/>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A2CB4490-6C25-A210-05D9-3BE8DC6C9BBD}"/>
                  </a:ext>
                </a:extLst>
              </p14:cNvPr>
              <p14:cNvContentPartPr/>
              <p14:nvPr/>
            </p14:nvContentPartPr>
            <p14:xfrm>
              <a:off x="5152130" y="5908908"/>
              <a:ext cx="360" cy="360"/>
            </p14:xfrm>
          </p:contentPart>
        </mc:Choice>
        <mc:Fallback xmlns="">
          <p:pic>
            <p:nvPicPr>
              <p:cNvPr id="4" name="Ink 3">
                <a:extLst>
                  <a:ext uri="{FF2B5EF4-FFF2-40B4-BE49-F238E27FC236}">
                    <a16:creationId xmlns:a16="http://schemas.microsoft.com/office/drawing/2014/main" id="{A2CB4490-6C25-A210-05D9-3BE8DC6C9BBD}"/>
                  </a:ext>
                </a:extLst>
              </p:cNvPr>
              <p:cNvPicPr/>
              <p:nvPr/>
            </p:nvPicPr>
            <p:blipFill>
              <a:blip r:embed="rId5"/>
              <a:stretch>
                <a:fillRect/>
              </a:stretch>
            </p:blipFill>
            <p:spPr>
              <a:xfrm>
                <a:off x="5143130" y="5899908"/>
                <a:ext cx="18000" cy="18000"/>
              </a:xfrm>
              <a:prstGeom prst="rect">
                <a:avLst/>
              </a:prstGeom>
            </p:spPr>
          </p:pic>
        </mc:Fallback>
      </mc:AlternateContent>
    </p:spTree>
    <p:extLst>
      <p:ext uri="{BB962C8B-B14F-4D97-AF65-F5344CB8AC3E}">
        <p14:creationId xmlns:p14="http://schemas.microsoft.com/office/powerpoint/2010/main" val="4240850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23" y="274638"/>
            <a:ext cx="11818374" cy="1143000"/>
          </a:xfrm>
        </p:spPr>
        <p:txBody>
          <a:bodyPr>
            <a:normAutofit/>
          </a:bodyPr>
          <a:lstStyle/>
          <a:p>
            <a:r>
              <a:rPr sz="2000" b="1" dirty="0"/>
              <a:t>EPR</a:t>
            </a:r>
            <a:r>
              <a:rPr sz="2000" dirty="0"/>
              <a:t> Charges under SUPD for Plastic‑Containing Wet Wipes (Art. 8)</a:t>
            </a:r>
          </a:p>
        </p:txBody>
      </p:sp>
      <p:graphicFrame>
        <p:nvGraphicFramePr>
          <p:cNvPr id="3" name="Table 2"/>
          <p:cNvGraphicFramePr>
            <a:graphicFrameLocks noGrp="1"/>
          </p:cNvGraphicFramePr>
          <p:nvPr>
            <p:extLst>
              <p:ext uri="{D42A27DB-BD31-4B8C-83A1-F6EECF244321}">
                <p14:modId xmlns:p14="http://schemas.microsoft.com/office/powerpoint/2010/main" val="3655432845"/>
              </p:ext>
            </p:extLst>
          </p:nvPr>
        </p:nvGraphicFramePr>
        <p:xfrm>
          <a:off x="324465" y="1097281"/>
          <a:ext cx="11592232" cy="4219163"/>
        </p:xfrm>
        <a:graphic>
          <a:graphicData uri="http://schemas.openxmlformats.org/drawingml/2006/table">
            <a:tbl>
              <a:tblPr firstRow="1" bandRow="1">
                <a:tableStyleId>{5C22544A-7EE6-4342-B048-85BDC9FD1C3A}</a:tableStyleId>
              </a:tblPr>
              <a:tblGrid>
                <a:gridCol w="2520050">
                  <a:extLst>
                    <a:ext uri="{9D8B030D-6E8A-4147-A177-3AD203B41FA5}">
                      <a16:colId xmlns:a16="http://schemas.microsoft.com/office/drawing/2014/main" val="20000"/>
                    </a:ext>
                  </a:extLst>
                </a:gridCol>
                <a:gridCol w="1134022">
                  <a:extLst>
                    <a:ext uri="{9D8B030D-6E8A-4147-A177-3AD203B41FA5}">
                      <a16:colId xmlns:a16="http://schemas.microsoft.com/office/drawing/2014/main" val="20001"/>
                    </a:ext>
                  </a:extLst>
                </a:gridCol>
                <a:gridCol w="3528071">
                  <a:extLst>
                    <a:ext uri="{9D8B030D-6E8A-4147-A177-3AD203B41FA5}">
                      <a16:colId xmlns:a16="http://schemas.microsoft.com/office/drawing/2014/main" val="20002"/>
                    </a:ext>
                  </a:extLst>
                </a:gridCol>
                <a:gridCol w="1386028">
                  <a:extLst>
                    <a:ext uri="{9D8B030D-6E8A-4147-A177-3AD203B41FA5}">
                      <a16:colId xmlns:a16="http://schemas.microsoft.com/office/drawing/2014/main" val="20003"/>
                    </a:ext>
                  </a:extLst>
                </a:gridCol>
                <a:gridCol w="3024061">
                  <a:extLst>
                    <a:ext uri="{9D8B030D-6E8A-4147-A177-3AD203B41FA5}">
                      <a16:colId xmlns:a16="http://schemas.microsoft.com/office/drawing/2014/main" val="20004"/>
                    </a:ext>
                  </a:extLst>
                </a:gridCol>
              </a:tblGrid>
              <a:tr h="692191">
                <a:tc>
                  <a:txBody>
                    <a:bodyPr/>
                    <a:lstStyle/>
                    <a:p>
                      <a:pPr algn="ctr">
                        <a:defRPr sz="1000" b="1"/>
                      </a:pPr>
                      <a:r>
                        <a:rPr sz="1400"/>
                        <a:t>Charge category</a:t>
                      </a:r>
                    </a:p>
                  </a:txBody>
                  <a:tcPr/>
                </a:tc>
                <a:tc>
                  <a:txBody>
                    <a:bodyPr/>
                    <a:lstStyle/>
                    <a:p>
                      <a:pPr algn="ctr">
                        <a:defRPr sz="1000" b="1"/>
                      </a:pPr>
                      <a:r>
                        <a:rPr sz="1400"/>
                        <a:t>Applies?</a:t>
                      </a:r>
                    </a:p>
                  </a:txBody>
                  <a:tcPr/>
                </a:tc>
                <a:tc>
                  <a:txBody>
                    <a:bodyPr/>
                    <a:lstStyle/>
                    <a:p>
                      <a:pPr algn="ctr">
                        <a:defRPr sz="1000" b="1"/>
                      </a:pPr>
                      <a:r>
                        <a:rPr sz="1400"/>
                        <a:t>What it covers</a:t>
                      </a:r>
                    </a:p>
                  </a:txBody>
                  <a:tcPr/>
                </a:tc>
                <a:tc>
                  <a:txBody>
                    <a:bodyPr/>
                    <a:lstStyle/>
                    <a:p>
                      <a:pPr algn="ctr">
                        <a:defRPr sz="1000" b="1"/>
                      </a:pPr>
                      <a:r>
                        <a:rPr sz="1400"/>
                        <a:t>Legal basis</a:t>
                      </a:r>
                    </a:p>
                  </a:txBody>
                  <a:tcPr/>
                </a:tc>
                <a:tc>
                  <a:txBody>
                    <a:bodyPr/>
                    <a:lstStyle/>
                    <a:p>
                      <a:pPr algn="ctr">
                        <a:defRPr sz="1000" b="1"/>
                      </a:pPr>
                      <a:r>
                        <a:rPr sz="1400" dirty="0"/>
                        <a:t>Example implementation</a:t>
                      </a:r>
                    </a:p>
                  </a:txBody>
                  <a:tcPr/>
                </a:tc>
                <a:extLst>
                  <a:ext uri="{0D108BD9-81ED-4DB2-BD59-A6C34878D82A}">
                    <a16:rowId xmlns:a16="http://schemas.microsoft.com/office/drawing/2014/main" val="10000"/>
                  </a:ext>
                </a:extLst>
              </a:tr>
              <a:tr h="587828">
                <a:tc>
                  <a:txBody>
                    <a:bodyPr/>
                    <a:lstStyle/>
                    <a:p>
                      <a:pPr algn="ctr">
                        <a:defRPr sz="1000"/>
                      </a:pPr>
                      <a:r>
                        <a:rPr sz="1400" b="1" dirty="0"/>
                        <a:t>Awareness‑raising measures</a:t>
                      </a:r>
                    </a:p>
                  </a:txBody>
                  <a:tcPr/>
                </a:tc>
                <a:tc>
                  <a:txBody>
                    <a:bodyPr/>
                    <a:lstStyle/>
                    <a:p>
                      <a:pPr algn="ctr">
                        <a:defRPr sz="1000"/>
                      </a:pPr>
                      <a:r>
                        <a:rPr sz="1400" dirty="0"/>
                        <a:t>Yes</a:t>
                      </a:r>
                    </a:p>
                  </a:txBody>
                  <a:tcPr/>
                </a:tc>
                <a:tc>
                  <a:txBody>
                    <a:bodyPr/>
                    <a:lstStyle/>
                    <a:p>
                      <a:pPr algn="ctr">
                        <a:defRPr sz="1000"/>
                      </a:pPr>
                      <a:r>
                        <a:rPr sz="1400" b="1" dirty="0"/>
                        <a:t>Consumer information and </a:t>
                      </a:r>
                      <a:r>
                        <a:rPr sz="1400" b="1" dirty="0" err="1"/>
                        <a:t>behaviour</a:t>
                      </a:r>
                      <a:r>
                        <a:rPr sz="1400" b="1" dirty="0"/>
                        <a:t> change campaigns</a:t>
                      </a:r>
                    </a:p>
                  </a:txBody>
                  <a:tcPr/>
                </a:tc>
                <a:tc>
                  <a:txBody>
                    <a:bodyPr/>
                    <a:lstStyle/>
                    <a:p>
                      <a:pPr algn="ctr">
                        <a:defRPr sz="1000"/>
                      </a:pPr>
                      <a:r>
                        <a:rPr sz="1400" dirty="0"/>
                        <a:t>Art. 8(2)(a)</a:t>
                      </a:r>
                    </a:p>
                  </a:txBody>
                  <a:tcPr/>
                </a:tc>
                <a:tc>
                  <a:txBody>
                    <a:bodyPr/>
                    <a:lstStyle/>
                    <a:p>
                      <a:pPr algn="ctr">
                        <a:defRPr sz="1000"/>
                      </a:pPr>
                      <a:r>
                        <a:rPr sz="1400" dirty="0">
                          <a:solidFill>
                            <a:srgbClr val="FF0000"/>
                          </a:solidFill>
                        </a:rPr>
                        <a:t>France</a:t>
                      </a:r>
                      <a:r>
                        <a:rPr sz="1400" dirty="0"/>
                        <a:t> – TSUU scheme funds public awareness</a:t>
                      </a:r>
                    </a:p>
                  </a:txBody>
                  <a:tcPr/>
                </a:tc>
                <a:extLst>
                  <a:ext uri="{0D108BD9-81ED-4DB2-BD59-A6C34878D82A}">
                    <a16:rowId xmlns:a16="http://schemas.microsoft.com/office/drawing/2014/main" val="10001"/>
                  </a:ext>
                </a:extLst>
              </a:tr>
              <a:tr h="587828">
                <a:tc>
                  <a:txBody>
                    <a:bodyPr/>
                    <a:lstStyle/>
                    <a:p>
                      <a:pPr algn="ctr">
                        <a:defRPr sz="1000"/>
                      </a:pPr>
                      <a:r>
                        <a:rPr sz="1400" b="1" dirty="0"/>
                        <a:t>Public waste collection</a:t>
                      </a:r>
                    </a:p>
                  </a:txBody>
                  <a:tcPr/>
                </a:tc>
                <a:tc>
                  <a:txBody>
                    <a:bodyPr/>
                    <a:lstStyle/>
                    <a:p>
                      <a:pPr algn="ctr">
                        <a:defRPr sz="1000"/>
                      </a:pPr>
                      <a:r>
                        <a:rPr sz="1400" dirty="0"/>
                        <a:t>Yes</a:t>
                      </a:r>
                    </a:p>
                  </a:txBody>
                  <a:tcPr/>
                </a:tc>
                <a:tc>
                  <a:txBody>
                    <a:bodyPr/>
                    <a:lstStyle/>
                    <a:p>
                      <a:pPr algn="ctr">
                        <a:defRPr sz="1000"/>
                      </a:pPr>
                      <a:r>
                        <a:rPr sz="1400" dirty="0"/>
                        <a:t>Collection infrastructure, operation of public bins</a:t>
                      </a:r>
                    </a:p>
                  </a:txBody>
                  <a:tcPr/>
                </a:tc>
                <a:tc>
                  <a:txBody>
                    <a:bodyPr/>
                    <a:lstStyle/>
                    <a:p>
                      <a:pPr algn="ctr">
                        <a:defRPr sz="1000"/>
                      </a:pPr>
                      <a:r>
                        <a:rPr sz="1400"/>
                        <a:t>Art. 8(2)(b)</a:t>
                      </a:r>
                    </a:p>
                  </a:txBody>
                  <a:tcPr/>
                </a:tc>
                <a:tc>
                  <a:txBody>
                    <a:bodyPr/>
                    <a:lstStyle/>
                    <a:p>
                      <a:pPr algn="ctr">
                        <a:defRPr sz="1000"/>
                      </a:pPr>
                      <a:r>
                        <a:rPr sz="1400" dirty="0">
                          <a:solidFill>
                            <a:srgbClr val="FF0000"/>
                          </a:solidFill>
                        </a:rPr>
                        <a:t>Netherlands</a:t>
                      </a:r>
                      <a:r>
                        <a:rPr sz="1400" dirty="0"/>
                        <a:t> – per‑product EPR contribution</a:t>
                      </a:r>
                    </a:p>
                  </a:txBody>
                  <a:tcPr/>
                </a:tc>
                <a:extLst>
                  <a:ext uri="{0D108BD9-81ED-4DB2-BD59-A6C34878D82A}">
                    <a16:rowId xmlns:a16="http://schemas.microsoft.com/office/drawing/2014/main" val="10002"/>
                  </a:ext>
                </a:extLst>
              </a:tr>
              <a:tr h="587828">
                <a:tc>
                  <a:txBody>
                    <a:bodyPr/>
                    <a:lstStyle/>
                    <a:p>
                      <a:pPr algn="ctr">
                        <a:defRPr sz="1000"/>
                      </a:pPr>
                      <a:r>
                        <a:rPr sz="1400" b="1" dirty="0"/>
                        <a:t>Transport &amp; treatment</a:t>
                      </a:r>
                    </a:p>
                  </a:txBody>
                  <a:tcPr/>
                </a:tc>
                <a:tc>
                  <a:txBody>
                    <a:bodyPr/>
                    <a:lstStyle/>
                    <a:p>
                      <a:pPr algn="ctr">
                        <a:defRPr sz="1000"/>
                      </a:pPr>
                      <a:r>
                        <a:rPr sz="1400"/>
                        <a:t>Yes</a:t>
                      </a:r>
                    </a:p>
                  </a:txBody>
                  <a:tcPr/>
                </a:tc>
                <a:tc>
                  <a:txBody>
                    <a:bodyPr/>
                    <a:lstStyle/>
                    <a:p>
                      <a:pPr algn="ctr">
                        <a:defRPr sz="1000"/>
                      </a:pPr>
                      <a:r>
                        <a:rPr sz="1400" dirty="0"/>
                        <a:t>Transport and treatment of collected wipes</a:t>
                      </a:r>
                    </a:p>
                  </a:txBody>
                  <a:tcPr/>
                </a:tc>
                <a:tc>
                  <a:txBody>
                    <a:bodyPr/>
                    <a:lstStyle/>
                    <a:p>
                      <a:pPr algn="ctr">
                        <a:defRPr sz="1000"/>
                      </a:pPr>
                      <a:r>
                        <a:rPr sz="1400"/>
                        <a:t>Art. 8(2)(b)</a:t>
                      </a:r>
                    </a:p>
                  </a:txBody>
                  <a:tcPr/>
                </a:tc>
                <a:tc>
                  <a:txBody>
                    <a:bodyPr/>
                    <a:lstStyle/>
                    <a:p>
                      <a:pPr algn="ctr">
                        <a:defRPr sz="1000"/>
                      </a:pPr>
                      <a:r>
                        <a:rPr sz="1400" dirty="0"/>
                        <a:t>Included in Dutch clean‑up fee</a:t>
                      </a:r>
                    </a:p>
                  </a:txBody>
                  <a:tcPr/>
                </a:tc>
                <a:extLst>
                  <a:ext uri="{0D108BD9-81ED-4DB2-BD59-A6C34878D82A}">
                    <a16:rowId xmlns:a16="http://schemas.microsoft.com/office/drawing/2014/main" val="10003"/>
                  </a:ext>
                </a:extLst>
              </a:tr>
              <a:tr h="587828">
                <a:tc>
                  <a:txBody>
                    <a:bodyPr/>
                    <a:lstStyle/>
                    <a:p>
                      <a:pPr algn="ctr">
                        <a:defRPr sz="1000"/>
                      </a:pPr>
                      <a:r>
                        <a:rPr sz="1400" b="1" dirty="0"/>
                        <a:t>Litter clean‑up</a:t>
                      </a:r>
                    </a:p>
                  </a:txBody>
                  <a:tcPr/>
                </a:tc>
                <a:tc>
                  <a:txBody>
                    <a:bodyPr/>
                    <a:lstStyle/>
                    <a:p>
                      <a:pPr algn="ctr">
                        <a:defRPr sz="1000"/>
                      </a:pPr>
                      <a:r>
                        <a:rPr sz="1400"/>
                        <a:t>Yes</a:t>
                      </a:r>
                    </a:p>
                  </a:txBody>
                  <a:tcPr/>
                </a:tc>
                <a:tc>
                  <a:txBody>
                    <a:bodyPr/>
                    <a:lstStyle/>
                    <a:p>
                      <a:pPr algn="ctr">
                        <a:defRPr sz="1000"/>
                      </a:pPr>
                      <a:r>
                        <a:rPr sz="1400"/>
                        <a:t>Street, park, and hotspot clean‑up + disposal</a:t>
                      </a:r>
                    </a:p>
                  </a:txBody>
                  <a:tcPr/>
                </a:tc>
                <a:tc>
                  <a:txBody>
                    <a:bodyPr/>
                    <a:lstStyle/>
                    <a:p>
                      <a:pPr algn="ctr">
                        <a:defRPr sz="1000"/>
                      </a:pPr>
                      <a:r>
                        <a:rPr sz="1400"/>
                        <a:t>Art. 8(2)(c)</a:t>
                      </a:r>
                    </a:p>
                  </a:txBody>
                  <a:tcPr/>
                </a:tc>
                <a:tc>
                  <a:txBody>
                    <a:bodyPr/>
                    <a:lstStyle/>
                    <a:p>
                      <a:pPr algn="ctr">
                        <a:defRPr sz="1000"/>
                      </a:pPr>
                      <a:r>
                        <a:rPr sz="1400" dirty="0">
                          <a:solidFill>
                            <a:srgbClr val="FF0000"/>
                          </a:solidFill>
                        </a:rPr>
                        <a:t>Netherlands</a:t>
                      </a:r>
                      <a:r>
                        <a:rPr sz="1400" dirty="0"/>
                        <a:t> – fixed clean‑up levy</a:t>
                      </a:r>
                    </a:p>
                  </a:txBody>
                  <a:tcPr/>
                </a:tc>
                <a:extLst>
                  <a:ext uri="{0D108BD9-81ED-4DB2-BD59-A6C34878D82A}">
                    <a16:rowId xmlns:a16="http://schemas.microsoft.com/office/drawing/2014/main" val="10004"/>
                  </a:ext>
                </a:extLst>
              </a:tr>
              <a:tr h="587828">
                <a:tc>
                  <a:txBody>
                    <a:bodyPr/>
                    <a:lstStyle/>
                    <a:p>
                      <a:pPr algn="ctr">
                        <a:defRPr sz="1000"/>
                      </a:pPr>
                      <a:r>
                        <a:rPr sz="1400"/>
                        <a:t>Data gathering &amp; reporting</a:t>
                      </a:r>
                    </a:p>
                  </a:txBody>
                  <a:tcPr/>
                </a:tc>
                <a:tc>
                  <a:txBody>
                    <a:bodyPr/>
                    <a:lstStyle/>
                    <a:p>
                      <a:pPr algn="ctr">
                        <a:defRPr sz="1000"/>
                      </a:pPr>
                      <a:r>
                        <a:rPr sz="1400"/>
                        <a:t>Conditionally</a:t>
                      </a:r>
                    </a:p>
                  </a:txBody>
                  <a:tcPr/>
                </a:tc>
                <a:tc>
                  <a:txBody>
                    <a:bodyPr/>
                    <a:lstStyle/>
                    <a:p>
                      <a:pPr algn="ctr">
                        <a:defRPr sz="1000"/>
                      </a:pPr>
                      <a:r>
                        <a:rPr sz="1400"/>
                        <a:t>Monitoring, reporting, verification</a:t>
                      </a:r>
                    </a:p>
                  </a:txBody>
                  <a:tcPr/>
                </a:tc>
                <a:tc>
                  <a:txBody>
                    <a:bodyPr/>
                    <a:lstStyle/>
                    <a:p>
                      <a:pPr algn="ctr">
                        <a:defRPr sz="1000"/>
                      </a:pPr>
                      <a:r>
                        <a:rPr sz="1400"/>
                        <a:t>Art. 8 / 8a</a:t>
                      </a:r>
                    </a:p>
                  </a:txBody>
                  <a:tcPr/>
                </a:tc>
                <a:tc>
                  <a:txBody>
                    <a:bodyPr/>
                    <a:lstStyle/>
                    <a:p>
                      <a:pPr algn="ctr">
                        <a:defRPr sz="1000"/>
                      </a:pPr>
                      <a:r>
                        <a:rPr sz="1400"/>
                        <a:t>Included in EPR administrative costs</a:t>
                      </a:r>
                    </a:p>
                  </a:txBody>
                  <a:tcPr/>
                </a:tc>
                <a:extLst>
                  <a:ext uri="{0D108BD9-81ED-4DB2-BD59-A6C34878D82A}">
                    <a16:rowId xmlns:a16="http://schemas.microsoft.com/office/drawing/2014/main" val="10005"/>
                  </a:ext>
                </a:extLst>
              </a:tr>
              <a:tr h="587832">
                <a:tc>
                  <a:txBody>
                    <a:bodyPr/>
                    <a:lstStyle/>
                    <a:p>
                      <a:pPr algn="ctr">
                        <a:defRPr sz="1000"/>
                      </a:pPr>
                      <a:r>
                        <a:rPr sz="1400" dirty="0"/>
                        <a:t>Administrative / </a:t>
                      </a:r>
                      <a:r>
                        <a:rPr sz="1400" dirty="0" err="1"/>
                        <a:t>authorised</a:t>
                      </a:r>
                      <a:r>
                        <a:rPr sz="1400" dirty="0"/>
                        <a:t> representative</a:t>
                      </a:r>
                    </a:p>
                  </a:txBody>
                  <a:tcPr/>
                </a:tc>
                <a:tc>
                  <a:txBody>
                    <a:bodyPr/>
                    <a:lstStyle/>
                    <a:p>
                      <a:pPr algn="ctr">
                        <a:defRPr sz="1000"/>
                      </a:pPr>
                      <a:r>
                        <a:rPr sz="1400"/>
                        <a:t>Indirect</a:t>
                      </a:r>
                    </a:p>
                  </a:txBody>
                  <a:tcPr/>
                </a:tc>
                <a:tc>
                  <a:txBody>
                    <a:bodyPr/>
                    <a:lstStyle/>
                    <a:p>
                      <a:pPr algn="ctr">
                        <a:defRPr sz="1000"/>
                      </a:pPr>
                      <a:r>
                        <a:rPr sz="1400" dirty="0"/>
                        <a:t>Administration, registration, cross‑border representation</a:t>
                      </a:r>
                    </a:p>
                  </a:txBody>
                  <a:tcPr/>
                </a:tc>
                <a:tc>
                  <a:txBody>
                    <a:bodyPr/>
                    <a:lstStyle/>
                    <a:p>
                      <a:pPr algn="ctr">
                        <a:defRPr sz="1000"/>
                      </a:pPr>
                      <a:r>
                        <a:rPr sz="1400"/>
                        <a:t>Art. 8(6)–(7)</a:t>
                      </a:r>
                    </a:p>
                  </a:txBody>
                  <a:tcPr/>
                </a:tc>
                <a:tc>
                  <a:txBody>
                    <a:bodyPr/>
                    <a:lstStyle/>
                    <a:p>
                      <a:pPr algn="ctr">
                        <a:defRPr sz="1000"/>
                      </a:pPr>
                      <a:r>
                        <a:rPr sz="1400" dirty="0"/>
                        <a:t>Foreign producers appoint local rep</a:t>
                      </a:r>
                    </a:p>
                  </a:txBody>
                  <a:tcPr/>
                </a:tc>
                <a:extLst>
                  <a:ext uri="{0D108BD9-81ED-4DB2-BD59-A6C34878D82A}">
                    <a16:rowId xmlns:a16="http://schemas.microsoft.com/office/drawing/2014/main" val="10006"/>
                  </a:ext>
                </a:extLst>
              </a:tr>
            </a:tbl>
          </a:graphicData>
        </a:graphic>
      </p:graphicFrame>
      <p:sp>
        <p:nvSpPr>
          <p:cNvPr id="4" name="TextBox 3"/>
          <p:cNvSpPr txBox="1"/>
          <p:nvPr/>
        </p:nvSpPr>
        <p:spPr>
          <a:xfrm>
            <a:off x="324465" y="5486400"/>
            <a:ext cx="11592232" cy="1169551"/>
          </a:xfrm>
          <a:prstGeom prst="rect">
            <a:avLst/>
          </a:prstGeom>
          <a:noFill/>
        </p:spPr>
        <p:txBody>
          <a:bodyPr wrap="square">
            <a:spAutoFit/>
          </a:bodyPr>
          <a:lstStyle/>
          <a:p>
            <a:endParaRPr dirty="0"/>
          </a:p>
          <a:p>
            <a:pPr>
              <a:defRPr sz="1200"/>
            </a:pPr>
            <a:r>
              <a:rPr sz="1600" dirty="0"/>
              <a:t>Under Article 8 of the Single‑Use Plastics Directive (EU) 2019/904, producers of plastic‑containing wet wipes must finance </a:t>
            </a:r>
            <a:r>
              <a:rPr sz="1600" b="1" dirty="0"/>
              <a:t>awareness measures</a:t>
            </a:r>
            <a:r>
              <a:rPr sz="1600" dirty="0"/>
              <a:t>, public waste collection, transport, treatment, and </a:t>
            </a:r>
            <a:r>
              <a:rPr sz="1600" b="1" dirty="0"/>
              <a:t>litter clean‑up costs</a:t>
            </a:r>
            <a:r>
              <a:rPr sz="1600" dirty="0"/>
              <a:t>. </a:t>
            </a:r>
            <a:r>
              <a:rPr sz="2000" b="1" dirty="0">
                <a:solidFill>
                  <a:srgbClr val="FF0000"/>
                </a:solidFill>
              </a:rPr>
              <a:t>Fees are determined nationally </a:t>
            </a:r>
            <a:r>
              <a:rPr sz="1600" dirty="0"/>
              <a:t>(e.g., fixed per‑product charges in the Netherlands; eco‑</a:t>
            </a:r>
            <a:r>
              <a:rPr sz="1600" dirty="0" err="1"/>
              <a:t>organisation</a:t>
            </a:r>
            <a:r>
              <a:rPr sz="1600" dirty="0"/>
              <a:t> contributions in France).</a:t>
            </a:r>
          </a:p>
        </p:txBody>
      </p:sp>
      <p:pic>
        <p:nvPicPr>
          <p:cNvPr id="7" name="Picture 6" descr="A flag with yellow stars&#10;&#10;AI-generated content may be incorrect.">
            <a:extLst>
              <a:ext uri="{FF2B5EF4-FFF2-40B4-BE49-F238E27FC236}">
                <a16:creationId xmlns:a16="http://schemas.microsoft.com/office/drawing/2014/main" id="{B9B55199-C58E-12C0-627C-89BD5B25A997}"/>
              </a:ext>
            </a:extLst>
          </p:cNvPr>
          <p:cNvPicPr>
            <a:picLocks noChangeAspect="1"/>
          </p:cNvPicPr>
          <p:nvPr/>
        </p:nvPicPr>
        <p:blipFill>
          <a:blip r:embed="rId2"/>
          <a:stretch>
            <a:fillRect/>
          </a:stretch>
        </p:blipFill>
        <p:spPr>
          <a:xfrm>
            <a:off x="324465" y="175245"/>
            <a:ext cx="767899" cy="75882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274638"/>
            <a:ext cx="11248103" cy="708588"/>
          </a:xfrm>
        </p:spPr>
        <p:txBody>
          <a:bodyPr>
            <a:normAutofit fontScale="90000"/>
          </a:bodyPr>
          <a:lstStyle/>
          <a:p>
            <a:r>
              <a:rPr sz="2400" dirty="0">
                <a:solidFill>
                  <a:srgbClr val="FF0000"/>
                </a:solidFill>
              </a:rPr>
              <a:t>France</a:t>
            </a:r>
            <a:r>
              <a:rPr sz="2400" dirty="0"/>
              <a:t> – EPR Scheme for Wet Wipes </a:t>
            </a:r>
            <a:br>
              <a:rPr lang="en-GB" sz="2400" dirty="0"/>
            </a:br>
            <a:r>
              <a:rPr sz="2400" dirty="0"/>
              <a:t>(Single‑Use Sanitary Textiles, TSUU)</a:t>
            </a:r>
          </a:p>
        </p:txBody>
      </p:sp>
      <p:sp>
        <p:nvSpPr>
          <p:cNvPr id="3" name="TextBox 2"/>
          <p:cNvSpPr txBox="1"/>
          <p:nvPr/>
        </p:nvSpPr>
        <p:spPr>
          <a:xfrm>
            <a:off x="304800" y="1097280"/>
            <a:ext cx="11572568" cy="5924699"/>
          </a:xfrm>
          <a:prstGeom prst="rect">
            <a:avLst/>
          </a:prstGeom>
          <a:noFill/>
        </p:spPr>
        <p:txBody>
          <a:bodyPr wrap="square">
            <a:spAutoFit/>
          </a:bodyPr>
          <a:lstStyle/>
          <a:p>
            <a:endParaRPr dirty="0"/>
          </a:p>
          <a:p>
            <a:pPr>
              <a:spcAft>
                <a:spcPts val="600"/>
              </a:spcAft>
              <a:defRPr sz="1400"/>
            </a:pPr>
            <a:r>
              <a:rPr dirty="0"/>
              <a:t>🧾 **Legal Basis:** French Anti‑Waste &amp; Circular Economy Law (AGEC, Law No. 2020‑105) establishes a new EPR stream for ‘single‑use sanitary textiles’, effective 1 Jan 2024.</a:t>
            </a:r>
          </a:p>
          <a:p>
            <a:pPr>
              <a:spcAft>
                <a:spcPts val="600"/>
              </a:spcAft>
              <a:defRPr sz="1400"/>
            </a:pPr>
            <a:r>
              <a:rPr dirty="0"/>
              <a:t>🧴 **Scope</a:t>
            </a:r>
            <a:r>
              <a:rPr b="1" dirty="0"/>
              <a:t>:** Includes pre‑soaked wipes for personal, household, and surface cleaning (Category 1 of the TSUU stream).</a:t>
            </a:r>
          </a:p>
          <a:p>
            <a:pPr>
              <a:spcAft>
                <a:spcPts val="600"/>
              </a:spcAft>
              <a:defRPr sz="1400"/>
            </a:pPr>
            <a:r>
              <a:rPr dirty="0"/>
              <a:t>🏛️ **Management:** Operated via an approved </a:t>
            </a:r>
            <a:r>
              <a:rPr b="1" dirty="0"/>
              <a:t>eco‑</a:t>
            </a:r>
            <a:r>
              <a:rPr b="1" dirty="0" err="1"/>
              <a:t>organisation</a:t>
            </a:r>
            <a:r>
              <a:rPr lang="en-GB" b="1" dirty="0"/>
              <a:t> </a:t>
            </a:r>
            <a:r>
              <a:rPr lang="en-GB" dirty="0"/>
              <a:t>(</a:t>
            </a:r>
            <a:r>
              <a:rPr lang="en-GB" dirty="0">
                <a:solidFill>
                  <a:srgbClr val="FF0000"/>
                </a:solidFill>
              </a:rPr>
              <a:t>PRO</a:t>
            </a:r>
            <a:r>
              <a:rPr lang="en-GB" dirty="0"/>
              <a:t>)</a:t>
            </a:r>
            <a:r>
              <a:rPr dirty="0"/>
              <a:t> – *</a:t>
            </a:r>
            <a:r>
              <a:rPr b="1" dirty="0"/>
              <a:t>Citeo Soin &amp; </a:t>
            </a:r>
            <a:r>
              <a:rPr b="1" dirty="0" err="1"/>
              <a:t>Hygiène</a:t>
            </a:r>
            <a:r>
              <a:rPr dirty="0"/>
              <a:t>* – responsible for registration, fee collection, awareness and reporting.</a:t>
            </a:r>
          </a:p>
          <a:p>
            <a:pPr>
              <a:spcAft>
                <a:spcPts val="600"/>
              </a:spcAft>
              <a:defRPr sz="1400"/>
            </a:pPr>
            <a:r>
              <a:rPr dirty="0"/>
              <a:t>💶 **Eco‑contributions:** </a:t>
            </a:r>
            <a:r>
              <a:rPr dirty="0">
                <a:highlight>
                  <a:srgbClr val="FFFF00"/>
                </a:highlight>
              </a:rPr>
              <a:t>Producers pay fees based on declared volumes of wipes placed on the market. Rates vary by material &amp; environmental performance (eco‑modulation).</a:t>
            </a:r>
          </a:p>
          <a:p>
            <a:pPr>
              <a:spcAft>
                <a:spcPts val="600"/>
              </a:spcAft>
              <a:defRPr sz="1400"/>
            </a:pPr>
            <a:r>
              <a:rPr dirty="0"/>
              <a:t>🌍 **Producer Duties:** Register with ADEME (Unique IDU), appoint a French representative if non‑resident, label wipes with SUPD disposal icons, and report annual data.</a:t>
            </a:r>
          </a:p>
          <a:p>
            <a:pPr>
              <a:spcAft>
                <a:spcPts val="600"/>
              </a:spcAft>
              <a:defRPr sz="1400"/>
            </a:pPr>
            <a:r>
              <a:rPr dirty="0"/>
              <a:t>🎯 **Targets:** </a:t>
            </a:r>
            <a:r>
              <a:rPr b="1" dirty="0">
                <a:solidFill>
                  <a:srgbClr val="FF0000"/>
                </a:solidFill>
                <a:highlight>
                  <a:srgbClr val="FFFF00"/>
                </a:highlight>
              </a:rPr>
              <a:t>Reduce single‑use wipe consumption by 15% by 2030</a:t>
            </a:r>
            <a:r>
              <a:rPr dirty="0">
                <a:solidFill>
                  <a:srgbClr val="FF0000"/>
                </a:solidFill>
              </a:rPr>
              <a:t> and finance awareness</a:t>
            </a:r>
            <a:r>
              <a:rPr lang="en-GB" dirty="0">
                <a:solidFill>
                  <a:srgbClr val="FF0000"/>
                </a:solidFill>
              </a:rPr>
              <a:t> ,€2.5 M(pa)</a:t>
            </a:r>
            <a:r>
              <a:rPr dirty="0">
                <a:solidFill>
                  <a:srgbClr val="FF0000"/>
                </a:solidFill>
              </a:rPr>
              <a:t> collection, and clean‑up </a:t>
            </a:r>
            <a:r>
              <a:rPr lang="en-GB" dirty="0">
                <a:solidFill>
                  <a:srgbClr val="FF0000"/>
                </a:solidFill>
              </a:rPr>
              <a:t> (contribution varies on # inhabitants per area) </a:t>
            </a:r>
            <a:r>
              <a:rPr dirty="0">
                <a:solidFill>
                  <a:srgbClr val="FF0000"/>
                </a:solidFill>
              </a:rPr>
              <a:t>measures.</a:t>
            </a:r>
          </a:p>
          <a:p>
            <a:pPr>
              <a:spcAft>
                <a:spcPts val="600"/>
              </a:spcAft>
              <a:defRPr sz="1400"/>
            </a:pPr>
            <a:r>
              <a:rPr dirty="0"/>
              <a:t>⚖️ **Status:** Decree implementing the scheme under consultation (2024‑2025); full rollout expected in 2025.</a:t>
            </a:r>
            <a:endParaRPr lang="en-GB" dirty="0"/>
          </a:p>
          <a:p>
            <a:r>
              <a:rPr lang="en-GB" dirty="0"/>
              <a:t>The French EPR on WW has several facets to it:</a:t>
            </a:r>
          </a:p>
          <a:p>
            <a:r>
              <a:rPr lang="en-GB" dirty="0"/>
              <a:t>The PRO will have to contribute funds to R&amp;D projects focused on developing more </a:t>
            </a:r>
            <a:r>
              <a:rPr lang="en-GB" dirty="0">
                <a:solidFill>
                  <a:srgbClr val="FF0000"/>
                </a:solidFill>
              </a:rPr>
              <a:t>alternative solutions to WW and on supporting investments in reuse systems € 2.5M (pa).</a:t>
            </a:r>
            <a:r>
              <a:rPr lang="en-GB" dirty="0"/>
              <a:t> The funds will be contributed in increasing amounts year-by-year as seen below:</a:t>
            </a:r>
          </a:p>
          <a:p>
            <a:r>
              <a:rPr lang="en-GB" dirty="0"/>
              <a:t>– 375000 € </a:t>
            </a:r>
            <a:r>
              <a:rPr lang="en-GB" dirty="0" err="1"/>
              <a:t>en</a:t>
            </a:r>
            <a:r>
              <a:rPr lang="en-GB" dirty="0"/>
              <a:t> 2025; </a:t>
            </a:r>
          </a:p>
          <a:p>
            <a:r>
              <a:rPr lang="en-GB" dirty="0"/>
              <a:t>– 750000 € </a:t>
            </a:r>
            <a:r>
              <a:rPr lang="en-GB" dirty="0" err="1"/>
              <a:t>en</a:t>
            </a:r>
            <a:r>
              <a:rPr lang="en-GB" dirty="0"/>
              <a:t> 2026;</a:t>
            </a:r>
          </a:p>
          <a:p>
            <a:r>
              <a:rPr lang="en-GB" dirty="0"/>
              <a:t> – 1125000 € </a:t>
            </a:r>
            <a:r>
              <a:rPr lang="en-GB" dirty="0" err="1"/>
              <a:t>en</a:t>
            </a:r>
            <a:r>
              <a:rPr lang="en-GB" dirty="0"/>
              <a:t> 2027; </a:t>
            </a:r>
          </a:p>
          <a:p>
            <a:r>
              <a:rPr lang="en-GB" dirty="0"/>
              <a:t>– 1500000 € each year from 2028</a:t>
            </a:r>
          </a:p>
          <a:p>
            <a:pPr>
              <a:spcAft>
                <a:spcPts val="600"/>
              </a:spcAft>
              <a:defRPr sz="1400"/>
            </a:pPr>
            <a:endParaRPr sz="1400" dirty="0"/>
          </a:p>
        </p:txBody>
      </p:sp>
      <p:sp>
        <p:nvSpPr>
          <p:cNvPr id="4" name="AutoShape 2" descr="Image result for french flag">
            <a:extLst>
              <a:ext uri="{FF2B5EF4-FFF2-40B4-BE49-F238E27FC236}">
                <a16:creationId xmlns:a16="http://schemas.microsoft.com/office/drawing/2014/main" id="{7F19BDD6-552B-2B37-95D2-BB64C71962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Image result for french flag">
            <a:extLst>
              <a:ext uri="{FF2B5EF4-FFF2-40B4-BE49-F238E27FC236}">
                <a16:creationId xmlns:a16="http://schemas.microsoft.com/office/drawing/2014/main" id="{37702525-2EAE-3641-BD05-91449A77923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0" descr="Image result for French Flag Clip Art">
            <a:extLst>
              <a:ext uri="{FF2B5EF4-FFF2-40B4-BE49-F238E27FC236}">
                <a16:creationId xmlns:a16="http://schemas.microsoft.com/office/drawing/2014/main" id="{4752E7B7-125F-B6C5-6757-8A5516F94423}"/>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descr="A flag with a red white and blue stripe&#10;&#10;AI-generated content may be incorrect.">
            <a:extLst>
              <a:ext uri="{FF2B5EF4-FFF2-40B4-BE49-F238E27FC236}">
                <a16:creationId xmlns:a16="http://schemas.microsoft.com/office/drawing/2014/main" id="{5F429C19-DA67-CAC7-7E7F-42BB0BC84706}"/>
              </a:ext>
            </a:extLst>
          </p:cNvPr>
          <p:cNvPicPr>
            <a:picLocks noChangeAspect="1"/>
          </p:cNvPicPr>
          <p:nvPr/>
        </p:nvPicPr>
        <p:blipFill>
          <a:blip r:embed="rId2"/>
          <a:stretch>
            <a:fillRect/>
          </a:stretch>
        </p:blipFill>
        <p:spPr>
          <a:xfrm>
            <a:off x="412955" y="274638"/>
            <a:ext cx="983226" cy="708588"/>
          </a:xfrm>
          <a:prstGeom prst="rect">
            <a:avLst/>
          </a:prstGeom>
        </p:spPr>
      </p:pic>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0889A3D7-7CFC-4658-77C2-9B79E863C2FF}"/>
                  </a:ext>
                </a:extLst>
              </p14:cNvPr>
              <p14:cNvContentPartPr/>
              <p14:nvPr/>
            </p14:nvContentPartPr>
            <p14:xfrm>
              <a:off x="1122348" y="3629862"/>
              <a:ext cx="4897452" cy="355736"/>
            </p14:xfrm>
          </p:contentPart>
        </mc:Choice>
        <mc:Fallback xmlns="">
          <p:pic>
            <p:nvPicPr>
              <p:cNvPr id="15" name="Ink 14">
                <a:extLst>
                  <a:ext uri="{FF2B5EF4-FFF2-40B4-BE49-F238E27FC236}">
                    <a16:creationId xmlns:a16="http://schemas.microsoft.com/office/drawing/2014/main" id="{0889A3D7-7CFC-4658-77C2-9B79E863C2FF}"/>
                  </a:ext>
                </a:extLst>
              </p:cNvPr>
              <p:cNvPicPr/>
              <p:nvPr/>
            </p:nvPicPr>
            <p:blipFill>
              <a:blip r:embed="rId4"/>
              <a:stretch>
                <a:fillRect/>
              </a:stretch>
            </p:blipFill>
            <p:spPr>
              <a:xfrm>
                <a:off x="1113348" y="3620861"/>
                <a:ext cx="4915092" cy="37337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443C3A36-E80C-DEC9-5232-DAF03218D34B}"/>
                  </a:ext>
                </a:extLst>
              </p14:cNvPr>
              <p14:cNvContentPartPr/>
              <p14:nvPr/>
            </p14:nvContentPartPr>
            <p14:xfrm>
              <a:off x="7934644" y="3628150"/>
              <a:ext cx="360" cy="360"/>
            </p14:xfrm>
          </p:contentPart>
        </mc:Choice>
        <mc:Fallback xmlns="">
          <p:pic>
            <p:nvPicPr>
              <p:cNvPr id="16" name="Ink 15">
                <a:extLst>
                  <a:ext uri="{FF2B5EF4-FFF2-40B4-BE49-F238E27FC236}">
                    <a16:creationId xmlns:a16="http://schemas.microsoft.com/office/drawing/2014/main" id="{443C3A36-E80C-DEC9-5232-DAF03218D34B}"/>
                  </a:ext>
                </a:extLst>
              </p:cNvPr>
              <p:cNvPicPr/>
              <p:nvPr/>
            </p:nvPicPr>
            <p:blipFill>
              <a:blip r:embed="rId6"/>
              <a:stretch>
                <a:fillRect/>
              </a:stretch>
            </p:blipFill>
            <p:spPr>
              <a:xfrm>
                <a:off x="7925644" y="36191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0408BBAC-530F-1051-C480-86DE74E686FE}"/>
                  </a:ext>
                </a:extLst>
              </p14:cNvPr>
              <p14:cNvContentPartPr/>
              <p14:nvPr/>
            </p14:nvContentPartPr>
            <p14:xfrm>
              <a:off x="8770204" y="1238470"/>
              <a:ext cx="360" cy="360"/>
            </p14:xfrm>
          </p:contentPart>
        </mc:Choice>
        <mc:Fallback xmlns="">
          <p:pic>
            <p:nvPicPr>
              <p:cNvPr id="17" name="Ink 16">
                <a:extLst>
                  <a:ext uri="{FF2B5EF4-FFF2-40B4-BE49-F238E27FC236}">
                    <a16:creationId xmlns:a16="http://schemas.microsoft.com/office/drawing/2014/main" id="{0408BBAC-530F-1051-C480-86DE74E686FE}"/>
                  </a:ext>
                </a:extLst>
              </p:cNvPr>
              <p:cNvPicPr/>
              <p:nvPr/>
            </p:nvPicPr>
            <p:blipFill>
              <a:blip r:embed="rId6"/>
              <a:stretch>
                <a:fillRect/>
              </a:stretch>
            </p:blipFill>
            <p:spPr>
              <a:xfrm>
                <a:off x="8761204" y="1229470"/>
                <a:ext cx="18000" cy="18000"/>
              </a:xfrm>
              <a:prstGeom prst="rect">
                <a:avLst/>
              </a:prstGeom>
            </p:spPr>
          </p:pic>
        </mc:Fallback>
      </mc:AlternateContent>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43897"/>
            <a:ext cx="8229600" cy="473741"/>
          </a:xfrm>
        </p:spPr>
        <p:txBody>
          <a:bodyPr>
            <a:noAutofit/>
          </a:bodyPr>
          <a:lstStyle/>
          <a:p>
            <a:r>
              <a:rPr sz="2400" b="1" dirty="0"/>
              <a:t>Why the Netherlands Did Not Ban Wet Wipes </a:t>
            </a:r>
            <a:br>
              <a:rPr lang="en-GB" sz="2400" b="1" dirty="0"/>
            </a:br>
            <a:r>
              <a:rPr sz="2400" b="1" dirty="0"/>
              <a:t>(Feb 2025)</a:t>
            </a:r>
          </a:p>
        </p:txBody>
      </p:sp>
      <p:sp>
        <p:nvSpPr>
          <p:cNvPr id="3" name="Content Placeholder 2"/>
          <p:cNvSpPr>
            <a:spLocks noGrp="1"/>
          </p:cNvSpPr>
          <p:nvPr>
            <p:ph idx="1"/>
          </p:nvPr>
        </p:nvSpPr>
        <p:spPr/>
        <p:txBody>
          <a:bodyPr>
            <a:noAutofit/>
          </a:bodyPr>
          <a:lstStyle/>
          <a:p>
            <a:r>
              <a:rPr sz="2800" dirty="0"/>
              <a:t>Proposal: </a:t>
            </a:r>
            <a:r>
              <a:rPr sz="2800" dirty="0">
                <a:solidFill>
                  <a:srgbClr val="FF0000"/>
                </a:solidFill>
              </a:rPr>
              <a:t>National ban on plastic-containing wet wipes</a:t>
            </a:r>
            <a:r>
              <a:rPr sz="2800" dirty="0"/>
              <a:t> to reduce sewer blockages and plastic pollution</a:t>
            </a:r>
          </a:p>
          <a:p>
            <a:r>
              <a:rPr sz="2800" dirty="0"/>
              <a:t>Decision: A narrow majority</a:t>
            </a:r>
            <a:r>
              <a:rPr lang="en-GB" sz="2800" dirty="0"/>
              <a:t> (</a:t>
            </a:r>
            <a:r>
              <a:rPr lang="en-GB" sz="2800" dirty="0">
                <a:highlight>
                  <a:srgbClr val="FFFF00"/>
                </a:highlight>
              </a:rPr>
              <a:t>73 to 72 votes </a:t>
            </a:r>
            <a:r>
              <a:rPr lang="en-GB" sz="2800" dirty="0"/>
              <a:t>!) </a:t>
            </a:r>
            <a:r>
              <a:rPr sz="2800" dirty="0"/>
              <a:t> in the Dutch parliament blocked the proposed ban</a:t>
            </a:r>
          </a:p>
          <a:p>
            <a:r>
              <a:rPr sz="2800" dirty="0"/>
              <a:t>Reasons: Considered disproportionate and going beyond existing EU requirements; </a:t>
            </a:r>
            <a:r>
              <a:rPr sz="2800" b="1" dirty="0">
                <a:highlight>
                  <a:srgbClr val="FFFF00"/>
                </a:highlight>
              </a:rPr>
              <a:t>focus should be on disposal behaviour</a:t>
            </a:r>
          </a:p>
          <a:p>
            <a:r>
              <a:rPr sz="2800" dirty="0"/>
              <a:t>Outcome: No national ban adopted; government shifted focus to EU-level regulation</a:t>
            </a:r>
          </a:p>
        </p:txBody>
      </p:sp>
      <p:sp>
        <p:nvSpPr>
          <p:cNvPr id="4" name="Rectangle 3"/>
          <p:cNvSpPr/>
          <p:nvPr/>
        </p:nvSpPr>
        <p:spPr>
          <a:xfrm>
            <a:off x="1" y="0"/>
            <a:ext cx="12191998" cy="274320"/>
          </a:xfrm>
          <a:prstGeom prst="rect">
            <a:avLst/>
          </a:prstGeom>
          <a:solidFill>
            <a:srgbClr val="AE1C2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0" y="274320"/>
            <a:ext cx="12192000" cy="274319"/>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ectangle 5"/>
          <p:cNvSpPr/>
          <p:nvPr/>
        </p:nvSpPr>
        <p:spPr>
          <a:xfrm>
            <a:off x="2" y="548639"/>
            <a:ext cx="12191998" cy="274319"/>
          </a:xfrm>
          <a:prstGeom prst="rect">
            <a:avLst/>
          </a:prstGeom>
          <a:solidFill>
            <a:srgbClr val="2146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ISO Committee Membership &amp; Liaisons</a:t>
            </a:r>
          </a:p>
        </p:txBody>
      </p:sp>
      <p:graphicFrame>
        <p:nvGraphicFramePr>
          <p:cNvPr id="3" name="Table 2"/>
          <p:cNvGraphicFramePr>
            <a:graphicFrameLocks noGrp="1"/>
          </p:cNvGraphicFramePr>
          <p:nvPr>
            <p:extLst>
              <p:ext uri="{D42A27DB-BD31-4B8C-83A1-F6EECF244321}">
                <p14:modId xmlns:p14="http://schemas.microsoft.com/office/powerpoint/2010/main" val="1981484341"/>
              </p:ext>
            </p:extLst>
          </p:nvPr>
        </p:nvGraphicFramePr>
        <p:xfrm>
          <a:off x="609599" y="1435474"/>
          <a:ext cx="10972798" cy="292608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3047999">
                  <a:extLst>
                    <a:ext uri="{9D8B030D-6E8A-4147-A177-3AD203B41FA5}">
                      <a16:colId xmlns:a16="http://schemas.microsoft.com/office/drawing/2014/main" val="20001"/>
                    </a:ext>
                  </a:extLst>
                </a:gridCol>
                <a:gridCol w="4267199">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tblGrid>
              <a:tr h="548640">
                <a:tc>
                  <a:txBody>
                    <a:bodyPr/>
                    <a:lstStyle/>
                    <a:p>
                      <a:pPr algn="ctr"/>
                      <a:r>
                        <a:rPr sz="1400"/>
                        <a:t>Category</a:t>
                      </a:r>
                    </a:p>
                  </a:txBody>
                  <a:tcPr/>
                </a:tc>
                <a:tc>
                  <a:txBody>
                    <a:bodyPr/>
                    <a:lstStyle/>
                    <a:p>
                      <a:pPr algn="ctr"/>
                      <a:r>
                        <a:rPr sz="1400"/>
                        <a:t>Who they are</a:t>
                      </a:r>
                    </a:p>
                  </a:txBody>
                  <a:tcPr/>
                </a:tc>
                <a:tc>
                  <a:txBody>
                    <a:bodyPr/>
                    <a:lstStyle/>
                    <a:p>
                      <a:pPr algn="ctr"/>
                      <a:r>
                        <a:rPr sz="1400"/>
                        <a:t>Rights &amp; Role</a:t>
                      </a:r>
                    </a:p>
                  </a:txBody>
                  <a:tcPr/>
                </a:tc>
                <a:tc>
                  <a:txBody>
                    <a:bodyPr/>
                    <a:lstStyle/>
                    <a:p>
                      <a:pPr algn="ctr"/>
                      <a:r>
                        <a:rPr sz="1400" dirty="0"/>
                        <a:t>Voting Rights</a:t>
                      </a:r>
                    </a:p>
                  </a:txBody>
                  <a:tcPr/>
                </a:tc>
                <a:extLst>
                  <a:ext uri="{0D108BD9-81ED-4DB2-BD59-A6C34878D82A}">
                    <a16:rowId xmlns:a16="http://schemas.microsoft.com/office/drawing/2014/main" val="10000"/>
                  </a:ext>
                </a:extLst>
              </a:tr>
              <a:tr h="548640">
                <a:tc>
                  <a:txBody>
                    <a:bodyPr/>
                    <a:lstStyle/>
                    <a:p>
                      <a:r>
                        <a:rPr sz="1400" dirty="0">
                          <a:solidFill>
                            <a:srgbClr val="FF0000"/>
                          </a:solidFill>
                        </a:rPr>
                        <a:t>P-members (Participating)</a:t>
                      </a:r>
                    </a:p>
                  </a:txBody>
                  <a:tcPr/>
                </a:tc>
                <a:tc>
                  <a:txBody>
                    <a:bodyPr/>
                    <a:lstStyle/>
                    <a:p>
                      <a:r>
                        <a:rPr sz="1400" dirty="0"/>
                        <a:t>NSBs that commit to active participation</a:t>
                      </a:r>
                    </a:p>
                  </a:txBody>
                  <a:tcPr/>
                </a:tc>
                <a:tc>
                  <a:txBody>
                    <a:bodyPr/>
                    <a:lstStyle/>
                    <a:p>
                      <a:r>
                        <a:rPr sz="1400"/>
                        <a:t>Attend meetings, submit comments, nominate experts, must vote on drafts</a:t>
                      </a:r>
                    </a:p>
                  </a:txBody>
                  <a:tcPr/>
                </a:tc>
                <a:tc>
                  <a:txBody>
                    <a:bodyPr/>
                    <a:lstStyle/>
                    <a:p>
                      <a:r>
                        <a:rPr sz="1400"/>
                        <a:t>✅ Yes</a:t>
                      </a:r>
                    </a:p>
                  </a:txBody>
                  <a:tcPr/>
                </a:tc>
                <a:extLst>
                  <a:ext uri="{0D108BD9-81ED-4DB2-BD59-A6C34878D82A}">
                    <a16:rowId xmlns:a16="http://schemas.microsoft.com/office/drawing/2014/main" val="10001"/>
                  </a:ext>
                </a:extLst>
              </a:tr>
              <a:tr h="548640">
                <a:tc>
                  <a:txBody>
                    <a:bodyPr/>
                    <a:lstStyle/>
                    <a:p>
                      <a:r>
                        <a:rPr sz="1400"/>
                        <a:t>O-members (Observing)</a:t>
                      </a:r>
                    </a:p>
                  </a:txBody>
                  <a:tcPr/>
                </a:tc>
                <a:tc>
                  <a:txBody>
                    <a:bodyPr/>
                    <a:lstStyle/>
                    <a:p>
                      <a:r>
                        <a:rPr sz="1400"/>
                        <a:t>NSBs that only wish to follow the work</a:t>
                      </a:r>
                    </a:p>
                  </a:txBody>
                  <a:tcPr/>
                </a:tc>
                <a:tc>
                  <a:txBody>
                    <a:bodyPr/>
                    <a:lstStyle/>
                    <a:p>
                      <a:r>
                        <a:rPr sz="1400"/>
                        <a:t>Receive documents, may comment, may attend as observers</a:t>
                      </a:r>
                    </a:p>
                  </a:txBody>
                  <a:tcPr/>
                </a:tc>
                <a:tc>
                  <a:txBody>
                    <a:bodyPr/>
                    <a:lstStyle/>
                    <a:p>
                      <a:r>
                        <a:rPr sz="1400"/>
                        <a:t>❌ No</a:t>
                      </a:r>
                    </a:p>
                  </a:txBody>
                  <a:tcPr/>
                </a:tc>
                <a:extLst>
                  <a:ext uri="{0D108BD9-81ED-4DB2-BD59-A6C34878D82A}">
                    <a16:rowId xmlns:a16="http://schemas.microsoft.com/office/drawing/2014/main" val="10002"/>
                  </a:ext>
                </a:extLst>
              </a:tr>
              <a:tr h="548640">
                <a:tc>
                  <a:txBody>
                    <a:bodyPr/>
                    <a:lstStyle/>
                    <a:p>
                      <a:r>
                        <a:rPr sz="1400"/>
                        <a:t>A-liaisons</a:t>
                      </a:r>
                    </a:p>
                  </a:txBody>
                  <a:tcPr/>
                </a:tc>
                <a:tc>
                  <a:txBody>
                    <a:bodyPr/>
                    <a:lstStyle/>
                    <a:p>
                      <a:r>
                        <a:rPr sz="1400"/>
                        <a:t>External orgs with broad relevance (e.g., IEC, ITU, trade bodies)</a:t>
                      </a:r>
                    </a:p>
                  </a:txBody>
                  <a:tcPr/>
                </a:tc>
                <a:tc>
                  <a:txBody>
                    <a:bodyPr/>
                    <a:lstStyle/>
                    <a:p>
                      <a:r>
                        <a:rPr sz="1400"/>
                        <a:t>Contribute input, attend meetings, receive documents</a:t>
                      </a:r>
                    </a:p>
                  </a:txBody>
                  <a:tcPr/>
                </a:tc>
                <a:tc>
                  <a:txBody>
                    <a:bodyPr/>
                    <a:lstStyle/>
                    <a:p>
                      <a:r>
                        <a:rPr sz="1400"/>
                        <a:t>❌ No</a:t>
                      </a:r>
                    </a:p>
                  </a:txBody>
                  <a:tcPr/>
                </a:tc>
                <a:extLst>
                  <a:ext uri="{0D108BD9-81ED-4DB2-BD59-A6C34878D82A}">
                    <a16:rowId xmlns:a16="http://schemas.microsoft.com/office/drawing/2014/main" val="10003"/>
                  </a:ext>
                </a:extLst>
              </a:tr>
              <a:tr h="548640">
                <a:tc>
                  <a:txBody>
                    <a:bodyPr/>
                    <a:lstStyle/>
                    <a:p>
                      <a:r>
                        <a:rPr sz="1400" dirty="0">
                          <a:solidFill>
                            <a:srgbClr val="FF0000"/>
                          </a:solidFill>
                        </a:rPr>
                        <a:t>D-liaisons</a:t>
                      </a:r>
                    </a:p>
                  </a:txBody>
                  <a:tcPr/>
                </a:tc>
                <a:tc>
                  <a:txBody>
                    <a:bodyPr/>
                    <a:lstStyle/>
                    <a:p>
                      <a:r>
                        <a:rPr sz="1400" dirty="0"/>
                        <a:t>External orgs directly linked (e.g., industry associations, NGOs)</a:t>
                      </a:r>
                      <a:r>
                        <a:rPr lang="en-GB" sz="1400" dirty="0"/>
                        <a:t> e.g. </a:t>
                      </a:r>
                      <a:r>
                        <a:rPr lang="en-GB" sz="1400" dirty="0">
                          <a:solidFill>
                            <a:srgbClr val="FF0000"/>
                          </a:solidFill>
                        </a:rPr>
                        <a:t>INDA/ EDANA</a:t>
                      </a:r>
                      <a:endParaRPr sz="1400" dirty="0">
                        <a:solidFill>
                          <a:srgbClr val="FF0000"/>
                        </a:solidFill>
                      </a:endParaRPr>
                    </a:p>
                  </a:txBody>
                  <a:tcPr/>
                </a:tc>
                <a:tc>
                  <a:txBody>
                    <a:bodyPr/>
                    <a:lstStyle/>
                    <a:p>
                      <a:r>
                        <a:rPr sz="1400" dirty="0"/>
                        <a:t>Nominate experts, participate in discussions, provide technical input</a:t>
                      </a:r>
                      <a:r>
                        <a:rPr lang="en-GB" sz="1400" dirty="0"/>
                        <a:t>. </a:t>
                      </a:r>
                      <a:r>
                        <a:rPr lang="en-GB" sz="1400" dirty="0">
                          <a:solidFill>
                            <a:srgbClr val="FF0000"/>
                          </a:solidFill>
                        </a:rPr>
                        <a:t>Cannot be project leaders or convenors</a:t>
                      </a:r>
                      <a:r>
                        <a:rPr lang="en-GB" sz="1400" dirty="0"/>
                        <a:t>.</a:t>
                      </a:r>
                      <a:endParaRPr sz="1400" dirty="0"/>
                    </a:p>
                  </a:txBody>
                  <a:tcPr/>
                </a:tc>
                <a:tc>
                  <a:txBody>
                    <a:bodyPr/>
                    <a:lstStyle/>
                    <a:p>
                      <a:r>
                        <a:rPr sz="1400" dirty="0"/>
                        <a:t>❌ No</a:t>
                      </a:r>
                    </a:p>
                  </a:txBody>
                  <a:tcP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1AC33EE4-1808-2F51-FCDA-6997E4770930}"/>
              </a:ext>
            </a:extLst>
          </p:cNvPr>
          <p:cNvSpPr txBox="1"/>
          <p:nvPr/>
        </p:nvSpPr>
        <p:spPr>
          <a:xfrm>
            <a:off x="609600" y="4730778"/>
            <a:ext cx="10972800" cy="2031325"/>
          </a:xfrm>
          <a:prstGeom prst="rect">
            <a:avLst/>
          </a:prstGeom>
          <a:noFill/>
        </p:spPr>
        <p:txBody>
          <a:bodyPr wrap="square" rtlCol="0">
            <a:spAutoFit/>
          </a:bodyPr>
          <a:lstStyle/>
          <a:p>
            <a:r>
              <a:rPr lang="en-GB" dirty="0"/>
              <a:t>A </a:t>
            </a:r>
            <a:r>
              <a:rPr lang="en-GB" b="1" dirty="0">
                <a:solidFill>
                  <a:srgbClr val="FF0000"/>
                </a:solidFill>
              </a:rPr>
              <a:t>working group </a:t>
            </a:r>
            <a:r>
              <a:rPr lang="en-GB" dirty="0"/>
              <a:t>comprises a restricted number of </a:t>
            </a:r>
            <a:r>
              <a:rPr lang="en-GB" b="1" dirty="0"/>
              <a:t>experts</a:t>
            </a:r>
            <a:r>
              <a:rPr lang="en-GB" dirty="0"/>
              <a:t> individually appointed by the</a:t>
            </a:r>
            <a:r>
              <a:rPr lang="en-GB" b="1" dirty="0"/>
              <a:t> P-members</a:t>
            </a:r>
            <a:r>
              <a:rPr lang="en-GB" dirty="0"/>
              <a:t>, A-liaisons of the parent committee and</a:t>
            </a:r>
            <a:r>
              <a:rPr lang="en-GB" b="1" dirty="0"/>
              <a:t> D-liaison </a:t>
            </a:r>
            <a:r>
              <a:rPr lang="en-GB" dirty="0"/>
              <a:t>organisations, brought together to deal with the </a:t>
            </a:r>
            <a:r>
              <a:rPr lang="en-GB" b="1" dirty="0"/>
              <a:t>specific task </a:t>
            </a:r>
            <a:r>
              <a:rPr lang="en-GB" dirty="0"/>
              <a:t>allocated to the working group. </a:t>
            </a:r>
            <a:r>
              <a:rPr lang="en-GB" b="1" dirty="0"/>
              <a:t>The experts act in a personal capacity and not as the official representative of the P-member </a:t>
            </a:r>
            <a:r>
              <a:rPr lang="en-GB" dirty="0"/>
              <a:t>or A-liaison organization (see 1.17) by which they have been appointed with the exception of those appointed by D-liaison organizations (see 1.17). </a:t>
            </a:r>
          </a:p>
          <a:p>
            <a:r>
              <a:rPr lang="en-GB" b="1" dirty="0">
                <a:solidFill>
                  <a:srgbClr val="00B0F0"/>
                </a:solidFill>
              </a:rPr>
              <a:t>Categories of Stakeholder</a:t>
            </a:r>
            <a:r>
              <a:rPr lang="en-GB" dirty="0"/>
              <a:t>: </a:t>
            </a:r>
            <a:r>
              <a:rPr lang="en-GB" b="1" dirty="0"/>
              <a:t>A</a:t>
            </a:r>
            <a:r>
              <a:rPr lang="en-GB" dirty="0"/>
              <a:t>= Industry &amp; commerce, </a:t>
            </a:r>
            <a:r>
              <a:rPr lang="en-GB" b="1" dirty="0"/>
              <a:t>B</a:t>
            </a:r>
            <a:r>
              <a:rPr lang="en-GB" dirty="0"/>
              <a:t>= Government, </a:t>
            </a:r>
            <a:r>
              <a:rPr lang="en-GB" b="1" dirty="0"/>
              <a:t>C</a:t>
            </a:r>
            <a:r>
              <a:rPr lang="en-GB" dirty="0"/>
              <a:t>= Consumers</a:t>
            </a:r>
            <a:r>
              <a:rPr lang="en-GB" b="1" dirty="0"/>
              <a:t>, E</a:t>
            </a:r>
            <a:r>
              <a:rPr lang="en-GB" dirty="0"/>
              <a:t>= Academics &amp; Research Bodies, </a:t>
            </a:r>
            <a:r>
              <a:rPr lang="en-GB" b="1" dirty="0"/>
              <a:t>F</a:t>
            </a:r>
            <a:r>
              <a:rPr lang="en-GB" dirty="0"/>
              <a:t>= Standards Application, </a:t>
            </a:r>
            <a:r>
              <a:rPr lang="en-GB" b="1" dirty="0"/>
              <a:t>G</a:t>
            </a:r>
            <a:r>
              <a:rPr lang="en-GB" dirty="0"/>
              <a:t>= Non-Governmental Association.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31837"/>
            <a:ext cx="8229600" cy="685801"/>
          </a:xfrm>
        </p:spPr>
        <p:txBody>
          <a:bodyPr>
            <a:normAutofit fontScale="90000"/>
          </a:bodyPr>
          <a:lstStyle/>
          <a:p>
            <a:r>
              <a:rPr dirty="0">
                <a:solidFill>
                  <a:srgbClr val="FF0000"/>
                </a:solidFill>
              </a:rPr>
              <a:t>Republic of Ireland</a:t>
            </a:r>
            <a:r>
              <a:rPr dirty="0"/>
              <a:t>: Wet Wipes Regulation – Signals vs Reality</a:t>
            </a:r>
          </a:p>
        </p:txBody>
      </p:sp>
      <p:sp>
        <p:nvSpPr>
          <p:cNvPr id="3" name="Content Placeholder 2"/>
          <p:cNvSpPr>
            <a:spLocks noGrp="1"/>
          </p:cNvSpPr>
          <p:nvPr>
            <p:ph idx="1"/>
          </p:nvPr>
        </p:nvSpPr>
        <p:spPr/>
        <p:txBody>
          <a:bodyPr>
            <a:noAutofit/>
          </a:bodyPr>
          <a:lstStyle/>
          <a:p>
            <a:r>
              <a:rPr sz="1800" b="1" dirty="0"/>
              <a:t>Market &amp; Media Signals:</a:t>
            </a:r>
            <a:br>
              <a:rPr sz="1800" dirty="0"/>
            </a:br>
            <a:r>
              <a:rPr sz="1800" dirty="0"/>
              <a:t>• Irish media and policy commentary (2023–2025) has suggested Ireland </a:t>
            </a:r>
            <a:r>
              <a:rPr sz="1800" dirty="0">
                <a:solidFill>
                  <a:srgbClr val="FF0000"/>
                </a:solidFill>
              </a:rPr>
              <a:t>*may* </a:t>
            </a:r>
            <a:r>
              <a:rPr sz="1800" dirty="0"/>
              <a:t>follow the UK’s lead in banning plastic-containing wet wipes.</a:t>
            </a:r>
            <a:br>
              <a:rPr sz="1800" dirty="0"/>
            </a:br>
            <a:r>
              <a:rPr sz="1800" dirty="0"/>
              <a:t>• Commentary largely driven by UK action, marine litter concerns, and sewer blockage impacts.</a:t>
            </a:r>
            <a:r>
              <a:rPr lang="en-GB" sz="1800" dirty="0"/>
              <a:t>  </a:t>
            </a:r>
            <a:endParaRPr sz="1800" dirty="0"/>
          </a:p>
          <a:p>
            <a:r>
              <a:rPr sz="1800" b="1" dirty="0"/>
              <a:t>What Ireland Is </a:t>
            </a:r>
            <a:r>
              <a:rPr sz="1800" b="1" dirty="0">
                <a:solidFill>
                  <a:srgbClr val="FF0000"/>
                </a:solidFill>
              </a:rPr>
              <a:t>Actually Doing </a:t>
            </a:r>
            <a:r>
              <a:rPr sz="1800" b="1" dirty="0"/>
              <a:t>Now:</a:t>
            </a:r>
            <a:br>
              <a:rPr sz="1800" dirty="0"/>
            </a:br>
            <a:r>
              <a:rPr sz="1800" dirty="0"/>
              <a:t>• No announced or legislated ban on the sale of plastic-containing wet wipes.</a:t>
            </a:r>
            <a:br>
              <a:rPr sz="1800" dirty="0"/>
            </a:br>
            <a:r>
              <a:rPr sz="1800" dirty="0"/>
              <a:t>• Wet wipes containing plastic are included in Extended Producer Responsibility (EPR) schemes.</a:t>
            </a:r>
            <a:br>
              <a:rPr sz="1800" dirty="0"/>
            </a:br>
            <a:r>
              <a:rPr sz="1800" dirty="0"/>
              <a:t>• Producers contribute to litter clean-up costs and comply with EU Single-Use Plastics labelling requirements.</a:t>
            </a:r>
          </a:p>
          <a:p>
            <a:r>
              <a:rPr sz="1800" b="1" dirty="0"/>
              <a:t>Context for Suppliers:</a:t>
            </a:r>
            <a:br>
              <a:rPr sz="1800" dirty="0"/>
            </a:br>
            <a:r>
              <a:rPr sz="1800" dirty="0"/>
              <a:t>• Regulatory pressure exists, but Ireland remains aligned with EU framework rather than UK-style bans.</a:t>
            </a:r>
            <a:br>
              <a:rPr sz="1800" dirty="0"/>
            </a:br>
            <a:r>
              <a:rPr sz="1800" dirty="0"/>
              <a:t>• UK bans (England, Wales, Scotland) remain the primary immediate market driver for fibre substitution.</a:t>
            </a:r>
          </a:p>
        </p:txBody>
      </p:sp>
      <p:sp>
        <p:nvSpPr>
          <p:cNvPr id="4" name="Rectangle 3"/>
          <p:cNvSpPr/>
          <p:nvPr/>
        </p:nvSpPr>
        <p:spPr>
          <a:xfrm>
            <a:off x="1524000" y="0"/>
            <a:ext cx="3048000" cy="365760"/>
          </a:xfrm>
          <a:prstGeom prst="rect">
            <a:avLst/>
          </a:prstGeom>
          <a:solidFill>
            <a:srgbClr val="169B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4572000" y="0"/>
            <a:ext cx="3048000" cy="36576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ectangle 5"/>
          <p:cNvSpPr/>
          <p:nvPr/>
        </p:nvSpPr>
        <p:spPr>
          <a:xfrm>
            <a:off x="7620000" y="0"/>
            <a:ext cx="3048000" cy="365760"/>
          </a:xfrm>
          <a:prstGeom prst="rect">
            <a:avLst/>
          </a:prstGeom>
          <a:solidFill>
            <a:srgbClr val="FF88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aphicFrame>
        <p:nvGraphicFramePr>
          <p:cNvPr id="10" name="Table 9">
            <a:extLst>
              <a:ext uri="{FF2B5EF4-FFF2-40B4-BE49-F238E27FC236}">
                <a16:creationId xmlns:a16="http://schemas.microsoft.com/office/drawing/2014/main" id="{FD386929-1B38-4BA7-4A7C-7210906F274A}"/>
              </a:ext>
            </a:extLst>
          </p:cNvPr>
          <p:cNvGraphicFramePr>
            <a:graphicFrameLocks noGrp="1"/>
          </p:cNvGraphicFramePr>
          <p:nvPr/>
        </p:nvGraphicFramePr>
        <p:xfrm>
          <a:off x="1710814" y="6155660"/>
          <a:ext cx="8499987" cy="365759"/>
        </p:xfrm>
        <a:graphic>
          <a:graphicData uri="http://schemas.openxmlformats.org/drawingml/2006/table">
            <a:tbl>
              <a:tblPr>
                <a:tableStyleId>{5C22544A-7EE6-4342-B048-85BDC9FD1C3A}</a:tableStyleId>
              </a:tblPr>
              <a:tblGrid>
                <a:gridCol w="8499987">
                  <a:extLst>
                    <a:ext uri="{9D8B030D-6E8A-4147-A177-3AD203B41FA5}">
                      <a16:colId xmlns:a16="http://schemas.microsoft.com/office/drawing/2014/main" val="633182552"/>
                    </a:ext>
                  </a:extLst>
                </a:gridCol>
              </a:tblGrid>
              <a:tr h="365759">
                <a:tc>
                  <a:txBody>
                    <a:bodyPr/>
                    <a:lstStyle/>
                    <a:p>
                      <a:pPr algn="ctr" fontAlgn="b">
                        <a:buNone/>
                      </a:pPr>
                      <a:r>
                        <a:rPr lang="en-GB" sz="1100" u="sng" strike="noStrike" dirty="0">
                          <a:effectLst/>
                          <a:hlinkClick r:id="rId2"/>
                        </a:rPr>
                        <a:t>https://www.independent.ie/irish-news/will-ireland-follow-uks-lead-and-ban-plastic-containing-wet-wipes/a50661859.html</a:t>
                      </a:r>
                      <a:endParaRPr lang="en-GB" sz="1100" b="0" i="0" u="sng" strike="noStrike" dirty="0">
                        <a:solidFill>
                          <a:srgbClr val="467886"/>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3467370015"/>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316" y="1062374"/>
            <a:ext cx="11779045" cy="1939634"/>
          </a:xfrm>
          <a:prstGeom prst="rect">
            <a:avLst/>
          </a:prstGeom>
          <a:noFill/>
        </p:spPr>
        <p:txBody>
          <a:bodyPr wrap="square">
            <a:spAutoFit/>
          </a:bodyPr>
          <a:lstStyle/>
          <a:p>
            <a:pPr algn="ctr">
              <a:defRPr sz="3200" b="1"/>
            </a:pPr>
            <a:r>
              <a:rPr sz="2401" dirty="0">
                <a:solidFill>
                  <a:srgbClr val="FF0000"/>
                </a:solidFill>
              </a:rPr>
              <a:t>Portugal</a:t>
            </a:r>
            <a:r>
              <a:rPr sz="2401" dirty="0"/>
              <a:t>: Wet Wipes – Policy &amp; Market Developments</a:t>
            </a:r>
            <a:endParaRPr lang="en-GB" sz="2401" dirty="0"/>
          </a:p>
          <a:p>
            <a:pPr algn="ctr">
              <a:defRPr sz="3200" b="1"/>
            </a:pPr>
            <a:endParaRPr lang="en-GB" sz="2401" dirty="0"/>
          </a:p>
          <a:p>
            <a:pPr algn="ctr">
              <a:defRPr sz="3200" b="1"/>
            </a:pPr>
            <a:endParaRPr lang="en-GB" sz="2401" dirty="0"/>
          </a:p>
          <a:p>
            <a:pPr algn="ctr">
              <a:defRPr sz="3200" b="1"/>
            </a:pPr>
            <a:endParaRPr lang="en-GB" sz="2401" dirty="0"/>
          </a:p>
          <a:p>
            <a:pPr algn="ctr">
              <a:defRPr sz="3200" b="1"/>
            </a:pPr>
            <a:endParaRPr sz="2401" dirty="0"/>
          </a:p>
        </p:txBody>
      </p:sp>
      <p:sp>
        <p:nvSpPr>
          <p:cNvPr id="3" name="TextBox 2"/>
          <p:cNvSpPr txBox="1"/>
          <p:nvPr/>
        </p:nvSpPr>
        <p:spPr>
          <a:xfrm>
            <a:off x="235974" y="3257506"/>
            <a:ext cx="5698774" cy="1223412"/>
          </a:xfrm>
          <a:prstGeom prst="rect">
            <a:avLst/>
          </a:prstGeom>
          <a:noFill/>
        </p:spPr>
        <p:txBody>
          <a:bodyPr wrap="square">
            <a:spAutoFit/>
          </a:bodyPr>
          <a:lstStyle/>
          <a:p>
            <a:pPr algn="ctr">
              <a:defRPr sz="1800" b="1"/>
            </a:pPr>
            <a:r>
              <a:rPr sz="1350" dirty="0"/>
              <a:t>Policy Drivers (SUP context)</a:t>
            </a:r>
          </a:p>
          <a:p>
            <a:pPr lvl="1">
              <a:defRPr sz="1600"/>
            </a:pPr>
            <a:r>
              <a:rPr sz="1500" dirty="0"/>
              <a:t>NGO</a:t>
            </a:r>
            <a:r>
              <a:rPr lang="en-GB" sz="1500" dirty="0"/>
              <a:t>(</a:t>
            </a:r>
            <a:r>
              <a:rPr lang="en-GB" sz="1500" dirty="0">
                <a:solidFill>
                  <a:srgbClr val="FF0000"/>
                </a:solidFill>
              </a:rPr>
              <a:t>Quercus</a:t>
            </a:r>
            <a:r>
              <a:rPr lang="en-GB" sz="1500" dirty="0"/>
              <a:t>) </a:t>
            </a:r>
            <a:r>
              <a:rPr sz="1500" dirty="0"/>
              <a:t> campaign for </a:t>
            </a:r>
            <a:r>
              <a:rPr sz="1500" b="1" dirty="0"/>
              <a:t>ban on non‑biodegradable wipes</a:t>
            </a:r>
          </a:p>
          <a:p>
            <a:pPr lvl="1">
              <a:defRPr sz="1600"/>
            </a:pPr>
            <a:r>
              <a:rPr sz="1500" dirty="0"/>
              <a:t>Sewer blockages &amp; marine litter impacts</a:t>
            </a:r>
          </a:p>
          <a:p>
            <a:pPr lvl="1">
              <a:defRPr sz="1600"/>
            </a:pPr>
            <a:r>
              <a:rPr sz="1500" dirty="0"/>
              <a:t>Call for national awareness measures (Art.10‑type)</a:t>
            </a:r>
          </a:p>
          <a:p>
            <a:pPr lvl="1">
              <a:defRPr sz="1600"/>
            </a:pPr>
            <a:r>
              <a:rPr sz="1500" dirty="0"/>
              <a:t>EPR cost recovery for wastewater costs</a:t>
            </a:r>
          </a:p>
        </p:txBody>
      </p:sp>
      <p:sp>
        <p:nvSpPr>
          <p:cNvPr id="4" name="TextBox 3"/>
          <p:cNvSpPr txBox="1"/>
          <p:nvPr/>
        </p:nvSpPr>
        <p:spPr>
          <a:xfrm>
            <a:off x="6257254" y="3257506"/>
            <a:ext cx="5698772" cy="1223412"/>
          </a:xfrm>
          <a:prstGeom prst="rect">
            <a:avLst/>
          </a:prstGeom>
          <a:noFill/>
        </p:spPr>
        <p:txBody>
          <a:bodyPr wrap="square">
            <a:spAutoFit/>
          </a:bodyPr>
          <a:lstStyle/>
          <a:p>
            <a:pPr algn="ctr">
              <a:defRPr sz="1800" b="1"/>
            </a:pPr>
            <a:r>
              <a:rPr sz="1350" dirty="0"/>
              <a:t>Implications for Industry</a:t>
            </a:r>
          </a:p>
          <a:p>
            <a:pPr lvl="1">
              <a:defRPr sz="1600"/>
            </a:pPr>
            <a:r>
              <a:rPr sz="1500" dirty="0"/>
              <a:t>Product redesign to meet </a:t>
            </a:r>
            <a:r>
              <a:rPr lang="en-GB" sz="1500" dirty="0"/>
              <a:t>"</a:t>
            </a:r>
            <a:r>
              <a:rPr sz="1500" dirty="0"/>
              <a:t>genuine biodegradability</a:t>
            </a:r>
            <a:r>
              <a:rPr lang="en-GB" sz="1500" dirty="0"/>
              <a:t>"</a:t>
            </a:r>
            <a:endParaRPr sz="1500" dirty="0"/>
          </a:p>
          <a:p>
            <a:pPr lvl="1">
              <a:defRPr sz="1600"/>
            </a:pPr>
            <a:r>
              <a:rPr sz="1500" dirty="0"/>
              <a:t>Potential EPR fees linked to wastewater</a:t>
            </a:r>
          </a:p>
          <a:p>
            <a:pPr lvl="1">
              <a:defRPr sz="1600"/>
            </a:pPr>
            <a:r>
              <a:rPr sz="1500" dirty="0"/>
              <a:t>Mandatory labelling &amp; consumer communication</a:t>
            </a:r>
          </a:p>
          <a:p>
            <a:pPr lvl="1">
              <a:defRPr sz="1600"/>
            </a:pPr>
            <a:r>
              <a:rPr sz="1500" dirty="0"/>
              <a:t>Need for proactive transition planning</a:t>
            </a:r>
          </a:p>
        </p:txBody>
      </p:sp>
      <p:pic>
        <p:nvPicPr>
          <p:cNvPr id="1026" name="Picture 2">
            <a:extLst>
              <a:ext uri="{FF2B5EF4-FFF2-40B4-BE49-F238E27FC236}">
                <a16:creationId xmlns:a16="http://schemas.microsoft.com/office/drawing/2014/main" id="{BECCCB19-233C-D646-C490-B97086F8D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3724" y="1557723"/>
            <a:ext cx="2358052" cy="15720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9EED262-AB8E-11B3-CE1A-8F7B92FA58E0}"/>
              </a:ext>
            </a:extLst>
          </p:cNvPr>
          <p:cNvSpPr txBox="1"/>
          <p:nvPr/>
        </p:nvSpPr>
        <p:spPr>
          <a:xfrm>
            <a:off x="383457" y="4994581"/>
            <a:ext cx="11484077" cy="715581"/>
          </a:xfrm>
          <a:prstGeom prst="rect">
            <a:avLst/>
          </a:prstGeom>
          <a:noFill/>
        </p:spPr>
        <p:txBody>
          <a:bodyPr wrap="square" rtlCol="0">
            <a:spAutoFit/>
          </a:bodyPr>
          <a:lstStyle/>
          <a:p>
            <a:r>
              <a:rPr lang="en-GB" sz="1350" dirty="0"/>
              <a:t>“</a:t>
            </a:r>
            <a:r>
              <a:rPr lang="en-GB" sz="1350" i="1" dirty="0">
                <a:solidFill>
                  <a:srgbClr val="00B0F0"/>
                </a:solidFill>
              </a:rPr>
              <a:t>It is necessary to raise public awareness about this problem and promote more responsible behaviour</a:t>
            </a:r>
            <a:r>
              <a:rPr lang="en-GB" sz="1350" dirty="0"/>
              <a:t>,” says Quercus which will have been buoyed in this endeavour by practices in other countries – specifically the UK, where non-biodegradable wet wipes are being banned from next year. See: </a:t>
            </a:r>
            <a:r>
              <a:rPr lang="en-GB" sz="1350" dirty="0">
                <a:hlinkClick r:id="rId3"/>
              </a:rPr>
              <a:t>https://www.portugalresident.com/ngo-wants-ban-on-non-biodegradable-wet-wipes/</a:t>
            </a:r>
            <a:r>
              <a:rPr lang="en-GB" sz="1350" dirty="0"/>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8" y="-5705"/>
            <a:ext cx="9143993"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CACDBD7-6025-09DE-1D36-9A66DFE98933}"/>
              </a:ext>
            </a:extLst>
          </p:cNvPr>
          <p:cNvSpPr txBox="1"/>
          <p:nvPr/>
        </p:nvSpPr>
        <p:spPr>
          <a:xfrm>
            <a:off x="2391638" y="637763"/>
            <a:ext cx="7416372" cy="900131"/>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2700" dirty="0">
                <a:solidFill>
                  <a:schemeClr val="bg1"/>
                </a:solidFill>
                <a:latin typeface="+mj-lt"/>
                <a:ea typeface="+mj-ea"/>
                <a:cs typeface="+mj-cs"/>
              </a:rPr>
              <a:t>🇬🇧 EUDR and Its Importance for the UK (</a:t>
            </a:r>
            <a:r>
              <a:rPr lang="en-US" sz="2700" i="1" dirty="0">
                <a:solidFill>
                  <a:schemeClr val="bg1"/>
                </a:solidFill>
                <a:latin typeface="+mj-lt"/>
                <a:ea typeface="+mj-ea"/>
                <a:cs typeface="+mj-cs"/>
              </a:rPr>
              <a:t>could be the same for Vietnam – but  please check.</a:t>
            </a:r>
            <a:endParaRPr lang="en-US" sz="2700" dirty="0">
              <a:solidFill>
                <a:schemeClr val="bg1"/>
              </a:solidFill>
              <a:latin typeface="+mj-lt"/>
              <a:ea typeface="+mj-ea"/>
              <a:cs typeface="+mj-cs"/>
            </a:endParaRP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688642"/>
            <a:ext cx="9143992"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91638" y="2010759"/>
            <a:ext cx="34289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AE57433-2268-25D2-AF04-0EA7D0EBF41A}"/>
              </a:ext>
            </a:extLst>
          </p:cNvPr>
          <p:cNvSpPr txBox="1"/>
          <p:nvPr/>
        </p:nvSpPr>
        <p:spPr>
          <a:xfrm>
            <a:off x="1750143" y="2217344"/>
            <a:ext cx="8642554" cy="4422873"/>
          </a:xfrm>
          <a:prstGeom prst="rect">
            <a:avLst/>
          </a:prstGeom>
        </p:spPr>
        <p:txBody>
          <a:bodyPr vert="horz" lIns="91440" tIns="45720" rIns="91440" bIns="45720" rtlCol="0">
            <a:noAutofit/>
          </a:bodyPr>
          <a:lstStyle/>
          <a:p>
            <a:pPr indent="-228600" defTabSz="914400">
              <a:lnSpc>
                <a:spcPct val="90000"/>
              </a:lnSpc>
              <a:spcAft>
                <a:spcPts val="600"/>
              </a:spcAft>
              <a:buFont typeface="Arial" panose="020B0604020202020204" pitchFamily="34" charset="0"/>
              <a:buChar char="•"/>
            </a:pPr>
            <a:endParaRPr lang="en-US" sz="1400" dirty="0"/>
          </a:p>
          <a:p>
            <a:pPr indent="-228600" defTabSz="914400">
              <a:lnSpc>
                <a:spcPct val="90000"/>
              </a:lnSpc>
              <a:spcAft>
                <a:spcPts val="600"/>
              </a:spcAft>
              <a:buFont typeface="Arial" panose="020B0604020202020204" pitchFamily="34" charset="0"/>
              <a:buChar char="•"/>
              <a:defRPr sz="1800"/>
            </a:pPr>
            <a:r>
              <a:rPr lang="en-US" sz="1400" dirty="0"/>
              <a:t>🇬🇧 Why It Matters for UK Businesses</a:t>
            </a:r>
            <a:br>
              <a:rPr lang="en-US" sz="1400" dirty="0"/>
            </a:br>
            <a:r>
              <a:rPr lang="en-US" sz="1400" dirty="0"/>
              <a:t>• The UK is not legally bound but is commercially affected — </a:t>
            </a:r>
            <a:r>
              <a:rPr lang="en-US" sz="1400" b="1" dirty="0"/>
              <a:t>EU buyers need full traceability data</a:t>
            </a:r>
            <a:r>
              <a:rPr lang="en-US" sz="1400" dirty="0"/>
              <a:t>.</a:t>
            </a:r>
            <a:br>
              <a:rPr lang="en-US" sz="1400" dirty="0"/>
            </a:br>
            <a:r>
              <a:rPr lang="en-US" sz="1400" b="1" dirty="0"/>
              <a:t>• UK firms must share supply chain information early </a:t>
            </a:r>
            <a:r>
              <a:rPr lang="en-US" sz="1400" dirty="0"/>
              <a:t>so EU customers can file DDS.</a:t>
            </a:r>
            <a:br>
              <a:rPr lang="en-US" sz="1400" dirty="0"/>
            </a:br>
            <a:r>
              <a:rPr lang="en-US" sz="1400" dirty="0"/>
              <a:t>• Northern Ireland follows EUDR under the Windsor Framework.</a:t>
            </a:r>
            <a:br>
              <a:rPr lang="en-US" sz="1400" dirty="0"/>
            </a:br>
            <a:r>
              <a:rPr lang="en-US" sz="1400" dirty="0"/>
              <a:t>• Compliance has become a market access requirement, not just an environmental measure.</a:t>
            </a:r>
            <a:br>
              <a:rPr lang="en-US" sz="1400" dirty="0"/>
            </a:br>
            <a:r>
              <a:rPr lang="en-US" sz="1400" dirty="0"/>
              <a:t>• Applies to raw materials and finished goods, including packaging( e.g. corrugate case flats(but not items boxed in packaging).</a:t>
            </a:r>
            <a:br>
              <a:rPr lang="en-US" sz="1400" dirty="0"/>
            </a:br>
            <a:br>
              <a:rPr lang="en-US" sz="1400" dirty="0"/>
            </a:br>
            <a:r>
              <a:rPr lang="en-US" sz="1400" dirty="0"/>
              <a:t>🆕 Recent Developments (</a:t>
            </a:r>
            <a:r>
              <a:rPr lang="en-US" sz="1400" b="1" dirty="0"/>
              <a:t>October 2025</a:t>
            </a:r>
            <a:r>
              <a:rPr lang="en-US" sz="1400" dirty="0"/>
              <a:t>)</a:t>
            </a:r>
            <a:br>
              <a:rPr lang="en-US" sz="1400" dirty="0"/>
            </a:br>
            <a:r>
              <a:rPr lang="en-US" sz="1400" dirty="0"/>
              <a:t>• EU announced targeted simplifications:</a:t>
            </a:r>
            <a:br>
              <a:rPr lang="en-US" sz="1400" dirty="0"/>
            </a:br>
            <a:r>
              <a:rPr lang="en-US" sz="1400" dirty="0"/>
              <a:t>   - One DDS per supply chain.</a:t>
            </a:r>
            <a:br>
              <a:rPr lang="en-US" sz="1400" dirty="0"/>
            </a:br>
            <a:r>
              <a:rPr lang="en-US" sz="1400" dirty="0"/>
              <a:t>   - Simplified one-off declarations for small operators.</a:t>
            </a:r>
            <a:br>
              <a:rPr lang="en-US" sz="1400" dirty="0"/>
            </a:br>
            <a:r>
              <a:rPr lang="en-US" sz="1400" dirty="0"/>
              <a:t>   - Large firms get six-month grace period (to June 2026).</a:t>
            </a:r>
            <a:br>
              <a:rPr lang="en-US" sz="1400" dirty="0"/>
            </a:br>
            <a:r>
              <a:rPr lang="en-US" sz="1400" dirty="0"/>
              <a:t>• Critics warn of weakened enforcement, but EUDR remains a key EU climate policy.</a:t>
            </a:r>
            <a:br>
              <a:rPr lang="en-US" sz="1400" dirty="0"/>
            </a:br>
            <a:br>
              <a:rPr lang="en-US" sz="1400" dirty="0"/>
            </a:br>
            <a:r>
              <a:rPr lang="en-US" sz="1400" dirty="0"/>
              <a:t>✅ Key Takeaway</a:t>
            </a:r>
            <a:br>
              <a:rPr lang="en-US" sz="1400" dirty="0"/>
            </a:br>
            <a:r>
              <a:rPr lang="en-US" sz="1400" dirty="0"/>
              <a:t>Even outside the EU, UK businesses must align with EUDR traceability standards </a:t>
            </a:r>
            <a:r>
              <a:rPr lang="en-US" sz="1400" b="1" dirty="0"/>
              <a:t>to retain EU market access and prove deforestation-free supply chains.</a:t>
            </a:r>
          </a:p>
          <a:p>
            <a:pPr indent="-228600" defTabSz="914400">
              <a:lnSpc>
                <a:spcPct val="90000"/>
              </a:lnSpc>
              <a:spcAft>
                <a:spcPts val="600"/>
              </a:spcAft>
              <a:buFont typeface="Arial" panose="020B0604020202020204" pitchFamily="34" charset="0"/>
              <a:buChar char="•"/>
              <a:defRPr sz="1800"/>
            </a:pPr>
            <a:r>
              <a:rPr lang="en-US" sz="1400" b="1" dirty="0">
                <a:highlight>
                  <a:srgbClr val="FFFF00"/>
                </a:highlight>
              </a:rPr>
              <a:t>** Useful information for  UK Businesses but could be useful for Vietnamese  business-  “INTERU”(end to end </a:t>
            </a:r>
            <a:r>
              <a:rPr lang="en-US" sz="1400" b="1" dirty="0" err="1">
                <a:highlight>
                  <a:srgbClr val="FFFF00"/>
                </a:highlight>
              </a:rPr>
              <a:t>traceabilty</a:t>
            </a:r>
            <a:r>
              <a:rPr lang="en-US" sz="1400" b="1" dirty="0">
                <a:highlight>
                  <a:srgbClr val="FFFF00"/>
                </a:highlight>
              </a:rPr>
              <a:t> platform </a:t>
            </a:r>
            <a:r>
              <a:rPr lang="en-US" sz="1400" b="1" dirty="0" err="1">
                <a:highlight>
                  <a:srgbClr val="FFFF00"/>
                </a:highlight>
              </a:rPr>
              <a:t>organisation</a:t>
            </a:r>
            <a:r>
              <a:rPr lang="en-US" sz="1400" b="1" dirty="0">
                <a:highlight>
                  <a:srgbClr val="FFFF00"/>
                </a:highlight>
              </a:rPr>
              <a:t>)   see:  </a:t>
            </a:r>
            <a:r>
              <a:rPr lang="en-US" sz="1400" b="1" dirty="0">
                <a:hlinkClick r:id="rId2"/>
              </a:rPr>
              <a:t>https://www.interu.io/blog/how-to-tell-if-your-products-fall-in-scope-of-the-eudr</a:t>
            </a:r>
            <a:r>
              <a:rPr lang="en-US" sz="1400" b="1" dirty="0"/>
              <a:t> </a:t>
            </a:r>
          </a:p>
        </p:txBody>
      </p:sp>
    </p:spTree>
    <p:extLst>
      <p:ext uri="{BB962C8B-B14F-4D97-AF65-F5344CB8AC3E}">
        <p14:creationId xmlns:p14="http://schemas.microsoft.com/office/powerpoint/2010/main" val="17577865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7DF171-636D-45D8-4780-32E90A0B53D0}"/>
              </a:ext>
            </a:extLst>
          </p:cNvPr>
          <p:cNvSpPr>
            <a:spLocks noGrp="1"/>
          </p:cNvSpPr>
          <p:nvPr>
            <p:ph type="title"/>
          </p:nvPr>
        </p:nvSpPr>
        <p:spPr>
          <a:xfrm>
            <a:off x="838200" y="557189"/>
            <a:ext cx="3374136" cy="5567891"/>
          </a:xfrm>
        </p:spPr>
        <p:txBody>
          <a:bodyPr>
            <a:normAutofit/>
          </a:bodyPr>
          <a:lstStyle/>
          <a:p>
            <a:r>
              <a:rPr lang="en-GB" sz="5200" dirty="0"/>
              <a:t>Key take home messages:</a:t>
            </a:r>
          </a:p>
        </p:txBody>
      </p:sp>
      <p:graphicFrame>
        <p:nvGraphicFramePr>
          <p:cNvPr id="5" name="Content Placeholder 2">
            <a:extLst>
              <a:ext uri="{FF2B5EF4-FFF2-40B4-BE49-F238E27FC236}">
                <a16:creationId xmlns:a16="http://schemas.microsoft.com/office/drawing/2014/main" id="{D46F1B87-5238-E0F2-7D97-811C618D8387}"/>
              </a:ext>
            </a:extLst>
          </p:cNvPr>
          <p:cNvGraphicFramePr>
            <a:graphicFrameLocks noGrp="1"/>
          </p:cNvGraphicFramePr>
          <p:nvPr>
            <p:ph idx="1"/>
            <p:extLst>
              <p:ext uri="{D42A27DB-BD31-4B8C-83A1-F6EECF244321}">
                <p14:modId xmlns:p14="http://schemas.microsoft.com/office/powerpoint/2010/main" val="2009635863"/>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6310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392583" y="501651"/>
            <a:ext cx="4434720" cy="1716255"/>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b="1" kern="1200">
                <a:solidFill>
                  <a:schemeClr val="tx1"/>
                </a:solidFill>
                <a:latin typeface="+mj-lt"/>
                <a:ea typeface="+mj-ea"/>
                <a:cs typeface="+mj-cs"/>
              </a:rPr>
              <a:t>THANK YOU ! </a:t>
            </a:r>
          </a:p>
          <a:p>
            <a:pPr defTabSz="914400">
              <a:lnSpc>
                <a:spcPct val="90000"/>
              </a:lnSpc>
              <a:spcBef>
                <a:spcPct val="0"/>
              </a:spcBef>
              <a:spcAft>
                <a:spcPts val="600"/>
              </a:spcAft>
            </a:pPr>
            <a:r>
              <a:rPr lang="en-US" sz="4800" b="1" kern="1200">
                <a:solidFill>
                  <a:schemeClr val="tx1"/>
                </a:solidFill>
                <a:latin typeface="+mj-lt"/>
                <a:ea typeface="+mj-ea"/>
                <a:cs typeface="+mj-cs"/>
              </a:rPr>
              <a:t>Any Questions?</a:t>
            </a:r>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SC_9822a.jpg"/>
          <p:cNvPicPr>
            <a:picLocks noChangeAspect="1"/>
          </p:cNvPicPr>
          <p:nvPr/>
        </p:nvPicPr>
        <p:blipFill>
          <a:blip r:embed="rId2"/>
          <a:srcRect t="13390" r="-2" b="45388"/>
          <a:stretch>
            <a:fillRect/>
          </a:stretch>
        </p:blipFill>
        <p:spPr>
          <a:xfrm>
            <a:off x="279143" y="299508"/>
            <a:ext cx="5221625" cy="3010397"/>
          </a:xfrm>
          <a:prstGeom prst="rect">
            <a:avLst/>
          </a:prstGeom>
        </p:spPr>
      </p:pic>
      <p:pic>
        <p:nvPicPr>
          <p:cNvPr id="5" name="Picture 4" descr="post.png"/>
          <p:cNvPicPr>
            <a:picLocks noChangeAspect="1"/>
          </p:cNvPicPr>
          <p:nvPr/>
        </p:nvPicPr>
        <p:blipFill>
          <a:blip r:embed="rId3"/>
          <a:srcRect t="21179" b="21169"/>
          <a:stretch>
            <a:fillRect/>
          </a:stretch>
        </p:blipFill>
        <p:spPr>
          <a:xfrm>
            <a:off x="279143" y="3548095"/>
            <a:ext cx="5221625" cy="3010397"/>
          </a:xfrm>
          <a:prstGeom prst="rect">
            <a:avLst/>
          </a:prstGeom>
        </p:spPr>
      </p:pic>
      <p:sp>
        <p:nvSpPr>
          <p:cNvPr id="3" name="TextBox 2"/>
          <p:cNvSpPr txBox="1"/>
          <p:nvPr/>
        </p:nvSpPr>
        <p:spPr>
          <a:xfrm>
            <a:off x="6392583" y="2645922"/>
            <a:ext cx="4434721" cy="3710427"/>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endParaRPr lang="en-US" sz="1300">
              <a:solidFill>
                <a:schemeClr val="tx1">
                  <a:alpha val="80000"/>
                </a:schemeClr>
              </a:solidFill>
            </a:endParaRPr>
          </a:p>
          <a:p>
            <a:pPr indent="-228600" defTabSz="914400">
              <a:lnSpc>
                <a:spcPct val="90000"/>
              </a:lnSpc>
              <a:spcAft>
                <a:spcPts val="600"/>
              </a:spcAft>
              <a:buFont typeface="Arial" panose="020B0604020202020204" pitchFamily="34" charset="0"/>
              <a:buChar char="•"/>
              <a:defRPr sz="2000">
                <a:solidFill>
                  <a:srgbClr val="282828"/>
                </a:solidFill>
              </a:defRPr>
            </a:pPr>
            <a:r>
              <a:rPr lang="en-US" sz="1300">
                <a:solidFill>
                  <a:schemeClr val="tx1">
                    <a:alpha val="80000"/>
                  </a:schemeClr>
                </a:solidFill>
              </a:rPr>
              <a:t>David E. James</a:t>
            </a:r>
            <a:br>
              <a:rPr lang="en-US" sz="1300">
                <a:solidFill>
                  <a:schemeClr val="tx1">
                    <a:alpha val="80000"/>
                  </a:schemeClr>
                </a:solidFill>
              </a:rPr>
            </a:br>
            <a:r>
              <a:rPr lang="en-US" sz="1300">
                <a:solidFill>
                  <a:schemeClr val="tx1">
                    <a:alpha val="80000"/>
                  </a:schemeClr>
                </a:solidFill>
              </a:rPr>
              <a:t>LLM, PgDip, ScsDip, MIMMM, APkgPrf, Ctext, ATI</a:t>
            </a:r>
            <a:br>
              <a:rPr lang="en-US" sz="1300">
                <a:solidFill>
                  <a:schemeClr val="tx1">
                    <a:alpha val="80000"/>
                  </a:schemeClr>
                </a:solidFill>
              </a:rPr>
            </a:br>
            <a:br>
              <a:rPr lang="en-US" sz="1300">
                <a:solidFill>
                  <a:schemeClr val="tx1">
                    <a:alpha val="80000"/>
                  </a:schemeClr>
                </a:solidFill>
              </a:rPr>
            </a:br>
            <a:r>
              <a:rPr lang="en-US" sz="1300">
                <a:solidFill>
                  <a:schemeClr val="tx1">
                    <a:alpha val="80000"/>
                  </a:schemeClr>
                </a:solidFill>
              </a:rPr>
              <a:t>📱  +44 7881 940067</a:t>
            </a:r>
          </a:p>
          <a:p>
            <a:pPr indent="-228600" defTabSz="914400">
              <a:lnSpc>
                <a:spcPct val="90000"/>
              </a:lnSpc>
              <a:spcAft>
                <a:spcPts val="600"/>
              </a:spcAft>
              <a:buFont typeface="Arial" panose="020B0604020202020204" pitchFamily="34" charset="0"/>
              <a:buChar char="•"/>
              <a:defRPr sz="2000">
                <a:solidFill>
                  <a:srgbClr val="282828"/>
                </a:solidFill>
              </a:defRPr>
            </a:pPr>
            <a:br>
              <a:rPr lang="en-US" sz="1300">
                <a:solidFill>
                  <a:schemeClr val="tx1">
                    <a:alpha val="80000"/>
                  </a:schemeClr>
                </a:solidFill>
              </a:rPr>
            </a:br>
            <a:r>
              <a:rPr lang="en-US" sz="1300">
                <a:solidFill>
                  <a:schemeClr val="tx1">
                    <a:alpha val="80000"/>
                  </a:schemeClr>
                </a:solidFill>
              </a:rPr>
              <a:t>✉️  </a:t>
            </a:r>
            <a:r>
              <a:rPr lang="en-US" sz="1300">
                <a:solidFill>
                  <a:schemeClr val="tx1">
                    <a:alpha val="80000"/>
                  </a:schemeClr>
                </a:solidFill>
                <a:hlinkClick r:id="rId4"/>
              </a:rPr>
              <a:t>David@davidejamesconsulting.co.uk</a:t>
            </a:r>
            <a:r>
              <a:rPr lang="en-US" sz="1300">
                <a:solidFill>
                  <a:schemeClr val="tx1">
                    <a:alpha val="80000"/>
                  </a:schemeClr>
                </a:solidFill>
              </a:rPr>
              <a:t> </a:t>
            </a:r>
          </a:p>
          <a:p>
            <a:pPr indent="-228600" defTabSz="914400">
              <a:lnSpc>
                <a:spcPct val="90000"/>
              </a:lnSpc>
              <a:spcAft>
                <a:spcPts val="600"/>
              </a:spcAft>
              <a:buFont typeface="Arial" panose="020B0604020202020204" pitchFamily="34" charset="0"/>
              <a:buChar char="•"/>
              <a:defRPr sz="2000">
                <a:solidFill>
                  <a:srgbClr val="282828"/>
                </a:solidFill>
              </a:defRPr>
            </a:pPr>
            <a:br>
              <a:rPr lang="en-US" sz="1300">
                <a:solidFill>
                  <a:schemeClr val="tx1">
                    <a:alpha val="80000"/>
                  </a:schemeClr>
                </a:solidFill>
              </a:rPr>
            </a:br>
            <a:r>
              <a:rPr lang="en-US" sz="1300">
                <a:solidFill>
                  <a:schemeClr val="tx1">
                    <a:alpha val="80000"/>
                  </a:schemeClr>
                </a:solidFill>
              </a:rPr>
              <a:t>🌐  </a:t>
            </a:r>
            <a:r>
              <a:rPr lang="en-US" sz="1300">
                <a:solidFill>
                  <a:schemeClr val="tx1">
                    <a:alpha val="80000"/>
                  </a:schemeClr>
                </a:solidFill>
                <a:hlinkClick r:id="rId5"/>
              </a:rPr>
              <a:t>https://davidejamesconsulting.co.uk</a:t>
            </a:r>
            <a:r>
              <a:rPr lang="en-US" sz="1300">
                <a:solidFill>
                  <a:schemeClr val="tx1">
                    <a:alpha val="80000"/>
                  </a:schemeClr>
                </a:solidFill>
              </a:rPr>
              <a:t> </a:t>
            </a:r>
          </a:p>
          <a:p>
            <a:pPr indent="-228600" defTabSz="914400">
              <a:lnSpc>
                <a:spcPct val="90000"/>
              </a:lnSpc>
              <a:spcAft>
                <a:spcPts val="600"/>
              </a:spcAft>
              <a:buFont typeface="Arial" panose="020B0604020202020204" pitchFamily="34" charset="0"/>
              <a:buChar char="•"/>
              <a:defRPr sz="2000">
                <a:solidFill>
                  <a:srgbClr val="282828"/>
                </a:solidFill>
              </a:defRPr>
            </a:pPr>
            <a:br>
              <a:rPr lang="en-US" sz="1300">
                <a:solidFill>
                  <a:schemeClr val="tx1">
                    <a:alpha val="80000"/>
                  </a:schemeClr>
                </a:solidFill>
              </a:rPr>
            </a:br>
            <a:r>
              <a:rPr lang="en-US" sz="1300">
                <a:solidFill>
                  <a:schemeClr val="tx1">
                    <a:alpha val="80000"/>
                  </a:schemeClr>
                </a:solidFill>
              </a:rPr>
              <a:t>💼  </a:t>
            </a:r>
            <a:r>
              <a:rPr lang="en-US" sz="1300">
                <a:solidFill>
                  <a:schemeClr val="tx1">
                    <a:alpha val="80000"/>
                  </a:schemeClr>
                </a:solidFill>
                <a:hlinkClick r:id="rId6"/>
              </a:rPr>
              <a:t>Enquiries@davidejamesconsulting.co.uk</a:t>
            </a:r>
            <a:endParaRPr lang="en-US" sz="1300">
              <a:solidFill>
                <a:schemeClr val="tx1">
                  <a:alpha val="80000"/>
                </a:schemeClr>
              </a:solidFill>
            </a:endParaRPr>
          </a:p>
          <a:p>
            <a:pPr indent="-228600" defTabSz="914400">
              <a:lnSpc>
                <a:spcPct val="90000"/>
              </a:lnSpc>
              <a:spcAft>
                <a:spcPts val="600"/>
              </a:spcAft>
              <a:buFont typeface="Arial" panose="020B0604020202020204" pitchFamily="34" charset="0"/>
              <a:buChar char="•"/>
              <a:defRPr sz="2000">
                <a:solidFill>
                  <a:srgbClr val="282828"/>
                </a:solidFill>
              </a:defRPr>
            </a:pPr>
            <a:r>
              <a:rPr lang="en-US" sz="1300">
                <a:solidFill>
                  <a:schemeClr val="tx1">
                    <a:alpha val="80000"/>
                  </a:schemeClr>
                </a:solidFill>
              </a:rPr>
              <a:t> </a:t>
            </a:r>
            <a:br>
              <a:rPr lang="en-US" sz="1300">
                <a:solidFill>
                  <a:schemeClr val="tx1">
                    <a:alpha val="80000"/>
                  </a:schemeClr>
                </a:solidFill>
              </a:rPr>
            </a:br>
            <a:r>
              <a:rPr lang="en-US" sz="1300">
                <a:solidFill>
                  <a:schemeClr val="tx1">
                    <a:alpha val="80000"/>
                  </a:schemeClr>
                </a:solidFill>
              </a:rPr>
              <a:t>📅  </a:t>
            </a:r>
            <a:r>
              <a:rPr lang="en-US" sz="1300">
                <a:solidFill>
                  <a:schemeClr val="tx1">
                    <a:alpha val="80000"/>
                  </a:schemeClr>
                </a:solidFill>
                <a:hlinkClick r:id="rId7"/>
              </a:rPr>
              <a:t>https://calendly.com/david-davidejamesconsulting/new-meeting-2</a:t>
            </a:r>
            <a:r>
              <a:rPr lang="en-US" sz="1300">
                <a:solidFill>
                  <a:schemeClr val="tx1">
                    <a:alpha val="80000"/>
                  </a:schemeClr>
                </a:solidFill>
              </a:rPr>
              <a:t> </a:t>
            </a:r>
          </a:p>
          <a:p>
            <a:pPr indent="-228600" defTabSz="914400">
              <a:lnSpc>
                <a:spcPct val="90000"/>
              </a:lnSpc>
              <a:spcAft>
                <a:spcPts val="600"/>
              </a:spcAft>
              <a:buFont typeface="Arial" panose="020B0604020202020204" pitchFamily="34" charset="0"/>
              <a:buChar char="•"/>
              <a:defRPr sz="2000">
                <a:solidFill>
                  <a:srgbClr val="282828"/>
                </a:solidFill>
              </a:defRPr>
            </a:pPr>
            <a:br>
              <a:rPr lang="en-US" sz="1300">
                <a:solidFill>
                  <a:schemeClr val="tx1">
                    <a:alpha val="80000"/>
                  </a:schemeClr>
                </a:solidFill>
              </a:rPr>
            </a:br>
            <a:r>
              <a:rPr lang="en-US" sz="1300">
                <a:solidFill>
                  <a:schemeClr val="tx1">
                    <a:alpha val="80000"/>
                  </a:schemeClr>
                </a:solidFill>
              </a:rPr>
              <a:t>📅  </a:t>
            </a:r>
            <a:r>
              <a:rPr lang="en-US" sz="1300">
                <a:solidFill>
                  <a:schemeClr val="tx1">
                    <a:alpha val="80000"/>
                  </a:schemeClr>
                </a:solidFill>
                <a:hlinkClick r:id="rId8"/>
              </a:rPr>
              <a:t>https://calendly.com/david-davidejamesconsulting/new-meeting</a:t>
            </a:r>
            <a:r>
              <a:rPr lang="en-US" sz="1300">
                <a:solidFill>
                  <a:schemeClr val="tx1">
                    <a:alpha val="80000"/>
                  </a:schemeClr>
                </a:solidFill>
              </a:rPr>
              <a:t> </a:t>
            </a: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8AD8AA-AEAF-372D-E20A-081E92952375}"/>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gn="l" defTabSz="914400">
              <a:lnSpc>
                <a:spcPct val="90000"/>
              </a:lnSpc>
            </a:pPr>
            <a:r>
              <a:rPr lang="en-US" sz="5400" kern="1200">
                <a:solidFill>
                  <a:schemeClr val="tx1"/>
                </a:solidFill>
                <a:latin typeface="+mj-lt"/>
                <a:ea typeface="+mj-ea"/>
                <a:cs typeface="+mj-cs"/>
              </a:rPr>
              <a:t>Consensus.</a:t>
            </a:r>
          </a:p>
        </p:txBody>
      </p:sp>
      <p:sp>
        <p:nvSpPr>
          <p:cNvPr id="4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4E0CBCB-A61D-78CB-455F-62B7B384F2C5}"/>
              </a:ext>
            </a:extLst>
          </p:cNvPr>
          <p:cNvSpPr txBox="1"/>
          <p:nvPr/>
        </p:nvSpPr>
        <p:spPr>
          <a:xfrm>
            <a:off x="630936" y="2660904"/>
            <a:ext cx="4818888" cy="3547872"/>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r>
              <a:rPr lang="en-US" sz="1900" i="1" dirty="0"/>
              <a:t>“consensus: General agreement, characterized by the </a:t>
            </a:r>
            <a:r>
              <a:rPr lang="en-US" sz="1900" i="1" dirty="0">
                <a:solidFill>
                  <a:srgbClr val="00B0F0"/>
                </a:solidFill>
              </a:rPr>
              <a:t>absence of sustained opposition to substantial issues</a:t>
            </a:r>
            <a:r>
              <a:rPr lang="en-US" sz="1900" i="1" dirty="0"/>
              <a:t> by any important part of the concerned interests and by a process that involves </a:t>
            </a:r>
            <a:r>
              <a:rPr lang="en-US" sz="1900" i="1" dirty="0">
                <a:solidFill>
                  <a:srgbClr val="00B0F0"/>
                </a:solidFill>
              </a:rPr>
              <a:t>seeking to take into account the views of all parties concerned </a:t>
            </a:r>
            <a:r>
              <a:rPr lang="en-US" sz="1900" i="1" dirty="0"/>
              <a:t>and to reconcile any conflicting arguments.</a:t>
            </a:r>
            <a:br>
              <a:rPr lang="en-US" sz="1900" i="1" dirty="0"/>
            </a:br>
            <a:r>
              <a:rPr lang="en-US" sz="1900" i="1" dirty="0"/>
              <a:t>NOTE</a:t>
            </a:r>
            <a:endParaRPr lang="en-US" sz="1900" dirty="0">
              <a:solidFill>
                <a:srgbClr val="00B0F0"/>
              </a:solidFill>
            </a:endParaRPr>
          </a:p>
          <a:p>
            <a:pPr indent="-228600" defTabSz="914400">
              <a:lnSpc>
                <a:spcPct val="90000"/>
              </a:lnSpc>
              <a:spcAft>
                <a:spcPts val="600"/>
              </a:spcAft>
              <a:buFont typeface="Arial" panose="020B0604020202020204" pitchFamily="34" charset="0"/>
              <a:buChar char="•"/>
            </a:pPr>
            <a:r>
              <a:rPr lang="en-US" sz="1900" b="1" i="1" dirty="0">
                <a:solidFill>
                  <a:srgbClr val="00B0F0"/>
                </a:solidFill>
              </a:rPr>
              <a:t>Consensus need not imply unanimity</a:t>
            </a:r>
            <a:r>
              <a:rPr lang="en-US" sz="1900" dirty="0">
                <a:solidFill>
                  <a:srgbClr val="00B0F0"/>
                </a:solidFill>
              </a:rPr>
              <a:t>.”</a:t>
            </a:r>
            <a:endParaRPr lang="en-US" sz="1900" dirty="0"/>
          </a:p>
          <a:p>
            <a:pPr indent="-228600" defTabSz="914400">
              <a:lnSpc>
                <a:spcPct val="90000"/>
              </a:lnSpc>
              <a:spcAft>
                <a:spcPts val="600"/>
              </a:spcAft>
              <a:buFont typeface="Arial" panose="020B0604020202020204" pitchFamily="34" charset="0"/>
              <a:buChar char="•"/>
            </a:pPr>
            <a:r>
              <a:rPr lang="en-US" sz="1900" dirty="0"/>
              <a:t>Source: </a:t>
            </a:r>
            <a:r>
              <a:rPr lang="en-US" sz="1900" b="1" dirty="0"/>
              <a:t>Document</a:t>
            </a:r>
            <a:r>
              <a:rPr lang="en-US" sz="1900" dirty="0"/>
              <a:t>: ISO/IEC Directives, Part 1 — </a:t>
            </a:r>
            <a:r>
              <a:rPr lang="en-US" sz="1900" i="1" dirty="0"/>
              <a:t>Consolidated ISO Supplement</a:t>
            </a:r>
            <a:r>
              <a:rPr lang="en-US" sz="1900" dirty="0"/>
              <a:t> (with IEC Supplement), Edition 2024 (Clause 2.5.6)</a:t>
            </a:r>
          </a:p>
        </p:txBody>
      </p:sp>
      <p:pic>
        <p:nvPicPr>
          <p:cNvPr id="7" name="Picture 6" descr="A group of people shaking hands&#10;&#10;AI-generated content may be incorrect.">
            <a:extLst>
              <a:ext uri="{FF2B5EF4-FFF2-40B4-BE49-F238E27FC236}">
                <a16:creationId xmlns:a16="http://schemas.microsoft.com/office/drawing/2014/main" id="{29CCB93C-76E9-603F-5C22-54DD6E0DDA82}"/>
              </a:ext>
            </a:extLst>
          </p:cNvPr>
          <p:cNvPicPr>
            <a:picLocks noChangeAspect="1"/>
          </p:cNvPicPr>
          <p:nvPr/>
        </p:nvPicPr>
        <p:blipFill>
          <a:blip r:embed="rId2"/>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617941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7323472-3EB2-5F72-9E45-34904B7F1BEE}"/>
              </a:ext>
            </a:extLst>
          </p:cNvPr>
          <p:cNvSpPr txBox="1"/>
          <p:nvPr/>
        </p:nvSpPr>
        <p:spPr>
          <a:xfrm>
            <a:off x="841248" y="685800"/>
            <a:ext cx="10506456" cy="1157005"/>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700" kern="1200" dirty="0">
                <a:solidFill>
                  <a:schemeClr val="tx1"/>
                </a:solidFill>
                <a:latin typeface="+mj-lt"/>
                <a:ea typeface="+mj-ea"/>
                <a:cs typeface="+mj-cs"/>
              </a:rPr>
              <a:t>The first attempt to achieve a </a:t>
            </a:r>
            <a:r>
              <a:rPr lang="en-US" sz="3700" kern="1200" dirty="0">
                <a:solidFill>
                  <a:srgbClr val="FF0000"/>
                </a:solidFill>
                <a:latin typeface="+mj-lt"/>
                <a:ea typeface="+mj-ea"/>
                <a:cs typeface="+mj-cs"/>
              </a:rPr>
              <a:t>Technical specification </a:t>
            </a:r>
            <a:r>
              <a:rPr lang="en-US" sz="3700" kern="1200" dirty="0">
                <a:solidFill>
                  <a:schemeClr val="tx1"/>
                </a:solidFill>
                <a:latin typeface="+mj-lt"/>
                <a:ea typeface="+mj-ea"/>
                <a:cs typeface="+mj-cs"/>
              </a:rPr>
              <a:t>on Flushable  products April 2014-April 2017</a:t>
            </a:r>
          </a:p>
        </p:txBody>
      </p:sp>
      <p:sp>
        <p:nvSpPr>
          <p:cNvPr id="22" name="Rectangle 21">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093"/>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95805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aphicFrame>
        <p:nvGraphicFramePr>
          <p:cNvPr id="5" name="TextBox 2">
            <a:extLst>
              <a:ext uri="{FF2B5EF4-FFF2-40B4-BE49-F238E27FC236}">
                <a16:creationId xmlns:a16="http://schemas.microsoft.com/office/drawing/2014/main" id="{78E219BE-902F-ED72-50DF-8FFDCFDA4DFE}"/>
              </a:ext>
            </a:extLst>
          </p:cNvPr>
          <p:cNvGraphicFramePr/>
          <p:nvPr>
            <p:extLst>
              <p:ext uri="{D42A27DB-BD31-4B8C-83A1-F6EECF244321}">
                <p14:modId xmlns:p14="http://schemas.microsoft.com/office/powerpoint/2010/main" val="811104190"/>
              </p:ext>
            </p:extLst>
          </p:nvPr>
        </p:nvGraphicFramePr>
        <p:xfrm>
          <a:off x="838200" y="2295252"/>
          <a:ext cx="10506456" cy="3876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1586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48322"/>
          </a:xfrm>
        </p:spPr>
        <p:txBody>
          <a:bodyPr anchor="ctr">
            <a:normAutofit/>
          </a:bodyPr>
          <a:lstStyle/>
          <a:p>
            <a:pPr algn="ctr"/>
            <a:r>
              <a:rPr lang="en-GB" sz="2600" b="1" dirty="0">
                <a:solidFill>
                  <a:srgbClr val="000000"/>
                </a:solidFill>
                <a:latin typeface="Calibri"/>
              </a:rPr>
              <a:t>Typical ISO standard(deliverable) development process</a:t>
            </a:r>
            <a:endParaRPr sz="2800" dirty="0"/>
          </a:p>
        </p:txBody>
      </p:sp>
      <p:sp>
        <p:nvSpPr>
          <p:cNvPr id="4" name="Rounded Rectangle 3"/>
          <p:cNvSpPr/>
          <p:nvPr/>
        </p:nvSpPr>
        <p:spPr>
          <a:xfrm>
            <a:off x="4267200" y="914400"/>
            <a:ext cx="3474720" cy="640080"/>
          </a:xfrm>
          <a:prstGeom prst="roundRect">
            <a:avLst/>
          </a:prstGeom>
          <a:solidFill>
            <a:srgbClr val="6699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a:p>
            <a:pPr algn="ctr">
              <a:defRPr sz="1400" b="1">
                <a:solidFill>
                  <a:srgbClr val="FFFFFF"/>
                </a:solidFill>
              </a:defRPr>
            </a:pPr>
            <a:r>
              <a:rPr sz="1400" b="1">
                <a:solidFill>
                  <a:srgbClr val="FFFFFF"/>
                </a:solidFill>
                <a:latin typeface="Calibri"/>
              </a:rPr>
              <a:t>Preliminary Work Item (PWI)</a:t>
            </a:r>
          </a:p>
        </p:txBody>
      </p:sp>
      <p:sp>
        <p:nvSpPr>
          <p:cNvPr id="5" name="Rounded Rectangle 4"/>
          <p:cNvSpPr/>
          <p:nvPr/>
        </p:nvSpPr>
        <p:spPr>
          <a:xfrm>
            <a:off x="4267200" y="1783080"/>
            <a:ext cx="3474720" cy="640080"/>
          </a:xfrm>
          <a:prstGeom prst="roundRect">
            <a:avLst/>
          </a:prstGeom>
          <a:solidFill>
            <a:srgbClr val="3366CC"/>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a:p>
            <a:pPr algn="ctr">
              <a:defRPr sz="1400" b="1">
                <a:solidFill>
                  <a:srgbClr val="FFFFFF"/>
                </a:solidFill>
              </a:defRPr>
            </a:pPr>
            <a:r>
              <a:rPr sz="1400" b="1">
                <a:solidFill>
                  <a:srgbClr val="FFFFFF"/>
                </a:solidFill>
                <a:latin typeface="Calibri"/>
              </a:rPr>
              <a:t>New Work Item Proposal (NWIP)</a:t>
            </a:r>
          </a:p>
        </p:txBody>
      </p:sp>
      <p:sp>
        <p:nvSpPr>
          <p:cNvPr id="6" name="Rounded Rectangle 5"/>
          <p:cNvSpPr/>
          <p:nvPr/>
        </p:nvSpPr>
        <p:spPr>
          <a:xfrm>
            <a:off x="4267200" y="2651760"/>
            <a:ext cx="3474720" cy="640080"/>
          </a:xfrm>
          <a:prstGeom prst="roundRect">
            <a:avLst/>
          </a:prstGeom>
          <a:solidFill>
            <a:srgbClr val="009999"/>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a:p>
            <a:pPr algn="ctr">
              <a:defRPr sz="1400" b="1">
                <a:solidFill>
                  <a:srgbClr val="FFFFFF"/>
                </a:solidFill>
              </a:defRPr>
            </a:pPr>
            <a:r>
              <a:rPr sz="1400" b="1" dirty="0">
                <a:solidFill>
                  <a:srgbClr val="FFFFFF"/>
                </a:solidFill>
                <a:latin typeface="Calibri"/>
              </a:rPr>
              <a:t>Working </a:t>
            </a:r>
            <a:r>
              <a:rPr sz="1400" b="1" dirty="0">
                <a:solidFill>
                  <a:srgbClr val="FF0000"/>
                </a:solidFill>
                <a:latin typeface="Calibri"/>
              </a:rPr>
              <a:t>Draft </a:t>
            </a:r>
            <a:r>
              <a:rPr sz="1400" b="1" dirty="0">
                <a:solidFill>
                  <a:srgbClr val="FFFFFF"/>
                </a:solidFill>
                <a:latin typeface="Calibri"/>
              </a:rPr>
              <a:t>(WD)</a:t>
            </a:r>
          </a:p>
        </p:txBody>
      </p:sp>
      <p:sp>
        <p:nvSpPr>
          <p:cNvPr id="7" name="Rounded Rectangle 6"/>
          <p:cNvSpPr/>
          <p:nvPr/>
        </p:nvSpPr>
        <p:spPr>
          <a:xfrm>
            <a:off x="4267200" y="3520440"/>
            <a:ext cx="3474720" cy="640080"/>
          </a:xfrm>
          <a:prstGeom prst="roundRect">
            <a:avLst/>
          </a:prstGeom>
          <a:solidFill>
            <a:srgbClr val="009933"/>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a:p>
            <a:pPr algn="ctr">
              <a:defRPr sz="1400" b="1">
                <a:solidFill>
                  <a:srgbClr val="FFFFFF"/>
                </a:solidFill>
              </a:defRPr>
            </a:pPr>
            <a:r>
              <a:rPr sz="1400" b="1" dirty="0">
                <a:solidFill>
                  <a:srgbClr val="FFFFFF"/>
                </a:solidFill>
                <a:latin typeface="Calibri"/>
              </a:rPr>
              <a:t>Committee Draft (CD)</a:t>
            </a:r>
          </a:p>
        </p:txBody>
      </p:sp>
      <p:sp>
        <p:nvSpPr>
          <p:cNvPr id="8" name="Rounded Rectangle 7"/>
          <p:cNvSpPr/>
          <p:nvPr/>
        </p:nvSpPr>
        <p:spPr>
          <a:xfrm>
            <a:off x="4267200" y="4389120"/>
            <a:ext cx="3474720" cy="640080"/>
          </a:xfrm>
          <a:prstGeom prst="roundRect">
            <a:avLst/>
          </a:prstGeom>
          <a:solidFill>
            <a:srgbClr val="FF9900"/>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a:p>
            <a:pPr algn="ctr">
              <a:defRPr sz="1400" b="1">
                <a:solidFill>
                  <a:srgbClr val="FFFFFF"/>
                </a:solidFill>
              </a:defRPr>
            </a:pPr>
            <a:r>
              <a:rPr sz="1400" b="1" dirty="0">
                <a:solidFill>
                  <a:srgbClr val="FFFFFF"/>
                </a:solidFill>
                <a:latin typeface="Calibri"/>
              </a:rPr>
              <a:t>Draft International Standard (DIS)</a:t>
            </a:r>
          </a:p>
        </p:txBody>
      </p:sp>
      <p:sp>
        <p:nvSpPr>
          <p:cNvPr id="9" name="Rounded Rectangle 8"/>
          <p:cNvSpPr/>
          <p:nvPr/>
        </p:nvSpPr>
        <p:spPr>
          <a:xfrm>
            <a:off x="4267200" y="5257800"/>
            <a:ext cx="3474720" cy="640080"/>
          </a:xfrm>
          <a:prstGeom prst="roundRect">
            <a:avLst/>
          </a:prstGeom>
          <a:solidFill>
            <a:srgbClr val="CC6600"/>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a:p>
            <a:pPr algn="ctr">
              <a:defRPr sz="1400" b="1">
                <a:solidFill>
                  <a:srgbClr val="FFFFFF"/>
                </a:solidFill>
              </a:defRPr>
            </a:pPr>
            <a:r>
              <a:rPr sz="1400" b="1" dirty="0">
                <a:solidFill>
                  <a:srgbClr val="FFFFFF"/>
                </a:solidFill>
                <a:latin typeface="Calibri"/>
              </a:rPr>
              <a:t>Final Draft International Standard (FDIS)</a:t>
            </a:r>
          </a:p>
        </p:txBody>
      </p:sp>
      <p:sp>
        <p:nvSpPr>
          <p:cNvPr id="10" name="Rounded Rectangle 9"/>
          <p:cNvSpPr/>
          <p:nvPr/>
        </p:nvSpPr>
        <p:spPr>
          <a:xfrm>
            <a:off x="4267200" y="6126480"/>
            <a:ext cx="3474720" cy="640080"/>
          </a:xfrm>
          <a:prstGeom prst="roundRect">
            <a:avLst/>
          </a:prstGeom>
          <a:solidFill>
            <a:srgbClr val="00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a:p>
            <a:pPr algn="ctr">
              <a:defRPr sz="1400" b="1">
                <a:solidFill>
                  <a:srgbClr val="FFFFFF"/>
                </a:solidFill>
              </a:defRPr>
            </a:pPr>
            <a:r>
              <a:rPr sz="1400" b="1">
                <a:solidFill>
                  <a:srgbClr val="FFFFFF"/>
                </a:solidFill>
                <a:latin typeface="Calibri"/>
              </a:rPr>
              <a:t>International Standard (IS)</a:t>
            </a:r>
          </a:p>
        </p:txBody>
      </p:sp>
      <p:sp>
        <p:nvSpPr>
          <p:cNvPr id="11" name="Down Arrow 10"/>
          <p:cNvSpPr/>
          <p:nvPr/>
        </p:nvSpPr>
        <p:spPr>
          <a:xfrm>
            <a:off x="5867400" y="1554480"/>
            <a:ext cx="274320" cy="228600"/>
          </a:xfrm>
          <a:prstGeom prst="downArrow">
            <a:avLst/>
          </a:prstGeom>
          <a:solidFill>
            <a:srgbClr val="505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Down Arrow 11"/>
          <p:cNvSpPr/>
          <p:nvPr/>
        </p:nvSpPr>
        <p:spPr>
          <a:xfrm>
            <a:off x="5867400" y="2423160"/>
            <a:ext cx="274320" cy="228600"/>
          </a:xfrm>
          <a:prstGeom prst="downArrow">
            <a:avLst/>
          </a:prstGeom>
          <a:solidFill>
            <a:srgbClr val="505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Down Arrow 12"/>
          <p:cNvSpPr/>
          <p:nvPr/>
        </p:nvSpPr>
        <p:spPr>
          <a:xfrm>
            <a:off x="5867400" y="3291840"/>
            <a:ext cx="274320" cy="228600"/>
          </a:xfrm>
          <a:prstGeom prst="downArrow">
            <a:avLst/>
          </a:prstGeom>
          <a:solidFill>
            <a:srgbClr val="505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Down Arrow 13"/>
          <p:cNvSpPr/>
          <p:nvPr/>
        </p:nvSpPr>
        <p:spPr>
          <a:xfrm>
            <a:off x="5867400" y="4160520"/>
            <a:ext cx="274320" cy="228600"/>
          </a:xfrm>
          <a:prstGeom prst="downArrow">
            <a:avLst/>
          </a:prstGeom>
          <a:solidFill>
            <a:srgbClr val="505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Down Arrow 14"/>
          <p:cNvSpPr/>
          <p:nvPr/>
        </p:nvSpPr>
        <p:spPr>
          <a:xfrm>
            <a:off x="5867400" y="5029200"/>
            <a:ext cx="274320" cy="228600"/>
          </a:xfrm>
          <a:prstGeom prst="downArrow">
            <a:avLst/>
          </a:prstGeom>
          <a:solidFill>
            <a:srgbClr val="505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Down Arrow 15"/>
          <p:cNvSpPr/>
          <p:nvPr/>
        </p:nvSpPr>
        <p:spPr>
          <a:xfrm>
            <a:off x="5867400" y="5897880"/>
            <a:ext cx="274320" cy="228600"/>
          </a:xfrm>
          <a:prstGeom prst="downArrow">
            <a:avLst/>
          </a:prstGeom>
          <a:solidFill>
            <a:srgbClr val="505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p:nvSpPr>
        <p:spPr>
          <a:xfrm>
            <a:off x="7868920" y="1783080"/>
            <a:ext cx="1524000" cy="640080"/>
          </a:xfrm>
          <a:prstGeom prst="rect">
            <a:avLst/>
          </a:prstGeom>
          <a:noFill/>
        </p:spPr>
        <p:txBody>
          <a:bodyPr wrap="square" lIns="63500" tIns="25400">
            <a:spAutoFit/>
          </a:bodyPr>
          <a:lstStyle/>
          <a:p>
            <a:r>
              <a:rPr b="1" dirty="0">
                <a:solidFill>
                  <a:srgbClr val="FF0000"/>
                </a:solidFill>
              </a:rPr>
              <a:t>Comments</a:t>
            </a:r>
            <a:r>
              <a:rPr dirty="0">
                <a:solidFill>
                  <a:srgbClr val="FF0000"/>
                </a:solidFill>
              </a:rPr>
              <a:t> </a:t>
            </a:r>
            <a:r>
              <a:rPr dirty="0"/>
              <a:t>&amp; </a:t>
            </a:r>
            <a:r>
              <a:rPr b="1" dirty="0">
                <a:solidFill>
                  <a:srgbClr val="FF0000"/>
                </a:solidFill>
              </a:rPr>
              <a:t>voting</a:t>
            </a:r>
          </a:p>
        </p:txBody>
      </p:sp>
      <p:sp>
        <p:nvSpPr>
          <p:cNvPr id="18" name="TextBox 17"/>
          <p:cNvSpPr txBox="1"/>
          <p:nvPr/>
        </p:nvSpPr>
        <p:spPr>
          <a:xfrm>
            <a:off x="7868920" y="2651760"/>
            <a:ext cx="1524000" cy="640080"/>
          </a:xfrm>
          <a:prstGeom prst="rect">
            <a:avLst/>
          </a:prstGeom>
          <a:noFill/>
        </p:spPr>
        <p:txBody>
          <a:bodyPr wrap="square" lIns="63500" tIns="25400">
            <a:spAutoFit/>
          </a:bodyPr>
          <a:lstStyle/>
          <a:p>
            <a:r>
              <a:t>Comments &amp; voting</a:t>
            </a:r>
          </a:p>
        </p:txBody>
      </p:sp>
      <p:sp>
        <p:nvSpPr>
          <p:cNvPr id="19" name="TextBox 18"/>
          <p:cNvSpPr txBox="1"/>
          <p:nvPr/>
        </p:nvSpPr>
        <p:spPr>
          <a:xfrm>
            <a:off x="7868920" y="3520440"/>
            <a:ext cx="1524000" cy="640080"/>
          </a:xfrm>
          <a:prstGeom prst="rect">
            <a:avLst/>
          </a:prstGeom>
          <a:noFill/>
        </p:spPr>
        <p:txBody>
          <a:bodyPr wrap="square" lIns="63500" tIns="25400">
            <a:spAutoFit/>
          </a:bodyPr>
          <a:lstStyle/>
          <a:p>
            <a:r>
              <a:t>Comments &amp; voting</a:t>
            </a:r>
          </a:p>
        </p:txBody>
      </p:sp>
      <p:sp>
        <p:nvSpPr>
          <p:cNvPr id="20" name="TextBox 19"/>
          <p:cNvSpPr txBox="1"/>
          <p:nvPr/>
        </p:nvSpPr>
        <p:spPr>
          <a:xfrm>
            <a:off x="7868920" y="4389120"/>
            <a:ext cx="1524000" cy="640080"/>
          </a:xfrm>
          <a:prstGeom prst="rect">
            <a:avLst/>
          </a:prstGeom>
          <a:noFill/>
        </p:spPr>
        <p:txBody>
          <a:bodyPr wrap="square" lIns="63500" tIns="25400">
            <a:spAutoFit/>
          </a:bodyPr>
          <a:lstStyle/>
          <a:p>
            <a:r>
              <a:t>Comments &amp; voting</a:t>
            </a:r>
          </a:p>
        </p:txBody>
      </p:sp>
      <p:sp>
        <p:nvSpPr>
          <p:cNvPr id="21" name="TextBox 20"/>
          <p:cNvSpPr txBox="1"/>
          <p:nvPr/>
        </p:nvSpPr>
        <p:spPr>
          <a:xfrm>
            <a:off x="7868920" y="5257800"/>
            <a:ext cx="1524000" cy="640080"/>
          </a:xfrm>
          <a:prstGeom prst="rect">
            <a:avLst/>
          </a:prstGeom>
          <a:noFill/>
        </p:spPr>
        <p:txBody>
          <a:bodyPr wrap="square" lIns="63500" tIns="25400">
            <a:spAutoFit/>
          </a:bodyPr>
          <a:lstStyle/>
          <a:p>
            <a:r>
              <a:rPr dirty="0"/>
              <a:t>Comments &amp; voting</a:t>
            </a:r>
          </a:p>
        </p:txBody>
      </p:sp>
      <p:sp>
        <p:nvSpPr>
          <p:cNvPr id="3" name="TextBox 2">
            <a:extLst>
              <a:ext uri="{FF2B5EF4-FFF2-40B4-BE49-F238E27FC236}">
                <a16:creationId xmlns:a16="http://schemas.microsoft.com/office/drawing/2014/main" id="{B29F2E90-F2AE-4772-F16C-3E9E2B9E4BBF}"/>
              </a:ext>
            </a:extLst>
          </p:cNvPr>
          <p:cNvSpPr txBox="1"/>
          <p:nvPr/>
        </p:nvSpPr>
        <p:spPr>
          <a:xfrm>
            <a:off x="1924522" y="1783081"/>
            <a:ext cx="1828800" cy="4247317"/>
          </a:xfrm>
          <a:prstGeom prst="rect">
            <a:avLst/>
          </a:prstGeom>
          <a:noFill/>
        </p:spPr>
        <p:txBody>
          <a:bodyPr wrap="square" rtlCol="0">
            <a:spAutoFit/>
          </a:bodyPr>
          <a:lstStyle/>
          <a:p>
            <a:r>
              <a:rPr lang="en-GB" dirty="0">
                <a:solidFill>
                  <a:srgbClr val="00B0F0"/>
                </a:solidFill>
              </a:rPr>
              <a:t> Two major groups of </a:t>
            </a:r>
            <a:r>
              <a:rPr lang="en-GB" b="1" dirty="0"/>
              <a:t>“experts”</a:t>
            </a:r>
            <a:r>
              <a:rPr lang="en-GB" dirty="0">
                <a:solidFill>
                  <a:srgbClr val="00B0F0"/>
                </a:solidFill>
              </a:rPr>
              <a:t>: </a:t>
            </a:r>
            <a:r>
              <a:rPr lang="en-GB" dirty="0">
                <a:solidFill>
                  <a:srgbClr val="FF0000"/>
                </a:solidFill>
              </a:rPr>
              <a:t>“wastewater”</a:t>
            </a:r>
            <a:r>
              <a:rPr lang="en-GB" dirty="0">
                <a:solidFill>
                  <a:srgbClr val="00B0F0"/>
                </a:solidFill>
              </a:rPr>
              <a:t> services (both publicly and privately owned and regulated as to performance and rates and fees) and “</a:t>
            </a:r>
            <a:r>
              <a:rPr lang="en-GB" dirty="0">
                <a:solidFill>
                  <a:srgbClr val="FF0000"/>
                </a:solidFill>
              </a:rPr>
              <a:t>manufacturers</a:t>
            </a:r>
            <a:r>
              <a:rPr lang="en-GB" dirty="0">
                <a:solidFill>
                  <a:srgbClr val="00B0F0"/>
                </a:solidFill>
              </a:rPr>
              <a:t>” (both publicly and privately owned) </a:t>
            </a:r>
            <a:endParaRPr lang="en-GB" dirty="0"/>
          </a:p>
        </p:txBody>
      </p:sp>
      <p:pic>
        <p:nvPicPr>
          <p:cNvPr id="22" name="Picture 21" descr="A blue and green circle with arrows and a pencil in the middle&#10;&#10;AI-generated content may be incorrect.">
            <a:extLst>
              <a:ext uri="{FF2B5EF4-FFF2-40B4-BE49-F238E27FC236}">
                <a16:creationId xmlns:a16="http://schemas.microsoft.com/office/drawing/2014/main" id="{D8587E4E-DD06-FBD4-F8BD-42BE21C7F0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70800" y="1783080"/>
            <a:ext cx="708660" cy="640080"/>
          </a:xfrm>
          <a:prstGeom prst="rect">
            <a:avLst/>
          </a:prstGeom>
          <a:noFill/>
          <a:ln>
            <a:noFill/>
          </a:ln>
        </p:spPr>
      </p:pic>
      <p:pic>
        <p:nvPicPr>
          <p:cNvPr id="23" name="Picture 22" descr="A blue and green circle with arrows and a pencil in the middle&#10;&#10;AI-generated content may be incorrect.">
            <a:extLst>
              <a:ext uri="{FF2B5EF4-FFF2-40B4-BE49-F238E27FC236}">
                <a16:creationId xmlns:a16="http://schemas.microsoft.com/office/drawing/2014/main" id="{92D471D9-3C3E-5010-432B-1A736732E0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8585" y="2634757"/>
            <a:ext cx="708660" cy="640080"/>
          </a:xfrm>
          <a:prstGeom prst="rect">
            <a:avLst/>
          </a:prstGeom>
          <a:noFill/>
          <a:ln>
            <a:noFill/>
          </a:ln>
        </p:spPr>
      </p:pic>
      <p:pic>
        <p:nvPicPr>
          <p:cNvPr id="24" name="Picture 23" descr="A blue and green circle with arrows and a pencil in the middle&#10;&#10;AI-generated content may be incorrect.">
            <a:extLst>
              <a:ext uri="{FF2B5EF4-FFF2-40B4-BE49-F238E27FC236}">
                <a16:creationId xmlns:a16="http://schemas.microsoft.com/office/drawing/2014/main" id="{299F51F9-A984-95EC-9DF7-2167AE27D8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85914" y="3429000"/>
            <a:ext cx="708660" cy="640080"/>
          </a:xfrm>
          <a:prstGeom prst="rect">
            <a:avLst/>
          </a:prstGeom>
          <a:noFill/>
          <a:ln>
            <a:noFill/>
          </a:ln>
        </p:spPr>
      </p:pic>
      <p:pic>
        <p:nvPicPr>
          <p:cNvPr id="25" name="Picture 24" descr="A blue and green circle with arrows and a pencil in the middle&#10;&#10;AI-generated content may be incorrect.">
            <a:extLst>
              <a:ext uri="{FF2B5EF4-FFF2-40B4-BE49-F238E27FC236}">
                <a16:creationId xmlns:a16="http://schemas.microsoft.com/office/drawing/2014/main" id="{4D8CB475-BDDD-7FA8-A16A-119B6B1C52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42120" y="4303159"/>
            <a:ext cx="708660" cy="640080"/>
          </a:xfrm>
          <a:prstGeom prst="rect">
            <a:avLst/>
          </a:prstGeom>
          <a:noFill/>
          <a:ln>
            <a:noFill/>
          </a:ln>
        </p:spPr>
      </p:pic>
      <p:pic>
        <p:nvPicPr>
          <p:cNvPr id="26" name="Picture 25" descr="A blue and green circle with arrows and a pencil in the middle&#10;&#10;AI-generated content may be incorrect.">
            <a:extLst>
              <a:ext uri="{FF2B5EF4-FFF2-40B4-BE49-F238E27FC236}">
                <a16:creationId xmlns:a16="http://schemas.microsoft.com/office/drawing/2014/main" id="{D6FF7422-B627-E991-9F43-D622C76706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27006" y="5171839"/>
            <a:ext cx="708660" cy="640080"/>
          </a:xfrm>
          <a:prstGeom prst="rect">
            <a:avLst/>
          </a:prstGeom>
          <a:noFill/>
          <a:ln>
            <a:noFill/>
          </a:ln>
        </p:spPr>
      </p:pic>
    </p:spTree>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49975</TotalTime>
  <Words>10368</Words>
  <Application>Microsoft Office PowerPoint</Application>
  <PresentationFormat>Widescreen</PresentationFormat>
  <Paragraphs>855</Paragraphs>
  <Slides>64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Aptos</vt:lpstr>
      <vt:lpstr>Aptos Narrow</vt:lpstr>
      <vt:lpstr>Arial</vt:lpstr>
      <vt:lpstr>Calibri</vt:lpstr>
      <vt:lpstr>National</vt:lpstr>
      <vt:lpstr>Office Theme</vt:lpstr>
      <vt:lpstr>Wet Wipes and Wastewater Systems: ISO Standards and the UK–European Regulatory Direction: An overview of ISO TC 224 developments, testing methodologies, and regulatory trends affecting export markets  .Still “Stuck in the pipes.” Wednesday 11th March,2026 </vt:lpstr>
      <vt:lpstr>M:  +447881940067 E:    David@davidejamesconsulting.co.uk  W:  https://davidejamesconsulting.co.uk  Enquiries@davidejamesconsulting.co.uk</vt:lpstr>
      <vt:lpstr>Timeline of Key Events It is a part of  my working lifetime in wipes ! </vt:lpstr>
      <vt:lpstr>Timeline of Key events contd.</vt:lpstr>
      <vt:lpstr>International Standard(IS)/ Technical Specification(TS)/Technical report (TR) “DELIVERABLES”</vt:lpstr>
      <vt:lpstr>ISO Committee Membership &amp; Liaisons</vt:lpstr>
      <vt:lpstr>Consensus.</vt:lpstr>
      <vt:lpstr>PowerPoint Presentation</vt:lpstr>
      <vt:lpstr>Typical ISO standard(deliverable) development process</vt:lpstr>
      <vt:lpstr>First attempt to achieve a Technical Specification: April 2014-February 2019  </vt:lpstr>
      <vt:lpstr>ISO/TR 24524:2019 – Key Points 5 years and 544 N documents later ! (February,2019)</vt:lpstr>
      <vt:lpstr>(July,2022) Précis  of ISO N2159.(New work item proposal): “Method for determining products suitable to be flushed down a domestic toilet and establishment of appropriate labelling requirements”. </vt:lpstr>
      <vt:lpstr>Delegations to ISO TC 224 WG 10 Active National standards body  participation  in the process Participation is the best strategy.</vt:lpstr>
      <vt:lpstr>The “mirror group”- My experience.</vt:lpstr>
      <vt:lpstr>A non normative standard</vt:lpstr>
      <vt:lpstr>Delegations to ISO TC 224 WG 10 Active participation is the best strategy!</vt:lpstr>
      <vt:lpstr> – The Voice of Europe’s Water Sector</vt:lpstr>
      <vt:lpstr>PowerPoint Presentation</vt:lpstr>
      <vt:lpstr>PowerPoint Presentation</vt:lpstr>
      <vt:lpstr>October 2024.  A NO VOTE  was  passed   not permitting the  DIS to proceed .  Consensus was  not achieved . “only pee , poo and paper is  flushable” The title  would change  to remove  contentious phrases to :  “Test methodologies for assessing wet wipes and moist toilet tissue compatibility with the wastewater collection and treatment systems, and appropriate labelling”. Definitions for wet wipe and Moist Toilet tissue were devised. Only  a suggested DNF label would be present in the DTS.  No “Positive label”</vt:lpstr>
      <vt:lpstr>Background – ISO/DTS 18671:2025</vt:lpstr>
      <vt:lpstr>Key Issues &amp; Testing</vt:lpstr>
      <vt:lpstr>Recommendations</vt:lpstr>
      <vt:lpstr>Missed opportunity??  Unified Positive label? The lack of a unified  DO NOT FLUSH LOGO a lot of which  are now  regionally legally prescribed. A recipe  for  confused end users/ messaging?  </vt:lpstr>
      <vt:lpstr>ISO N545 Proposal for a “STANDARD” vs ISO DTS 18671:2025</vt:lpstr>
      <vt:lpstr>PowerPoint Presentation</vt:lpstr>
      <vt:lpstr>What should the wipes industry do next in relation to ISO?</vt:lpstr>
      <vt:lpstr>How will the Wastewater industry want to proceed with the  ISO process? (speculation)</vt:lpstr>
      <vt:lpstr>Possibly try to Harmonise</vt:lpstr>
      <vt:lpstr>The  UK(England, Wales , Scotland)   and DNF  logo.</vt:lpstr>
      <vt:lpstr>NEXT STAGE HAS TO BE  MORE THAN ISO</vt:lpstr>
      <vt:lpstr>UK Sewerage Undertakers</vt:lpstr>
      <vt:lpstr>Google Alert terms</vt:lpstr>
      <vt:lpstr>PowerPoint Presentation</vt:lpstr>
      <vt:lpstr>PowerPoint Presentation</vt:lpstr>
      <vt:lpstr>Environment Agency (England) Summary data 2024</vt:lpstr>
      <vt:lpstr>In the UK the  dog still has a bone. Look at the official minutes of  the two houses of the UK Government. The House of Commons (03/11/2025) (Excerpts)</vt:lpstr>
      <vt:lpstr>In the UK the  dog still has a bone. Look at the official minutes (HANSARD)of  the two houses of the UK Government. The House of Lords (10/11/2025)(excerpts)</vt:lpstr>
      <vt:lpstr>UK Environment Secretaries Since 2010  (it is a hot seat/ high churn)</vt:lpstr>
      <vt:lpstr>Independent Water Commission</vt:lpstr>
      <vt:lpstr>Key Findings of the Independent Water Commission. 88 recommendations </vt:lpstr>
      <vt:lpstr>IWC specifically on Wet wipes</vt:lpstr>
      <vt:lpstr>Direct Quotations from IWC final report</vt:lpstr>
      <vt:lpstr>Direct Excerpts from IWC final report- “Pre-Pipe solutions”</vt:lpstr>
      <vt:lpstr>UK GOVT  Water White paper  January 2026 UK  (A blueprint for future  water reform legislation)</vt:lpstr>
      <vt:lpstr>UK Sewerage Undertakers – Wet Wipes &amp;  3Ps Messaging- Only Pee, Poo and Paper is  Flushable.</vt:lpstr>
      <vt:lpstr>“Bin the Wipe: One Simple Change Makes a Big Difference”.</vt:lpstr>
      <vt:lpstr>EDANA</vt:lpstr>
      <vt:lpstr>PowerPoint Presentation</vt:lpstr>
      <vt:lpstr>PowerPoint Presentation</vt:lpstr>
      <vt:lpstr>UK Wet Wipes: Current Position (2025–2027) My thoughts</vt:lpstr>
      <vt:lpstr>UK Future Policy &amp; Legislative Direction my thoughts.</vt:lpstr>
      <vt:lpstr>The European Green Deal — Key Highlights</vt:lpstr>
      <vt:lpstr>EU Circular Economy Action Plan</vt:lpstr>
      <vt:lpstr>Single Use Plastics Directive 2019/904 Hygiene products impacted </vt:lpstr>
      <vt:lpstr>Directive 2019/904  Single Use Plastics  Directive: Evaluation /possible revision.  (Stay close to European Trade Associations e.g. EDANA)</vt:lpstr>
      <vt:lpstr>EPR Charges under SUPD for Plastic‑Containing Wet Wipes (Art. 8)</vt:lpstr>
      <vt:lpstr>France – EPR Scheme for Wet Wipes  (Single‑Use Sanitary Textiles, TSUU)</vt:lpstr>
      <vt:lpstr>Why the Netherlands Did Not Ban Wet Wipes  (Feb 2025)</vt:lpstr>
      <vt:lpstr>Republic of Ireland: Wet Wipes Regulation – Signals vs Reality</vt:lpstr>
      <vt:lpstr>PowerPoint Presentation</vt:lpstr>
      <vt:lpstr>PowerPoint Presentation</vt:lpstr>
      <vt:lpstr>Key take home messages: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HP</dc:creator>
  <cp:keywords/>
  <dc:description>generated using python-pptx</dc:description>
  <cp:lastModifiedBy>David James</cp:lastModifiedBy>
  <cp:revision>71</cp:revision>
  <dcterms:created xsi:type="dcterms:W3CDTF">2013-01-27T09:14:16Z</dcterms:created>
  <dcterms:modified xsi:type="dcterms:W3CDTF">2026-03-06T14:44:08Z</dcterms:modified>
  <cp:category/>
</cp:coreProperties>
</file>